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307" r:id="rId2"/>
    <p:sldId id="263" r:id="rId3"/>
    <p:sldId id="413" r:id="rId4"/>
    <p:sldId id="414" r:id="rId5"/>
    <p:sldId id="415" r:id="rId6"/>
    <p:sldId id="367" r:id="rId7"/>
    <p:sldId id="408" r:id="rId8"/>
    <p:sldId id="368" r:id="rId9"/>
    <p:sldId id="373" r:id="rId10"/>
    <p:sldId id="427" r:id="rId11"/>
    <p:sldId id="375" r:id="rId12"/>
    <p:sldId id="399" r:id="rId13"/>
    <p:sldId id="393" r:id="rId14"/>
    <p:sldId id="402" r:id="rId15"/>
    <p:sldId id="397" r:id="rId16"/>
    <p:sldId id="395" r:id="rId17"/>
    <p:sldId id="409" r:id="rId18"/>
    <p:sldId id="401" r:id="rId19"/>
    <p:sldId id="396" r:id="rId20"/>
    <p:sldId id="434" r:id="rId21"/>
    <p:sldId id="435" r:id="rId22"/>
    <p:sldId id="425" r:id="rId23"/>
    <p:sldId id="426" r:id="rId24"/>
    <p:sldId id="431" r:id="rId25"/>
    <p:sldId id="432" r:id="rId26"/>
    <p:sldId id="433" r:id="rId27"/>
    <p:sldId id="386" r:id="rId28"/>
    <p:sldId id="424" r:id="rId29"/>
    <p:sldId id="372" r:id="rId30"/>
    <p:sldId id="436" r:id="rId31"/>
    <p:sldId id="430" r:id="rId32"/>
    <p:sldId id="421" r:id="rId33"/>
    <p:sldId id="422" r:id="rId34"/>
    <p:sldId id="423" r:id="rId35"/>
    <p:sldId id="416" r:id="rId36"/>
    <p:sldId id="417" r:id="rId37"/>
    <p:sldId id="418" r:id="rId38"/>
    <p:sldId id="419" r:id="rId39"/>
    <p:sldId id="420" r:id="rId40"/>
    <p:sldId id="403" r:id="rId41"/>
    <p:sldId id="410" r:id="rId42"/>
    <p:sldId id="411" r:id="rId43"/>
    <p:sldId id="412" r:id="rId44"/>
  </p:sldIdLst>
  <p:sldSz cx="9144000" cy="6858000" type="letter"/>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9BE7EA-01EE-4683-86D6-1A3B5BF999CA}">
          <p14:sldIdLst>
            <p14:sldId id="307"/>
          </p14:sldIdLst>
        </p14:section>
        <p14:section name="Proposal" id="{8ED58971-86DD-491B-8AF4-E5DD22305A03}">
          <p14:sldIdLst>
            <p14:sldId id="263"/>
            <p14:sldId id="413"/>
            <p14:sldId id="414"/>
            <p14:sldId id="415"/>
            <p14:sldId id="367"/>
            <p14:sldId id="408"/>
            <p14:sldId id="368"/>
            <p14:sldId id="373"/>
            <p14:sldId id="427"/>
            <p14:sldId id="375"/>
            <p14:sldId id="399"/>
            <p14:sldId id="393"/>
            <p14:sldId id="402"/>
            <p14:sldId id="397"/>
            <p14:sldId id="395"/>
            <p14:sldId id="409"/>
            <p14:sldId id="401"/>
            <p14:sldId id="396"/>
            <p14:sldId id="434"/>
            <p14:sldId id="435"/>
            <p14:sldId id="425"/>
            <p14:sldId id="426"/>
            <p14:sldId id="431"/>
            <p14:sldId id="432"/>
            <p14:sldId id="433"/>
            <p14:sldId id="386"/>
            <p14:sldId id="424"/>
            <p14:sldId id="372"/>
            <p14:sldId id="436"/>
            <p14:sldId id="430"/>
            <p14:sldId id="421"/>
            <p14:sldId id="422"/>
            <p14:sldId id="423"/>
            <p14:sldId id="416"/>
            <p14:sldId id="417"/>
            <p14:sldId id="418"/>
            <p14:sldId id="419"/>
            <p14:sldId id="420"/>
            <p14:sldId id="403"/>
            <p14:sldId id="410"/>
            <p14:sldId id="411"/>
            <p14:sldId id="41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3"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iordano, Deborah M CIV OPNAV N843" initials="DMG" lastIdx="6" clrIdx="0"/>
  <p:cmAuthor id="7" name="Seiler, Steven  CONTRACTOR" initials="SWS" lastIdx="9" clrIdx="7">
    <p:extLst>
      <p:ext uri="{19B8F6BF-5375-455C-9EA6-DF929625EA0E}">
        <p15:presenceInfo xmlns:p15="http://schemas.microsoft.com/office/powerpoint/2012/main" userId="Seiler, Steven  CONTRACTOR" providerId="None"/>
      </p:ext>
    </p:extLst>
  </p:cmAuthor>
  <p:cmAuthor id="1" name="Bilsky, James P. Mr. CIV USA ATEC" initials="BJPMCUA" lastIdx="1" clrIdx="1">
    <p:extLst/>
  </p:cmAuthor>
  <p:cmAuthor id="8" name="Klingle, Michael M  CONTRACTOR" initials="KMMC" lastIdx="5" clrIdx="8">
    <p:extLst>
      <p:ext uri="{19B8F6BF-5375-455C-9EA6-DF929625EA0E}">
        <p15:presenceInfo xmlns:p15="http://schemas.microsoft.com/office/powerpoint/2012/main" userId="Klingle, Michael M  CONTRACTOR" providerId="None"/>
      </p:ext>
    </p:extLst>
  </p:cmAuthor>
  <p:cmAuthor id="2" name="Andy Li" initials="AL" lastIdx="2" clrIdx="2">
    <p:extLst>
      <p:ext uri="{19B8F6BF-5375-455C-9EA6-DF929625EA0E}">
        <p15:presenceInfo xmlns:p15="http://schemas.microsoft.com/office/powerpoint/2012/main" userId="S-1-5-21-3476584777-3751678839-889941227-14666" providerId="AD"/>
      </p:ext>
    </p:extLst>
  </p:cmAuthor>
  <p:cmAuthor id="3" name="Steven Burnham" initials="SB" lastIdx="1" clrIdx="3">
    <p:extLst>
      <p:ext uri="{19B8F6BF-5375-455C-9EA6-DF929625EA0E}">
        <p15:presenceInfo xmlns:p15="http://schemas.microsoft.com/office/powerpoint/2012/main" userId="S-1-5-21-3476584777-3751678839-889941227-21899" providerId="AD"/>
      </p:ext>
    </p:extLst>
  </p:cmAuthor>
  <p:cmAuthor id="4" name="STEWART, BARTLEY D CIV USAF AFMC AEDC/AEDC/TSTS" initials="SBDCUAA" lastIdx="16" clrIdx="4">
    <p:extLst>
      <p:ext uri="{19B8F6BF-5375-455C-9EA6-DF929625EA0E}">
        <p15:presenceInfo xmlns:p15="http://schemas.microsoft.com/office/powerpoint/2012/main" userId="S-1-5-21-1271409858-1095883707-2794662393-423256" providerId="AD"/>
      </p:ext>
    </p:extLst>
  </p:cmAuthor>
  <p:cmAuthor id="5" name="Burnham, Steven R  CONTRACTOR" initials="BSRC" lastIdx="1" clrIdx="5">
    <p:extLst>
      <p:ext uri="{19B8F6BF-5375-455C-9EA6-DF929625EA0E}">
        <p15:presenceInfo xmlns:p15="http://schemas.microsoft.com/office/powerpoint/2012/main" userId="Burnham, Steven R  CONTRACTOR" providerId="None"/>
      </p:ext>
    </p:extLst>
  </p:cmAuthor>
  <p:cmAuthor id="6" name="Jiles, Heather L.  CIV" initials="HLJ" lastIdx="1" clrIdx="6">
    <p:extLst>
      <p:ext uri="{19B8F6BF-5375-455C-9EA6-DF929625EA0E}">
        <p15:presenceInfo xmlns:p15="http://schemas.microsoft.com/office/powerpoint/2012/main" userId="Jiles, Heather L.  CI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0099FF"/>
    <a:srgbClr val="FF9900"/>
    <a:srgbClr val="0000FF"/>
    <a:srgbClr val="018907"/>
    <a:srgbClr val="006600"/>
    <a:srgbClr val="008000"/>
    <a:srgbClr val="CE02C4"/>
    <a:srgbClr val="FF6600"/>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87" autoAdjust="0"/>
    <p:restoredTop sz="96336" autoAdjust="0"/>
  </p:normalViewPr>
  <p:slideViewPr>
    <p:cSldViewPr snapToGrid="0">
      <p:cViewPr varScale="1">
        <p:scale>
          <a:sx n="113" d="100"/>
          <a:sy n="113" d="100"/>
        </p:scale>
        <p:origin x="1176" y="10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62" d="100"/>
          <a:sy n="62" d="100"/>
        </p:scale>
        <p:origin x="2515" y="62"/>
      </p:cViewPr>
      <p:guideLst>
        <p:guide orient="horz" pos="2932"/>
        <p:guide pos="221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dnrgg04s1.user.dtra.dec\jdir\Shared\J9\NT\NTS\101.06%20%20Office%20Organization\4.%20NTSC\CTEIP\Simulator%20Replacement%20CTEIP\Monthly%20Reports\Financial%20Tracking%20for%20Monthly%20rev3-19-19.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nrgg04s1.user.dtra.dec\jdir\Shared\J9\NT\NTS\101.06%20%20Office%20Organization\4.%20NTSC\CTEIP\Simulator%20Replacement%20CTEIP\Monthly%20Reports\Financial%20Tracking%20for%20Monthly%20rev3-19-19.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FY19 Obligation Plan &amp; Performance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'FY19'!$C$26</c:f>
              <c:strCache>
                <c:ptCount val="1"/>
                <c:pt idx="0">
                  <c:v>OBG-Plan ($k)</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'FY19'!$D$25:$O$25</c:f>
              <c:strCache>
                <c:ptCount val="12"/>
                <c:pt idx="0">
                  <c:v>Oct 18</c:v>
                </c:pt>
                <c:pt idx="1">
                  <c:v>Nov 18</c:v>
                </c:pt>
                <c:pt idx="2">
                  <c:v>Dec 18</c:v>
                </c:pt>
                <c:pt idx="3">
                  <c:v>Jan 19</c:v>
                </c:pt>
                <c:pt idx="4">
                  <c:v>Feb 19</c:v>
                </c:pt>
                <c:pt idx="5">
                  <c:v>Mar 19</c:v>
                </c:pt>
                <c:pt idx="6">
                  <c:v>Apr 19</c:v>
                </c:pt>
                <c:pt idx="7">
                  <c:v>May 19</c:v>
                </c:pt>
                <c:pt idx="8">
                  <c:v>Jun 19</c:v>
                </c:pt>
                <c:pt idx="9">
                  <c:v>Jul 19</c:v>
                </c:pt>
                <c:pt idx="10">
                  <c:v>Aug 19</c:v>
                </c:pt>
                <c:pt idx="11">
                  <c:v>Sep 19</c:v>
                </c:pt>
              </c:strCache>
            </c:strRef>
          </c:cat>
          <c:val>
            <c:numRef>
              <c:f>'FY19'!$D$26:$O$26</c:f>
              <c:numCache>
                <c:formatCode>General</c:formatCode>
                <c:ptCount val="12"/>
                <c:pt idx="0">
                  <c:v>0</c:v>
                </c:pt>
                <c:pt idx="1">
                  <c:v>0</c:v>
                </c:pt>
                <c:pt idx="2">
                  <c:v>0</c:v>
                </c:pt>
                <c:pt idx="3">
                  <c:v>0</c:v>
                </c:pt>
                <c:pt idx="4">
                  <c:v>0</c:v>
                </c:pt>
                <c:pt idx="5" formatCode="0">
                  <c:v>300</c:v>
                </c:pt>
                <c:pt idx="6" formatCode="0">
                  <c:v>300</c:v>
                </c:pt>
                <c:pt idx="7" formatCode="0">
                  <c:v>300</c:v>
                </c:pt>
                <c:pt idx="8" formatCode="0">
                  <c:v>300</c:v>
                </c:pt>
                <c:pt idx="9" formatCode="0">
                  <c:v>300</c:v>
                </c:pt>
                <c:pt idx="10" formatCode="0">
                  <c:v>300</c:v>
                </c:pt>
                <c:pt idx="11" formatCode="0">
                  <c:v>300</c:v>
                </c:pt>
              </c:numCache>
            </c:numRef>
          </c:val>
          <c:smooth val="0"/>
          <c:extLst>
            <c:ext xmlns:c16="http://schemas.microsoft.com/office/drawing/2014/chart" uri="{C3380CC4-5D6E-409C-BE32-E72D297353CC}">
              <c16:uniqueId val="{00000000-9257-4B34-9C35-6158CEA9EAA3}"/>
            </c:ext>
          </c:extLst>
        </c:ser>
        <c:ser>
          <c:idx val="1"/>
          <c:order val="1"/>
          <c:tx>
            <c:strRef>
              <c:f>'FY19'!$C$27</c:f>
              <c:strCache>
                <c:ptCount val="1"/>
                <c:pt idx="0">
                  <c:v>OBG-Actual ($k)</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'FY19'!$D$25:$O$25</c:f>
              <c:strCache>
                <c:ptCount val="12"/>
                <c:pt idx="0">
                  <c:v>Oct 18</c:v>
                </c:pt>
                <c:pt idx="1">
                  <c:v>Nov 18</c:v>
                </c:pt>
                <c:pt idx="2">
                  <c:v>Dec 18</c:v>
                </c:pt>
                <c:pt idx="3">
                  <c:v>Jan 19</c:v>
                </c:pt>
                <c:pt idx="4">
                  <c:v>Feb 19</c:v>
                </c:pt>
                <c:pt idx="5">
                  <c:v>Mar 19</c:v>
                </c:pt>
                <c:pt idx="6">
                  <c:v>Apr 19</c:v>
                </c:pt>
                <c:pt idx="7">
                  <c:v>May 19</c:v>
                </c:pt>
                <c:pt idx="8">
                  <c:v>Jun 19</c:v>
                </c:pt>
                <c:pt idx="9">
                  <c:v>Jul 19</c:v>
                </c:pt>
                <c:pt idx="10">
                  <c:v>Aug 19</c:v>
                </c:pt>
                <c:pt idx="11">
                  <c:v>Sep 19</c:v>
                </c:pt>
              </c:strCache>
            </c:strRef>
          </c:cat>
          <c:val>
            <c:numRef>
              <c:f>'FY19'!$D$27:$O$27</c:f>
              <c:numCache>
                <c:formatCode>General</c:formatCode>
                <c:ptCount val="12"/>
                <c:pt idx="0">
                  <c:v>0</c:v>
                </c:pt>
                <c:pt idx="1">
                  <c:v>0</c:v>
                </c:pt>
                <c:pt idx="2">
                  <c:v>0</c:v>
                </c:pt>
                <c:pt idx="3">
                  <c:v>0</c:v>
                </c:pt>
                <c:pt idx="4">
                  <c:v>0</c:v>
                </c:pt>
                <c:pt idx="5" formatCode="0">
                  <c:v>298</c:v>
                </c:pt>
                <c:pt idx="6" formatCode="0">
                  <c:v>300</c:v>
                </c:pt>
                <c:pt idx="7" formatCode="0">
                  <c:v>300</c:v>
                </c:pt>
              </c:numCache>
            </c:numRef>
          </c:val>
          <c:smooth val="0"/>
          <c:extLst>
            <c:ext xmlns:c16="http://schemas.microsoft.com/office/drawing/2014/chart" uri="{C3380CC4-5D6E-409C-BE32-E72D297353CC}">
              <c16:uniqueId val="{00000001-9257-4B34-9C35-6158CEA9EAA3}"/>
            </c:ext>
          </c:extLst>
        </c:ser>
        <c:ser>
          <c:idx val="2"/>
          <c:order val="2"/>
          <c:tx>
            <c:strRef>
              <c:f>'FY19'!$C$28</c:f>
              <c:strCache>
                <c:ptCount val="1"/>
                <c:pt idx="0">
                  <c:v>OBG-Rev/Plan ($k)</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'FY19'!$D$25:$O$25</c:f>
              <c:strCache>
                <c:ptCount val="12"/>
                <c:pt idx="0">
                  <c:v>Oct 18</c:v>
                </c:pt>
                <c:pt idx="1">
                  <c:v>Nov 18</c:v>
                </c:pt>
                <c:pt idx="2">
                  <c:v>Dec 18</c:v>
                </c:pt>
                <c:pt idx="3">
                  <c:v>Jan 19</c:v>
                </c:pt>
                <c:pt idx="4">
                  <c:v>Feb 19</c:v>
                </c:pt>
                <c:pt idx="5">
                  <c:v>Mar 19</c:v>
                </c:pt>
                <c:pt idx="6">
                  <c:v>Apr 19</c:v>
                </c:pt>
                <c:pt idx="7">
                  <c:v>May 19</c:v>
                </c:pt>
                <c:pt idx="8">
                  <c:v>Jun 19</c:v>
                </c:pt>
                <c:pt idx="9">
                  <c:v>Jul 19</c:v>
                </c:pt>
                <c:pt idx="10">
                  <c:v>Aug 19</c:v>
                </c:pt>
                <c:pt idx="11">
                  <c:v>Sep 19</c:v>
                </c:pt>
              </c:strCache>
            </c:strRef>
          </c:cat>
          <c:val>
            <c:numRef>
              <c:f>'FY19'!$D$28:$O$28</c:f>
              <c:numCache>
                <c:formatCode>General</c:formatCode>
                <c:ptCount val="12"/>
              </c:numCache>
            </c:numRef>
          </c:val>
          <c:smooth val="0"/>
          <c:extLst>
            <c:ext xmlns:c16="http://schemas.microsoft.com/office/drawing/2014/chart" uri="{C3380CC4-5D6E-409C-BE32-E72D297353CC}">
              <c16:uniqueId val="{00000002-9257-4B34-9C35-6158CEA9EAA3}"/>
            </c:ext>
          </c:extLst>
        </c:ser>
        <c:dLbls>
          <c:showLegendKey val="0"/>
          <c:showVal val="0"/>
          <c:showCatName val="0"/>
          <c:showSerName val="0"/>
          <c:showPercent val="0"/>
          <c:showBubbleSize val="0"/>
        </c:dLbls>
        <c:marker val="1"/>
        <c:smooth val="0"/>
        <c:axId val="438027512"/>
        <c:axId val="438024768"/>
      </c:lineChart>
      <c:catAx>
        <c:axId val="438027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8024768"/>
        <c:crosses val="autoZero"/>
        <c:auto val="1"/>
        <c:lblAlgn val="ctr"/>
        <c:lblOffset val="100"/>
        <c:noMultiLvlLbl val="0"/>
      </c:catAx>
      <c:valAx>
        <c:axId val="438024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($K)</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8027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FY19 Expenditure Plan &amp; Performance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'FY19'!$C$54</c:f>
              <c:strCache>
                <c:ptCount val="1"/>
                <c:pt idx="0">
                  <c:v>EXP-Plan ($k)</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'FY19'!$D$53:$O$53</c:f>
              <c:strCache>
                <c:ptCount val="12"/>
                <c:pt idx="0">
                  <c:v>Oct 18</c:v>
                </c:pt>
                <c:pt idx="1">
                  <c:v>Nov 18</c:v>
                </c:pt>
                <c:pt idx="2">
                  <c:v>Dec 18</c:v>
                </c:pt>
                <c:pt idx="3">
                  <c:v>Jan 19</c:v>
                </c:pt>
                <c:pt idx="4">
                  <c:v>Feb 19</c:v>
                </c:pt>
                <c:pt idx="5">
                  <c:v>Mar 19</c:v>
                </c:pt>
                <c:pt idx="6">
                  <c:v>Apr 19</c:v>
                </c:pt>
                <c:pt idx="7">
                  <c:v>May 19</c:v>
                </c:pt>
                <c:pt idx="8">
                  <c:v>Jun 19</c:v>
                </c:pt>
                <c:pt idx="9">
                  <c:v>Jul 19</c:v>
                </c:pt>
                <c:pt idx="10">
                  <c:v>Aug 19</c:v>
                </c:pt>
                <c:pt idx="11">
                  <c:v>Sep 19</c:v>
                </c:pt>
              </c:strCache>
            </c:strRef>
          </c:cat>
          <c:val>
            <c:numRef>
              <c:f>'FY19'!$D$54:$O$54</c:f>
              <c:numCache>
                <c:formatCode>General</c:formatCode>
                <c:ptCount val="12"/>
                <c:pt idx="0">
                  <c:v>0</c:v>
                </c:pt>
                <c:pt idx="1">
                  <c:v>0</c:v>
                </c:pt>
                <c:pt idx="2">
                  <c:v>0</c:v>
                </c:pt>
                <c:pt idx="3">
                  <c:v>0</c:v>
                </c:pt>
                <c:pt idx="4">
                  <c:v>0</c:v>
                </c:pt>
                <c:pt idx="5">
                  <c:v>10</c:v>
                </c:pt>
                <c:pt idx="6">
                  <c:v>90</c:v>
                </c:pt>
                <c:pt idx="7">
                  <c:v>170</c:v>
                </c:pt>
                <c:pt idx="8">
                  <c:v>240</c:v>
                </c:pt>
                <c:pt idx="9">
                  <c:v>280</c:v>
                </c:pt>
                <c:pt idx="10">
                  <c:v>290</c:v>
                </c:pt>
                <c:pt idx="11">
                  <c:v>300</c:v>
                </c:pt>
              </c:numCache>
            </c:numRef>
          </c:val>
          <c:smooth val="0"/>
          <c:extLst>
            <c:ext xmlns:c16="http://schemas.microsoft.com/office/drawing/2014/chart" uri="{C3380CC4-5D6E-409C-BE32-E72D297353CC}">
              <c16:uniqueId val="{00000000-BFA6-4C6A-8E19-BFE98546FF3F}"/>
            </c:ext>
          </c:extLst>
        </c:ser>
        <c:ser>
          <c:idx val="1"/>
          <c:order val="1"/>
          <c:tx>
            <c:strRef>
              <c:f>'FY19'!$C$55</c:f>
              <c:strCache>
                <c:ptCount val="1"/>
                <c:pt idx="0">
                  <c:v>EXP-Actual ($k)</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'FY19'!$D$53:$O$53</c:f>
              <c:strCache>
                <c:ptCount val="12"/>
                <c:pt idx="0">
                  <c:v>Oct 18</c:v>
                </c:pt>
                <c:pt idx="1">
                  <c:v>Nov 18</c:v>
                </c:pt>
                <c:pt idx="2">
                  <c:v>Dec 18</c:v>
                </c:pt>
                <c:pt idx="3">
                  <c:v>Jan 19</c:v>
                </c:pt>
                <c:pt idx="4">
                  <c:v>Feb 19</c:v>
                </c:pt>
                <c:pt idx="5">
                  <c:v>Mar 19</c:v>
                </c:pt>
                <c:pt idx="6">
                  <c:v>Apr 19</c:v>
                </c:pt>
                <c:pt idx="7">
                  <c:v>May 19</c:v>
                </c:pt>
                <c:pt idx="8">
                  <c:v>Jun 19</c:v>
                </c:pt>
                <c:pt idx="9">
                  <c:v>Jul 19</c:v>
                </c:pt>
                <c:pt idx="10">
                  <c:v>Aug 19</c:v>
                </c:pt>
                <c:pt idx="11">
                  <c:v>Sep 19</c:v>
                </c:pt>
              </c:strCache>
            </c:strRef>
          </c:cat>
          <c:val>
            <c:numRef>
              <c:f>'FY19'!$D$55:$Q$55</c:f>
              <c:numCache>
                <c:formatCode>General</c:formatCode>
                <c:ptCount val="12"/>
                <c:pt idx="0">
                  <c:v>0</c:v>
                </c:pt>
                <c:pt idx="1">
                  <c:v>0</c:v>
                </c:pt>
                <c:pt idx="2">
                  <c:v>0</c:v>
                </c:pt>
                <c:pt idx="3">
                  <c:v>0</c:v>
                </c:pt>
                <c:pt idx="4">
                  <c:v>0</c:v>
                </c:pt>
                <c:pt idx="5">
                  <c:v>14.7</c:v>
                </c:pt>
                <c:pt idx="6">
                  <c:v>77.599999999999994</c:v>
                </c:pt>
                <c:pt idx="7">
                  <c:v>145</c:v>
                </c:pt>
              </c:numCache>
            </c:numRef>
          </c:val>
          <c:smooth val="0"/>
          <c:extLst>
            <c:ext xmlns:c16="http://schemas.microsoft.com/office/drawing/2014/chart" uri="{C3380CC4-5D6E-409C-BE32-E72D297353CC}">
              <c16:uniqueId val="{00000001-BFA6-4C6A-8E19-BFE98546FF3F}"/>
            </c:ext>
          </c:extLst>
        </c:ser>
        <c:ser>
          <c:idx val="2"/>
          <c:order val="2"/>
          <c:tx>
            <c:strRef>
              <c:f>'FY19'!$C$56</c:f>
              <c:strCache>
                <c:ptCount val="1"/>
                <c:pt idx="0">
                  <c:v>EXP-Rev/Plan ($k)</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'FY19'!$D$53:$O$53</c:f>
              <c:strCache>
                <c:ptCount val="12"/>
                <c:pt idx="0">
                  <c:v>Oct 18</c:v>
                </c:pt>
                <c:pt idx="1">
                  <c:v>Nov 18</c:v>
                </c:pt>
                <c:pt idx="2">
                  <c:v>Dec 18</c:v>
                </c:pt>
                <c:pt idx="3">
                  <c:v>Jan 19</c:v>
                </c:pt>
                <c:pt idx="4">
                  <c:v>Feb 19</c:v>
                </c:pt>
                <c:pt idx="5">
                  <c:v>Mar 19</c:v>
                </c:pt>
                <c:pt idx="6">
                  <c:v>Apr 19</c:v>
                </c:pt>
                <c:pt idx="7">
                  <c:v>May 19</c:v>
                </c:pt>
                <c:pt idx="8">
                  <c:v>Jun 19</c:v>
                </c:pt>
                <c:pt idx="9">
                  <c:v>Jul 19</c:v>
                </c:pt>
                <c:pt idx="10">
                  <c:v>Aug 19</c:v>
                </c:pt>
                <c:pt idx="11">
                  <c:v>Sep 19</c:v>
                </c:pt>
              </c:strCache>
            </c:strRef>
          </c:cat>
          <c:val>
            <c:numRef>
              <c:f>'FY19'!$D$56:$Q$56</c:f>
              <c:numCache>
                <c:formatCode>General</c:formatCode>
                <c:ptCount val="12"/>
              </c:numCache>
            </c:numRef>
          </c:val>
          <c:smooth val="0"/>
          <c:extLst>
            <c:ext xmlns:c16="http://schemas.microsoft.com/office/drawing/2014/chart" uri="{C3380CC4-5D6E-409C-BE32-E72D297353CC}">
              <c16:uniqueId val="{00000002-BFA6-4C6A-8E19-BFE98546FF3F}"/>
            </c:ext>
          </c:extLst>
        </c:ser>
        <c:dLbls>
          <c:showLegendKey val="0"/>
          <c:showVal val="0"/>
          <c:showCatName val="0"/>
          <c:showSerName val="0"/>
          <c:showPercent val="0"/>
          <c:showBubbleSize val="0"/>
        </c:dLbls>
        <c:marker val="1"/>
        <c:smooth val="0"/>
        <c:axId val="438022808"/>
        <c:axId val="438026728"/>
      </c:lineChart>
      <c:catAx>
        <c:axId val="438022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8026728"/>
        <c:crosses val="autoZero"/>
        <c:auto val="1"/>
        <c:lblAlgn val="ctr"/>
        <c:lblOffset val="100"/>
        <c:noMultiLvlLbl val="0"/>
      </c:catAx>
      <c:valAx>
        <c:axId val="4380267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($k)</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8022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C39995-1371-4ECF-BA35-C54E707234AF}" type="doc">
      <dgm:prSet loTypeId="urn:microsoft.com/office/officeart/2005/8/layout/hChevron3" loCatId="process" qsTypeId="urn:microsoft.com/office/officeart/2005/8/quickstyle/simple1" qsCatId="simple" csTypeId="urn:microsoft.com/office/officeart/2005/8/colors/accent1_2" csCatId="accent1" phldr="1"/>
      <dgm:spPr/>
    </dgm:pt>
    <dgm:pt modelId="{B572A3A4-8BCB-4CF0-976B-831ADA5AC67C}">
      <dgm:prSet phldrT="[Text]"/>
      <dgm:spPr/>
      <dgm:t>
        <a:bodyPr/>
        <a:lstStyle/>
        <a:p>
          <a:r>
            <a:rPr lang="en-US" dirty="0" smtClean="0"/>
            <a:t>ISS/ASR</a:t>
          </a:r>
          <a:endParaRPr lang="en-US" dirty="0"/>
        </a:p>
      </dgm:t>
    </dgm:pt>
    <dgm:pt modelId="{D75BAECA-C974-4DF8-8296-93EE496E8115}" type="parTrans" cxnId="{8095A7D6-2377-4EC5-994F-1086F0E720F1}">
      <dgm:prSet/>
      <dgm:spPr/>
      <dgm:t>
        <a:bodyPr/>
        <a:lstStyle/>
        <a:p>
          <a:endParaRPr lang="en-US"/>
        </a:p>
      </dgm:t>
    </dgm:pt>
    <dgm:pt modelId="{2493EF0F-8FAF-4084-B519-7D011BF4ED1A}" type="sibTrans" cxnId="{8095A7D6-2377-4EC5-994F-1086F0E720F1}">
      <dgm:prSet/>
      <dgm:spPr/>
      <dgm:t>
        <a:bodyPr/>
        <a:lstStyle/>
        <a:p>
          <a:endParaRPr lang="en-US"/>
        </a:p>
      </dgm:t>
    </dgm:pt>
    <dgm:pt modelId="{2EEADC7D-9BBF-4563-86DA-E4547EE38FA0}">
      <dgm:prSet phldrT="[Text]"/>
      <dgm:spPr/>
      <dgm:t>
        <a:bodyPr/>
        <a:lstStyle/>
        <a:p>
          <a:r>
            <a:rPr lang="en-US" dirty="0" smtClean="0"/>
            <a:t>Acquisition Planning</a:t>
          </a:r>
          <a:endParaRPr lang="en-US" dirty="0"/>
        </a:p>
      </dgm:t>
    </dgm:pt>
    <dgm:pt modelId="{597592D5-5A7D-4C66-B4EB-FEAB9F567F60}" type="parTrans" cxnId="{FA855E6A-9924-4078-A7BE-10DCCFB575DA}">
      <dgm:prSet/>
      <dgm:spPr/>
      <dgm:t>
        <a:bodyPr/>
        <a:lstStyle/>
        <a:p>
          <a:endParaRPr lang="en-US"/>
        </a:p>
      </dgm:t>
    </dgm:pt>
    <dgm:pt modelId="{1C8120C7-8290-470E-88C7-22A7452337DF}" type="sibTrans" cxnId="{FA855E6A-9924-4078-A7BE-10DCCFB575DA}">
      <dgm:prSet/>
      <dgm:spPr/>
      <dgm:t>
        <a:bodyPr/>
        <a:lstStyle/>
        <a:p>
          <a:endParaRPr lang="en-US"/>
        </a:p>
      </dgm:t>
    </dgm:pt>
    <dgm:pt modelId="{CAC42FA5-2EE2-4778-BE04-6FB73A8F5F83}">
      <dgm:prSet phldrT="[Text]"/>
      <dgm:spPr/>
      <dgm:t>
        <a:bodyPr/>
        <a:lstStyle/>
        <a:p>
          <a:r>
            <a:rPr lang="en-US" dirty="0" smtClean="0"/>
            <a:t>RFP</a:t>
          </a:r>
          <a:endParaRPr lang="en-US" dirty="0"/>
        </a:p>
      </dgm:t>
    </dgm:pt>
    <dgm:pt modelId="{FCF7CD51-E695-40DE-96BB-6F638880A25F}" type="parTrans" cxnId="{775B257D-9E2E-462A-9CE3-6B1B86DE064D}">
      <dgm:prSet/>
      <dgm:spPr/>
      <dgm:t>
        <a:bodyPr/>
        <a:lstStyle/>
        <a:p>
          <a:endParaRPr lang="en-US"/>
        </a:p>
      </dgm:t>
    </dgm:pt>
    <dgm:pt modelId="{4D6B8062-0989-4AC6-B069-CD177A2704E0}" type="sibTrans" cxnId="{775B257D-9E2E-462A-9CE3-6B1B86DE064D}">
      <dgm:prSet/>
      <dgm:spPr/>
      <dgm:t>
        <a:bodyPr/>
        <a:lstStyle/>
        <a:p>
          <a:endParaRPr lang="en-US"/>
        </a:p>
      </dgm:t>
    </dgm:pt>
    <dgm:pt modelId="{4BE24A2D-5D91-49D1-AF19-BDD9C260DF6A}">
      <dgm:prSet phldrT="[Text]"/>
      <dgm:spPr/>
      <dgm:t>
        <a:bodyPr/>
        <a:lstStyle/>
        <a:p>
          <a:r>
            <a:rPr lang="en-US" dirty="0" smtClean="0"/>
            <a:t>Technical Evaluations</a:t>
          </a:r>
          <a:endParaRPr lang="en-US" dirty="0"/>
        </a:p>
      </dgm:t>
    </dgm:pt>
    <dgm:pt modelId="{6FC80CF1-F3CA-4E39-988E-E41985021B04}" type="parTrans" cxnId="{0C049415-5728-49FC-AAE7-208B377897E7}">
      <dgm:prSet/>
      <dgm:spPr/>
      <dgm:t>
        <a:bodyPr/>
        <a:lstStyle/>
        <a:p>
          <a:endParaRPr lang="en-US"/>
        </a:p>
      </dgm:t>
    </dgm:pt>
    <dgm:pt modelId="{D39547D8-F771-4638-8014-F157E2E710FA}" type="sibTrans" cxnId="{0C049415-5728-49FC-AAE7-208B377897E7}">
      <dgm:prSet/>
      <dgm:spPr/>
      <dgm:t>
        <a:bodyPr/>
        <a:lstStyle/>
        <a:p>
          <a:endParaRPr lang="en-US"/>
        </a:p>
      </dgm:t>
    </dgm:pt>
    <dgm:pt modelId="{A56459CC-98BD-4EFB-95A5-C6DF034B1191}">
      <dgm:prSet phldrT="[Text]"/>
      <dgm:spPr/>
      <dgm:t>
        <a:bodyPr/>
        <a:lstStyle/>
        <a:p>
          <a:r>
            <a:rPr lang="en-US" dirty="0" smtClean="0"/>
            <a:t>Negotiations</a:t>
          </a:r>
          <a:endParaRPr lang="en-US" dirty="0"/>
        </a:p>
      </dgm:t>
    </dgm:pt>
    <dgm:pt modelId="{869D03D5-30F9-4E33-BA39-D408EA049399}" type="parTrans" cxnId="{74EDB588-A997-48CB-B606-9DE054E7E55B}">
      <dgm:prSet/>
      <dgm:spPr/>
      <dgm:t>
        <a:bodyPr/>
        <a:lstStyle/>
        <a:p>
          <a:endParaRPr lang="en-US"/>
        </a:p>
      </dgm:t>
    </dgm:pt>
    <dgm:pt modelId="{E40DD20B-0C5D-4EB7-8550-1F397A77CA43}" type="sibTrans" cxnId="{74EDB588-A997-48CB-B606-9DE054E7E55B}">
      <dgm:prSet/>
      <dgm:spPr/>
      <dgm:t>
        <a:bodyPr/>
        <a:lstStyle/>
        <a:p>
          <a:endParaRPr lang="en-US"/>
        </a:p>
      </dgm:t>
    </dgm:pt>
    <dgm:pt modelId="{FC378AB7-C251-4BF4-8BB8-31E443CF18F8}" type="pres">
      <dgm:prSet presAssocID="{52C39995-1371-4ECF-BA35-C54E707234AF}" presName="Name0" presStyleCnt="0">
        <dgm:presLayoutVars>
          <dgm:dir/>
          <dgm:resizeHandles val="exact"/>
        </dgm:presLayoutVars>
      </dgm:prSet>
      <dgm:spPr/>
    </dgm:pt>
    <dgm:pt modelId="{5CD0CF2E-8552-496B-A196-C413F035E87C}" type="pres">
      <dgm:prSet presAssocID="{B572A3A4-8BCB-4CF0-976B-831ADA5AC67C}" presName="parTxOnly" presStyleLbl="node1" presStyleIdx="0" presStyleCnt="5">
        <dgm:presLayoutVars>
          <dgm:bulletEnabled val="1"/>
        </dgm:presLayoutVars>
      </dgm:prSet>
      <dgm:spPr/>
      <dgm:t>
        <a:bodyPr/>
        <a:lstStyle/>
        <a:p>
          <a:endParaRPr lang="en-US"/>
        </a:p>
      </dgm:t>
    </dgm:pt>
    <dgm:pt modelId="{1131F4F9-5C07-4AF7-9752-2361980AD900}" type="pres">
      <dgm:prSet presAssocID="{2493EF0F-8FAF-4084-B519-7D011BF4ED1A}" presName="parSpace" presStyleCnt="0"/>
      <dgm:spPr/>
    </dgm:pt>
    <dgm:pt modelId="{C5CC9FF8-AC39-4D89-9C99-38B032D4D750}" type="pres">
      <dgm:prSet presAssocID="{2EEADC7D-9BBF-4563-86DA-E4547EE38FA0}" presName="parTxOnly" presStyleLbl="node1" presStyleIdx="1" presStyleCnt="5">
        <dgm:presLayoutVars>
          <dgm:bulletEnabled val="1"/>
        </dgm:presLayoutVars>
      </dgm:prSet>
      <dgm:spPr/>
      <dgm:t>
        <a:bodyPr/>
        <a:lstStyle/>
        <a:p>
          <a:endParaRPr lang="en-US"/>
        </a:p>
      </dgm:t>
    </dgm:pt>
    <dgm:pt modelId="{67F2CF1B-8ECD-4E36-B1F5-2C3CE278D5E5}" type="pres">
      <dgm:prSet presAssocID="{1C8120C7-8290-470E-88C7-22A7452337DF}" presName="parSpace" presStyleCnt="0"/>
      <dgm:spPr/>
    </dgm:pt>
    <dgm:pt modelId="{64E21995-6E3A-459B-85DF-43E867E41670}" type="pres">
      <dgm:prSet presAssocID="{CAC42FA5-2EE2-4778-BE04-6FB73A8F5F83}" presName="parTxOnly" presStyleLbl="node1" presStyleIdx="2" presStyleCnt="5">
        <dgm:presLayoutVars>
          <dgm:bulletEnabled val="1"/>
        </dgm:presLayoutVars>
      </dgm:prSet>
      <dgm:spPr/>
      <dgm:t>
        <a:bodyPr/>
        <a:lstStyle/>
        <a:p>
          <a:endParaRPr lang="en-US"/>
        </a:p>
      </dgm:t>
    </dgm:pt>
    <dgm:pt modelId="{456DC5A2-FD65-4B77-A57E-158D4CB5A2A0}" type="pres">
      <dgm:prSet presAssocID="{4D6B8062-0989-4AC6-B069-CD177A2704E0}" presName="parSpace" presStyleCnt="0"/>
      <dgm:spPr/>
    </dgm:pt>
    <dgm:pt modelId="{8C81CAB8-A391-4C20-80FF-84D1383BC9E6}" type="pres">
      <dgm:prSet presAssocID="{4BE24A2D-5D91-49D1-AF19-BDD9C260DF6A}" presName="parTxOnly" presStyleLbl="node1" presStyleIdx="3" presStyleCnt="5">
        <dgm:presLayoutVars>
          <dgm:bulletEnabled val="1"/>
        </dgm:presLayoutVars>
      </dgm:prSet>
      <dgm:spPr/>
      <dgm:t>
        <a:bodyPr/>
        <a:lstStyle/>
        <a:p>
          <a:endParaRPr lang="en-US"/>
        </a:p>
      </dgm:t>
    </dgm:pt>
    <dgm:pt modelId="{FC9A167D-40CC-4D4B-B166-2FBDD09F510F}" type="pres">
      <dgm:prSet presAssocID="{D39547D8-F771-4638-8014-F157E2E710FA}" presName="parSpace" presStyleCnt="0"/>
      <dgm:spPr/>
    </dgm:pt>
    <dgm:pt modelId="{1D0CA46F-02CA-4981-8F3F-6C672D983C8B}" type="pres">
      <dgm:prSet presAssocID="{A56459CC-98BD-4EFB-95A5-C6DF034B1191}" presName="parTxOnly" presStyleLbl="node1" presStyleIdx="4" presStyleCnt="5">
        <dgm:presLayoutVars>
          <dgm:bulletEnabled val="1"/>
        </dgm:presLayoutVars>
      </dgm:prSet>
      <dgm:spPr/>
      <dgm:t>
        <a:bodyPr/>
        <a:lstStyle/>
        <a:p>
          <a:endParaRPr lang="en-US"/>
        </a:p>
      </dgm:t>
    </dgm:pt>
  </dgm:ptLst>
  <dgm:cxnLst>
    <dgm:cxn modelId="{8093D551-A3C1-4D05-BF5C-9B45CA340A8A}" type="presOf" srcId="{CAC42FA5-2EE2-4778-BE04-6FB73A8F5F83}" destId="{64E21995-6E3A-459B-85DF-43E867E41670}" srcOrd="0" destOrd="0" presId="urn:microsoft.com/office/officeart/2005/8/layout/hChevron3"/>
    <dgm:cxn modelId="{8095A7D6-2377-4EC5-994F-1086F0E720F1}" srcId="{52C39995-1371-4ECF-BA35-C54E707234AF}" destId="{B572A3A4-8BCB-4CF0-976B-831ADA5AC67C}" srcOrd="0" destOrd="0" parTransId="{D75BAECA-C974-4DF8-8296-93EE496E8115}" sibTransId="{2493EF0F-8FAF-4084-B519-7D011BF4ED1A}"/>
    <dgm:cxn modelId="{775B257D-9E2E-462A-9CE3-6B1B86DE064D}" srcId="{52C39995-1371-4ECF-BA35-C54E707234AF}" destId="{CAC42FA5-2EE2-4778-BE04-6FB73A8F5F83}" srcOrd="2" destOrd="0" parTransId="{FCF7CD51-E695-40DE-96BB-6F638880A25F}" sibTransId="{4D6B8062-0989-4AC6-B069-CD177A2704E0}"/>
    <dgm:cxn modelId="{602B50AD-13E9-4497-8D58-AF8AC56B1064}" type="presOf" srcId="{52C39995-1371-4ECF-BA35-C54E707234AF}" destId="{FC378AB7-C251-4BF4-8BB8-31E443CF18F8}" srcOrd="0" destOrd="0" presId="urn:microsoft.com/office/officeart/2005/8/layout/hChevron3"/>
    <dgm:cxn modelId="{FA855E6A-9924-4078-A7BE-10DCCFB575DA}" srcId="{52C39995-1371-4ECF-BA35-C54E707234AF}" destId="{2EEADC7D-9BBF-4563-86DA-E4547EE38FA0}" srcOrd="1" destOrd="0" parTransId="{597592D5-5A7D-4C66-B4EB-FEAB9F567F60}" sibTransId="{1C8120C7-8290-470E-88C7-22A7452337DF}"/>
    <dgm:cxn modelId="{74EDB588-A997-48CB-B606-9DE054E7E55B}" srcId="{52C39995-1371-4ECF-BA35-C54E707234AF}" destId="{A56459CC-98BD-4EFB-95A5-C6DF034B1191}" srcOrd="4" destOrd="0" parTransId="{869D03D5-30F9-4E33-BA39-D408EA049399}" sibTransId="{E40DD20B-0C5D-4EB7-8550-1F397A77CA43}"/>
    <dgm:cxn modelId="{B9AB78DB-543D-4781-9380-A938CA15AF4F}" type="presOf" srcId="{4BE24A2D-5D91-49D1-AF19-BDD9C260DF6A}" destId="{8C81CAB8-A391-4C20-80FF-84D1383BC9E6}" srcOrd="0" destOrd="0" presId="urn:microsoft.com/office/officeart/2005/8/layout/hChevron3"/>
    <dgm:cxn modelId="{F989BF58-B33B-491B-95C2-84ADBF1023AD}" type="presOf" srcId="{2EEADC7D-9BBF-4563-86DA-E4547EE38FA0}" destId="{C5CC9FF8-AC39-4D89-9C99-38B032D4D750}" srcOrd="0" destOrd="0" presId="urn:microsoft.com/office/officeart/2005/8/layout/hChevron3"/>
    <dgm:cxn modelId="{D548ACC0-AEFB-4E20-BA0A-ECDA5C57DCB6}" type="presOf" srcId="{A56459CC-98BD-4EFB-95A5-C6DF034B1191}" destId="{1D0CA46F-02CA-4981-8F3F-6C672D983C8B}" srcOrd="0" destOrd="0" presId="urn:microsoft.com/office/officeart/2005/8/layout/hChevron3"/>
    <dgm:cxn modelId="{0C049415-5728-49FC-AAE7-208B377897E7}" srcId="{52C39995-1371-4ECF-BA35-C54E707234AF}" destId="{4BE24A2D-5D91-49D1-AF19-BDD9C260DF6A}" srcOrd="3" destOrd="0" parTransId="{6FC80CF1-F3CA-4E39-988E-E41985021B04}" sibTransId="{D39547D8-F771-4638-8014-F157E2E710FA}"/>
    <dgm:cxn modelId="{FFF44617-E906-4BC2-B1F0-C493ABE7C4FF}" type="presOf" srcId="{B572A3A4-8BCB-4CF0-976B-831ADA5AC67C}" destId="{5CD0CF2E-8552-496B-A196-C413F035E87C}" srcOrd="0" destOrd="0" presId="urn:microsoft.com/office/officeart/2005/8/layout/hChevron3"/>
    <dgm:cxn modelId="{C5BC7C79-B023-44CA-8409-E374345D9AC9}" type="presParOf" srcId="{FC378AB7-C251-4BF4-8BB8-31E443CF18F8}" destId="{5CD0CF2E-8552-496B-A196-C413F035E87C}" srcOrd="0" destOrd="0" presId="urn:microsoft.com/office/officeart/2005/8/layout/hChevron3"/>
    <dgm:cxn modelId="{05CEFB30-5015-4E3E-A577-C36D0389552A}" type="presParOf" srcId="{FC378AB7-C251-4BF4-8BB8-31E443CF18F8}" destId="{1131F4F9-5C07-4AF7-9752-2361980AD900}" srcOrd="1" destOrd="0" presId="urn:microsoft.com/office/officeart/2005/8/layout/hChevron3"/>
    <dgm:cxn modelId="{5BDC1C6B-F5B2-48AE-B888-B1DDA234B95E}" type="presParOf" srcId="{FC378AB7-C251-4BF4-8BB8-31E443CF18F8}" destId="{C5CC9FF8-AC39-4D89-9C99-38B032D4D750}" srcOrd="2" destOrd="0" presId="urn:microsoft.com/office/officeart/2005/8/layout/hChevron3"/>
    <dgm:cxn modelId="{38C7EBE2-85D2-470D-A59F-E8EF82E1A4A4}" type="presParOf" srcId="{FC378AB7-C251-4BF4-8BB8-31E443CF18F8}" destId="{67F2CF1B-8ECD-4E36-B1F5-2C3CE278D5E5}" srcOrd="3" destOrd="0" presId="urn:microsoft.com/office/officeart/2005/8/layout/hChevron3"/>
    <dgm:cxn modelId="{9364CFB9-9F2E-4514-B214-998C8F62B0EC}" type="presParOf" srcId="{FC378AB7-C251-4BF4-8BB8-31E443CF18F8}" destId="{64E21995-6E3A-459B-85DF-43E867E41670}" srcOrd="4" destOrd="0" presId="urn:microsoft.com/office/officeart/2005/8/layout/hChevron3"/>
    <dgm:cxn modelId="{F24CAECD-AC5E-426F-96DD-2967F73685BE}" type="presParOf" srcId="{FC378AB7-C251-4BF4-8BB8-31E443CF18F8}" destId="{456DC5A2-FD65-4B77-A57E-158D4CB5A2A0}" srcOrd="5" destOrd="0" presId="urn:microsoft.com/office/officeart/2005/8/layout/hChevron3"/>
    <dgm:cxn modelId="{447507E9-AF53-4F92-B6F7-7DE89A28CC5D}" type="presParOf" srcId="{FC378AB7-C251-4BF4-8BB8-31E443CF18F8}" destId="{8C81CAB8-A391-4C20-80FF-84D1383BC9E6}" srcOrd="6" destOrd="0" presId="urn:microsoft.com/office/officeart/2005/8/layout/hChevron3"/>
    <dgm:cxn modelId="{08DEE09B-EFBE-4201-B71B-637203D6769D}" type="presParOf" srcId="{FC378AB7-C251-4BF4-8BB8-31E443CF18F8}" destId="{FC9A167D-40CC-4D4B-B166-2FBDD09F510F}" srcOrd="7" destOrd="0" presId="urn:microsoft.com/office/officeart/2005/8/layout/hChevron3"/>
    <dgm:cxn modelId="{D3525FA7-7104-4876-AD55-3ACB7EAC3234}" type="presParOf" srcId="{FC378AB7-C251-4BF4-8BB8-31E443CF18F8}" destId="{1D0CA46F-02CA-4981-8F3F-6C672D983C8B}"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C0392C-7139-474D-9002-D317057843D6}"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US"/>
        </a:p>
      </dgm:t>
    </dgm:pt>
    <dgm:pt modelId="{02B7CAFD-970A-44F2-A9B9-2C0FF38FA53E}">
      <dgm:prSet phldrT="[Text]"/>
      <dgm:spPr/>
      <dgm:t>
        <a:bodyPr/>
        <a:lstStyle/>
        <a:p>
          <a:r>
            <a:rPr lang="en-US" dirty="0" smtClean="0"/>
            <a:t>Physics of Burst </a:t>
          </a:r>
          <a:endParaRPr lang="en-US" dirty="0"/>
        </a:p>
      </dgm:t>
    </dgm:pt>
    <dgm:pt modelId="{F6720BCB-86E2-430F-B78E-42AE6076ED19}" type="parTrans" cxnId="{D1AFA789-9A73-4B3A-8D3D-4C87E97ED00D}">
      <dgm:prSet/>
      <dgm:spPr/>
      <dgm:t>
        <a:bodyPr/>
        <a:lstStyle/>
        <a:p>
          <a:endParaRPr lang="en-US"/>
        </a:p>
      </dgm:t>
    </dgm:pt>
    <dgm:pt modelId="{95567E98-93A7-45DD-A64A-56233CE24057}" type="sibTrans" cxnId="{D1AFA789-9A73-4B3A-8D3D-4C87E97ED00D}">
      <dgm:prSet/>
      <dgm:spPr/>
      <dgm:t>
        <a:bodyPr/>
        <a:lstStyle/>
        <a:p>
          <a:endParaRPr lang="en-US"/>
        </a:p>
      </dgm:t>
    </dgm:pt>
    <dgm:pt modelId="{201D268E-4FDC-4310-A401-C7FDCAFFAD89}">
      <dgm:prSet phldrT="[Text]"/>
      <dgm:spPr/>
      <dgm:t>
        <a:bodyPr/>
        <a:lstStyle/>
        <a:p>
          <a:r>
            <a:rPr lang="en-US" dirty="0" smtClean="0"/>
            <a:t>Identify the relevant x-ray physics of a nuclear burst, ~75% of a nuclear burst in space is emitted as x-rays with a wide range of energies</a:t>
          </a:r>
          <a:endParaRPr lang="en-US" dirty="0"/>
        </a:p>
      </dgm:t>
    </dgm:pt>
    <dgm:pt modelId="{FD58B5E0-869F-4B96-946C-AC1B679B22B2}" type="parTrans" cxnId="{3AA069A3-1E78-449C-989C-B5003D07A843}">
      <dgm:prSet/>
      <dgm:spPr/>
      <dgm:t>
        <a:bodyPr/>
        <a:lstStyle/>
        <a:p>
          <a:endParaRPr lang="en-US"/>
        </a:p>
      </dgm:t>
    </dgm:pt>
    <dgm:pt modelId="{5CDA8864-9786-47B3-8E80-056D3F501951}" type="sibTrans" cxnId="{3AA069A3-1E78-449C-989C-B5003D07A843}">
      <dgm:prSet/>
      <dgm:spPr/>
      <dgm:t>
        <a:bodyPr/>
        <a:lstStyle/>
        <a:p>
          <a:endParaRPr lang="en-US"/>
        </a:p>
      </dgm:t>
    </dgm:pt>
    <dgm:pt modelId="{1F75F768-24AE-4B11-AD93-00B861978FC7}">
      <dgm:prSet phldrT="[Text]"/>
      <dgm:spPr/>
      <dgm:t>
        <a:bodyPr/>
        <a:lstStyle/>
        <a:p>
          <a:r>
            <a:rPr lang="en-US" dirty="0" smtClean="0"/>
            <a:t>Mission Critical Impact</a:t>
          </a:r>
          <a:endParaRPr lang="en-US" dirty="0"/>
        </a:p>
      </dgm:t>
    </dgm:pt>
    <dgm:pt modelId="{820B2AF2-EE9B-4A49-9AB0-AF120F54C3EE}" type="parTrans" cxnId="{C465D423-3D7F-45E6-BF5A-89DB0B4A268A}">
      <dgm:prSet/>
      <dgm:spPr/>
      <dgm:t>
        <a:bodyPr/>
        <a:lstStyle/>
        <a:p>
          <a:endParaRPr lang="en-US"/>
        </a:p>
      </dgm:t>
    </dgm:pt>
    <dgm:pt modelId="{E5615BCC-4CDC-4B11-9CC5-63CF8705BFB3}" type="sibTrans" cxnId="{C465D423-3D7F-45E6-BF5A-89DB0B4A268A}">
      <dgm:prSet/>
      <dgm:spPr/>
      <dgm:t>
        <a:bodyPr/>
        <a:lstStyle/>
        <a:p>
          <a:endParaRPr lang="en-US"/>
        </a:p>
      </dgm:t>
    </dgm:pt>
    <dgm:pt modelId="{723B3F03-DB1F-4F25-907F-217BFE8FB393}">
      <dgm:prSet phldrT="[Text]"/>
      <dgm:spPr/>
      <dgm:t>
        <a:bodyPr/>
        <a:lstStyle/>
        <a:p>
          <a:r>
            <a:rPr lang="en-US" dirty="0" smtClean="0"/>
            <a:t>User Feedback</a:t>
          </a:r>
          <a:endParaRPr lang="en-US" dirty="0"/>
        </a:p>
      </dgm:t>
    </dgm:pt>
    <dgm:pt modelId="{4BD1F92F-B254-4318-9F6F-168E86B52140}" type="parTrans" cxnId="{246EA0DC-14F2-466B-9A4C-5D3A136D3713}">
      <dgm:prSet/>
      <dgm:spPr/>
      <dgm:t>
        <a:bodyPr/>
        <a:lstStyle/>
        <a:p>
          <a:endParaRPr lang="en-US"/>
        </a:p>
      </dgm:t>
    </dgm:pt>
    <dgm:pt modelId="{96A94FE2-F0E9-482C-BBA4-E89DE11C35E9}" type="sibTrans" cxnId="{246EA0DC-14F2-466B-9A4C-5D3A136D3713}">
      <dgm:prSet/>
      <dgm:spPr/>
      <dgm:t>
        <a:bodyPr/>
        <a:lstStyle/>
        <a:p>
          <a:endParaRPr lang="en-US"/>
        </a:p>
      </dgm:t>
    </dgm:pt>
    <dgm:pt modelId="{4F7F6AA2-516F-4891-AC28-E01C4FB42220}">
      <dgm:prSet phldrT="[Text]"/>
      <dgm:spPr/>
      <dgm:t>
        <a:bodyPr/>
        <a:lstStyle/>
        <a:p>
          <a:r>
            <a:rPr lang="en-US" dirty="0" smtClean="0"/>
            <a:t>Develop use cases based on the physics of the nuclear weapon and the impact on components, with user feedback, that can be used for nuclear survivability testing</a:t>
          </a:r>
          <a:endParaRPr lang="en-US" dirty="0"/>
        </a:p>
      </dgm:t>
    </dgm:pt>
    <dgm:pt modelId="{27FBD4D0-4C40-4EFF-AE89-649923A06C97}" type="parTrans" cxnId="{4CBAD10A-181D-4B02-81B0-4F5C39483285}">
      <dgm:prSet/>
      <dgm:spPr/>
      <dgm:t>
        <a:bodyPr/>
        <a:lstStyle/>
        <a:p>
          <a:endParaRPr lang="en-US"/>
        </a:p>
      </dgm:t>
    </dgm:pt>
    <dgm:pt modelId="{CBD6194F-F02C-482B-8CA6-C01B63CFFD4C}" type="sibTrans" cxnId="{4CBAD10A-181D-4B02-81B0-4F5C39483285}">
      <dgm:prSet/>
      <dgm:spPr/>
      <dgm:t>
        <a:bodyPr/>
        <a:lstStyle/>
        <a:p>
          <a:endParaRPr lang="en-US"/>
        </a:p>
      </dgm:t>
    </dgm:pt>
    <dgm:pt modelId="{21F160FA-AA6E-4AFA-8619-CB4555CB1BE1}">
      <dgm:prSet phldrT="[Text]"/>
      <dgm:spPr/>
      <dgm:t>
        <a:bodyPr/>
        <a:lstStyle/>
        <a:p>
          <a:r>
            <a:rPr lang="en-US" dirty="0" smtClean="0"/>
            <a:t>Categorize the applicable physics based on its impact to mission critical systems i.e., warm x-rays and cold x-rays will be applicable to different mission critical components</a:t>
          </a:r>
          <a:endParaRPr lang="en-US" dirty="0"/>
        </a:p>
      </dgm:t>
    </dgm:pt>
    <dgm:pt modelId="{197D8570-22AD-4F81-AF61-108472EDFB91}" type="parTrans" cxnId="{6F8A4B47-CC9F-4FDE-9381-305F9C25242A}">
      <dgm:prSet/>
      <dgm:spPr/>
      <dgm:t>
        <a:bodyPr/>
        <a:lstStyle/>
        <a:p>
          <a:endParaRPr lang="en-US"/>
        </a:p>
      </dgm:t>
    </dgm:pt>
    <dgm:pt modelId="{C9AB4B80-F79E-4697-BF76-0F2DBCBA5FB4}" type="sibTrans" cxnId="{6F8A4B47-CC9F-4FDE-9381-305F9C25242A}">
      <dgm:prSet/>
      <dgm:spPr/>
      <dgm:t>
        <a:bodyPr/>
        <a:lstStyle/>
        <a:p>
          <a:endParaRPr lang="en-US"/>
        </a:p>
      </dgm:t>
    </dgm:pt>
    <dgm:pt modelId="{FB8FC7D4-F5DF-4361-8643-AD37C816337E}">
      <dgm:prSet phldrT="[Text]"/>
      <dgm:spPr/>
      <dgm:t>
        <a:bodyPr/>
        <a:lstStyle/>
        <a:p>
          <a:r>
            <a:rPr lang="en-US" smtClean="0"/>
            <a:t>Use Case</a:t>
          </a:r>
          <a:endParaRPr lang="en-US" dirty="0"/>
        </a:p>
      </dgm:t>
    </dgm:pt>
    <dgm:pt modelId="{AED5F5CD-B084-491C-895D-4EAB059B04E7}" type="parTrans" cxnId="{03954A20-A4FF-4CA8-9DE7-CC4C6E8AC392}">
      <dgm:prSet/>
      <dgm:spPr/>
      <dgm:t>
        <a:bodyPr/>
        <a:lstStyle/>
        <a:p>
          <a:endParaRPr lang="en-US"/>
        </a:p>
      </dgm:t>
    </dgm:pt>
    <dgm:pt modelId="{72BA6351-63D4-4CBA-BD00-5117D13F7078}" type="sibTrans" cxnId="{03954A20-A4FF-4CA8-9DE7-CC4C6E8AC392}">
      <dgm:prSet/>
      <dgm:spPr/>
      <dgm:t>
        <a:bodyPr/>
        <a:lstStyle/>
        <a:p>
          <a:endParaRPr lang="en-US"/>
        </a:p>
      </dgm:t>
    </dgm:pt>
    <dgm:pt modelId="{F07E1D23-94A1-4B52-A570-2E8DCE2D21A2}">
      <dgm:prSet phldrT="[Text]"/>
      <dgm:spPr/>
      <dgm:t>
        <a:bodyPr/>
        <a:lstStyle/>
        <a:p>
          <a:r>
            <a:rPr lang="en-US" dirty="0" smtClean="0"/>
            <a:t>Work with users to determine requirements and applicable testing for mission critical systems i.e., What do they need to test and what do they need to learn from this test? </a:t>
          </a:r>
          <a:endParaRPr lang="en-US" dirty="0"/>
        </a:p>
      </dgm:t>
    </dgm:pt>
    <dgm:pt modelId="{7698FC28-E500-424A-93AA-519F05C5CC57}" type="parTrans" cxnId="{8D770354-1407-4605-929E-2C3B59D65D58}">
      <dgm:prSet/>
      <dgm:spPr/>
      <dgm:t>
        <a:bodyPr/>
        <a:lstStyle/>
        <a:p>
          <a:endParaRPr lang="en-US"/>
        </a:p>
      </dgm:t>
    </dgm:pt>
    <dgm:pt modelId="{52B21F40-738C-4F64-8913-FAD03CEFA284}" type="sibTrans" cxnId="{8D770354-1407-4605-929E-2C3B59D65D58}">
      <dgm:prSet/>
      <dgm:spPr/>
      <dgm:t>
        <a:bodyPr/>
        <a:lstStyle/>
        <a:p>
          <a:endParaRPr lang="en-US"/>
        </a:p>
      </dgm:t>
    </dgm:pt>
    <dgm:pt modelId="{3907BC23-4CAB-44F0-B89B-4A5806125DDB}" type="pres">
      <dgm:prSet presAssocID="{92C0392C-7139-474D-9002-D317057843D6}" presName="linearFlow" presStyleCnt="0">
        <dgm:presLayoutVars>
          <dgm:dir/>
          <dgm:animLvl val="lvl"/>
          <dgm:resizeHandles val="exact"/>
        </dgm:presLayoutVars>
      </dgm:prSet>
      <dgm:spPr/>
      <dgm:t>
        <a:bodyPr/>
        <a:lstStyle/>
        <a:p>
          <a:endParaRPr lang="en-US"/>
        </a:p>
      </dgm:t>
    </dgm:pt>
    <dgm:pt modelId="{AA9191AC-4F02-4AAC-A895-82556E71D469}" type="pres">
      <dgm:prSet presAssocID="{02B7CAFD-970A-44F2-A9B9-2C0FF38FA53E}" presName="composite" presStyleCnt="0"/>
      <dgm:spPr/>
    </dgm:pt>
    <dgm:pt modelId="{F46BF297-76D2-4EE3-AD01-7E263477ED89}" type="pres">
      <dgm:prSet presAssocID="{02B7CAFD-970A-44F2-A9B9-2C0FF38FA53E}" presName="parentText" presStyleLbl="alignNode1" presStyleIdx="0" presStyleCnt="4">
        <dgm:presLayoutVars>
          <dgm:chMax val="1"/>
          <dgm:bulletEnabled val="1"/>
        </dgm:presLayoutVars>
      </dgm:prSet>
      <dgm:spPr/>
      <dgm:t>
        <a:bodyPr/>
        <a:lstStyle/>
        <a:p>
          <a:endParaRPr lang="en-US"/>
        </a:p>
      </dgm:t>
    </dgm:pt>
    <dgm:pt modelId="{0268389D-A10E-4356-81AD-2666639418E7}" type="pres">
      <dgm:prSet presAssocID="{02B7CAFD-970A-44F2-A9B9-2C0FF38FA53E}" presName="descendantText" presStyleLbl="alignAcc1" presStyleIdx="0" presStyleCnt="4">
        <dgm:presLayoutVars>
          <dgm:bulletEnabled val="1"/>
        </dgm:presLayoutVars>
      </dgm:prSet>
      <dgm:spPr/>
      <dgm:t>
        <a:bodyPr/>
        <a:lstStyle/>
        <a:p>
          <a:endParaRPr lang="en-US"/>
        </a:p>
      </dgm:t>
    </dgm:pt>
    <dgm:pt modelId="{3EA72F3E-802D-4F8C-B049-D4331CACAFD5}" type="pres">
      <dgm:prSet presAssocID="{95567E98-93A7-45DD-A64A-56233CE24057}" presName="sp" presStyleCnt="0"/>
      <dgm:spPr/>
    </dgm:pt>
    <dgm:pt modelId="{A56B5F08-2976-48C6-94B0-F0D8216713CC}" type="pres">
      <dgm:prSet presAssocID="{1F75F768-24AE-4B11-AD93-00B861978FC7}" presName="composite" presStyleCnt="0"/>
      <dgm:spPr/>
    </dgm:pt>
    <dgm:pt modelId="{445E622F-4804-4226-B94D-2252DC635ED3}" type="pres">
      <dgm:prSet presAssocID="{1F75F768-24AE-4B11-AD93-00B861978FC7}" presName="parentText" presStyleLbl="alignNode1" presStyleIdx="1" presStyleCnt="4">
        <dgm:presLayoutVars>
          <dgm:chMax val="1"/>
          <dgm:bulletEnabled val="1"/>
        </dgm:presLayoutVars>
      </dgm:prSet>
      <dgm:spPr/>
      <dgm:t>
        <a:bodyPr/>
        <a:lstStyle/>
        <a:p>
          <a:endParaRPr lang="en-US"/>
        </a:p>
      </dgm:t>
    </dgm:pt>
    <dgm:pt modelId="{B0DAE0DE-E05C-4D32-8FC0-2C627C42B12C}" type="pres">
      <dgm:prSet presAssocID="{1F75F768-24AE-4B11-AD93-00B861978FC7}" presName="descendantText" presStyleLbl="alignAcc1" presStyleIdx="1" presStyleCnt="4">
        <dgm:presLayoutVars>
          <dgm:bulletEnabled val="1"/>
        </dgm:presLayoutVars>
      </dgm:prSet>
      <dgm:spPr/>
      <dgm:t>
        <a:bodyPr/>
        <a:lstStyle/>
        <a:p>
          <a:endParaRPr lang="en-US"/>
        </a:p>
      </dgm:t>
    </dgm:pt>
    <dgm:pt modelId="{F93E6888-AFA5-4598-8BC8-208CA523E615}" type="pres">
      <dgm:prSet presAssocID="{E5615BCC-4CDC-4B11-9CC5-63CF8705BFB3}" presName="sp" presStyleCnt="0"/>
      <dgm:spPr/>
    </dgm:pt>
    <dgm:pt modelId="{5A16CCDB-1EE7-4919-A7BB-6428632E05B7}" type="pres">
      <dgm:prSet presAssocID="{723B3F03-DB1F-4F25-907F-217BFE8FB393}" presName="composite" presStyleCnt="0"/>
      <dgm:spPr/>
    </dgm:pt>
    <dgm:pt modelId="{BE3F60AB-AF13-406F-8BB0-F92EC610E6F3}" type="pres">
      <dgm:prSet presAssocID="{723B3F03-DB1F-4F25-907F-217BFE8FB393}" presName="parentText" presStyleLbl="alignNode1" presStyleIdx="2" presStyleCnt="4">
        <dgm:presLayoutVars>
          <dgm:chMax val="1"/>
          <dgm:bulletEnabled val="1"/>
        </dgm:presLayoutVars>
      </dgm:prSet>
      <dgm:spPr/>
      <dgm:t>
        <a:bodyPr/>
        <a:lstStyle/>
        <a:p>
          <a:endParaRPr lang="en-US"/>
        </a:p>
      </dgm:t>
    </dgm:pt>
    <dgm:pt modelId="{D24C2EA8-6E92-4A78-8439-F5AB4D6C5316}" type="pres">
      <dgm:prSet presAssocID="{723B3F03-DB1F-4F25-907F-217BFE8FB393}" presName="descendantText" presStyleLbl="alignAcc1" presStyleIdx="2" presStyleCnt="4">
        <dgm:presLayoutVars>
          <dgm:bulletEnabled val="1"/>
        </dgm:presLayoutVars>
      </dgm:prSet>
      <dgm:spPr/>
      <dgm:t>
        <a:bodyPr/>
        <a:lstStyle/>
        <a:p>
          <a:endParaRPr lang="en-US"/>
        </a:p>
      </dgm:t>
    </dgm:pt>
    <dgm:pt modelId="{4F85293B-0E57-4815-9511-D60D9B021988}" type="pres">
      <dgm:prSet presAssocID="{96A94FE2-F0E9-482C-BBA4-E89DE11C35E9}" presName="sp" presStyleCnt="0"/>
      <dgm:spPr/>
    </dgm:pt>
    <dgm:pt modelId="{1BF777AC-BF39-49EF-BA70-426590A75A46}" type="pres">
      <dgm:prSet presAssocID="{FB8FC7D4-F5DF-4361-8643-AD37C816337E}" presName="composite" presStyleCnt="0"/>
      <dgm:spPr/>
    </dgm:pt>
    <dgm:pt modelId="{094F7643-4009-4597-A90A-743BCCD2FE6C}" type="pres">
      <dgm:prSet presAssocID="{FB8FC7D4-F5DF-4361-8643-AD37C816337E}" presName="parentText" presStyleLbl="alignNode1" presStyleIdx="3" presStyleCnt="4">
        <dgm:presLayoutVars>
          <dgm:chMax val="1"/>
          <dgm:bulletEnabled val="1"/>
        </dgm:presLayoutVars>
      </dgm:prSet>
      <dgm:spPr/>
      <dgm:t>
        <a:bodyPr/>
        <a:lstStyle/>
        <a:p>
          <a:endParaRPr lang="en-US"/>
        </a:p>
      </dgm:t>
    </dgm:pt>
    <dgm:pt modelId="{53D2D635-0852-42B4-87B4-E8B52B8E05E0}" type="pres">
      <dgm:prSet presAssocID="{FB8FC7D4-F5DF-4361-8643-AD37C816337E}" presName="descendantText" presStyleLbl="alignAcc1" presStyleIdx="3" presStyleCnt="4">
        <dgm:presLayoutVars>
          <dgm:bulletEnabled val="1"/>
        </dgm:presLayoutVars>
      </dgm:prSet>
      <dgm:spPr/>
      <dgm:t>
        <a:bodyPr/>
        <a:lstStyle/>
        <a:p>
          <a:endParaRPr lang="en-US"/>
        </a:p>
      </dgm:t>
    </dgm:pt>
  </dgm:ptLst>
  <dgm:cxnLst>
    <dgm:cxn modelId="{3AA069A3-1E78-449C-989C-B5003D07A843}" srcId="{02B7CAFD-970A-44F2-A9B9-2C0FF38FA53E}" destId="{201D268E-4FDC-4310-A401-C7FDCAFFAD89}" srcOrd="0" destOrd="0" parTransId="{FD58B5E0-869F-4B96-946C-AC1B679B22B2}" sibTransId="{5CDA8864-9786-47B3-8E80-056D3F501951}"/>
    <dgm:cxn modelId="{6D44BC0E-F8E6-4635-8D11-56B380A97503}" type="presOf" srcId="{201D268E-4FDC-4310-A401-C7FDCAFFAD89}" destId="{0268389D-A10E-4356-81AD-2666639418E7}" srcOrd="0" destOrd="0" presId="urn:microsoft.com/office/officeart/2005/8/layout/chevron2"/>
    <dgm:cxn modelId="{118E3A8F-B381-488D-82A0-DE9DD1FF2B3F}" type="presOf" srcId="{21F160FA-AA6E-4AFA-8619-CB4555CB1BE1}" destId="{B0DAE0DE-E05C-4D32-8FC0-2C627C42B12C}" srcOrd="0" destOrd="0" presId="urn:microsoft.com/office/officeart/2005/8/layout/chevron2"/>
    <dgm:cxn modelId="{C465D423-3D7F-45E6-BF5A-89DB0B4A268A}" srcId="{92C0392C-7139-474D-9002-D317057843D6}" destId="{1F75F768-24AE-4B11-AD93-00B861978FC7}" srcOrd="1" destOrd="0" parTransId="{820B2AF2-EE9B-4A49-9AB0-AF120F54C3EE}" sibTransId="{E5615BCC-4CDC-4B11-9CC5-63CF8705BFB3}"/>
    <dgm:cxn modelId="{4CE79DA8-5811-4DC2-A612-678C7D79C172}" type="presOf" srcId="{1F75F768-24AE-4B11-AD93-00B861978FC7}" destId="{445E622F-4804-4226-B94D-2252DC635ED3}" srcOrd="0" destOrd="0" presId="urn:microsoft.com/office/officeart/2005/8/layout/chevron2"/>
    <dgm:cxn modelId="{5EE0988A-2142-4051-8557-0576530C46F2}" type="presOf" srcId="{92C0392C-7139-474D-9002-D317057843D6}" destId="{3907BC23-4CAB-44F0-B89B-4A5806125DDB}" srcOrd="0" destOrd="0" presId="urn:microsoft.com/office/officeart/2005/8/layout/chevron2"/>
    <dgm:cxn modelId="{6D06DEA9-962F-4B88-93B5-97E969D62E84}" type="presOf" srcId="{02B7CAFD-970A-44F2-A9B9-2C0FF38FA53E}" destId="{F46BF297-76D2-4EE3-AD01-7E263477ED89}" srcOrd="0" destOrd="0" presId="urn:microsoft.com/office/officeart/2005/8/layout/chevron2"/>
    <dgm:cxn modelId="{03954A20-A4FF-4CA8-9DE7-CC4C6E8AC392}" srcId="{92C0392C-7139-474D-9002-D317057843D6}" destId="{FB8FC7D4-F5DF-4361-8643-AD37C816337E}" srcOrd="3" destOrd="0" parTransId="{AED5F5CD-B084-491C-895D-4EAB059B04E7}" sibTransId="{72BA6351-63D4-4CBA-BD00-5117D13F7078}"/>
    <dgm:cxn modelId="{8D770354-1407-4605-929E-2C3B59D65D58}" srcId="{723B3F03-DB1F-4F25-907F-217BFE8FB393}" destId="{F07E1D23-94A1-4B52-A570-2E8DCE2D21A2}" srcOrd="0" destOrd="0" parTransId="{7698FC28-E500-424A-93AA-519F05C5CC57}" sibTransId="{52B21F40-738C-4F64-8913-FAD03CEFA284}"/>
    <dgm:cxn modelId="{4CBAD10A-181D-4B02-81B0-4F5C39483285}" srcId="{FB8FC7D4-F5DF-4361-8643-AD37C816337E}" destId="{4F7F6AA2-516F-4891-AC28-E01C4FB42220}" srcOrd="0" destOrd="0" parTransId="{27FBD4D0-4C40-4EFF-AE89-649923A06C97}" sibTransId="{CBD6194F-F02C-482B-8CA6-C01B63CFFD4C}"/>
    <dgm:cxn modelId="{395EAD14-0664-4A95-A0C2-F5B54C3364B5}" type="presOf" srcId="{723B3F03-DB1F-4F25-907F-217BFE8FB393}" destId="{BE3F60AB-AF13-406F-8BB0-F92EC610E6F3}" srcOrd="0" destOrd="0" presId="urn:microsoft.com/office/officeart/2005/8/layout/chevron2"/>
    <dgm:cxn modelId="{6F8A4B47-CC9F-4FDE-9381-305F9C25242A}" srcId="{1F75F768-24AE-4B11-AD93-00B861978FC7}" destId="{21F160FA-AA6E-4AFA-8619-CB4555CB1BE1}" srcOrd="0" destOrd="0" parTransId="{197D8570-22AD-4F81-AF61-108472EDFB91}" sibTransId="{C9AB4B80-F79E-4697-BF76-0F2DBCBA5FB4}"/>
    <dgm:cxn modelId="{49A8DE96-52BC-4C24-B393-5C4BD8A52E84}" type="presOf" srcId="{F07E1D23-94A1-4B52-A570-2E8DCE2D21A2}" destId="{D24C2EA8-6E92-4A78-8439-F5AB4D6C5316}" srcOrd="0" destOrd="0" presId="urn:microsoft.com/office/officeart/2005/8/layout/chevron2"/>
    <dgm:cxn modelId="{C3CA1E4E-F2D5-4673-8EFD-6140855D604F}" type="presOf" srcId="{4F7F6AA2-516F-4891-AC28-E01C4FB42220}" destId="{53D2D635-0852-42B4-87B4-E8B52B8E05E0}" srcOrd="0" destOrd="0" presId="urn:microsoft.com/office/officeart/2005/8/layout/chevron2"/>
    <dgm:cxn modelId="{246EA0DC-14F2-466B-9A4C-5D3A136D3713}" srcId="{92C0392C-7139-474D-9002-D317057843D6}" destId="{723B3F03-DB1F-4F25-907F-217BFE8FB393}" srcOrd="2" destOrd="0" parTransId="{4BD1F92F-B254-4318-9F6F-168E86B52140}" sibTransId="{96A94FE2-F0E9-482C-BBA4-E89DE11C35E9}"/>
    <dgm:cxn modelId="{D1AFA789-9A73-4B3A-8D3D-4C87E97ED00D}" srcId="{92C0392C-7139-474D-9002-D317057843D6}" destId="{02B7CAFD-970A-44F2-A9B9-2C0FF38FA53E}" srcOrd="0" destOrd="0" parTransId="{F6720BCB-86E2-430F-B78E-42AE6076ED19}" sibTransId="{95567E98-93A7-45DD-A64A-56233CE24057}"/>
    <dgm:cxn modelId="{15E8E468-2C31-4C23-80DC-B2149B859A03}" type="presOf" srcId="{FB8FC7D4-F5DF-4361-8643-AD37C816337E}" destId="{094F7643-4009-4597-A90A-743BCCD2FE6C}" srcOrd="0" destOrd="0" presId="urn:microsoft.com/office/officeart/2005/8/layout/chevron2"/>
    <dgm:cxn modelId="{0EC58BE6-CD21-44AF-96D8-430EDAD309C2}" type="presParOf" srcId="{3907BC23-4CAB-44F0-B89B-4A5806125DDB}" destId="{AA9191AC-4F02-4AAC-A895-82556E71D469}" srcOrd="0" destOrd="0" presId="urn:microsoft.com/office/officeart/2005/8/layout/chevron2"/>
    <dgm:cxn modelId="{2F179057-259E-4F6A-91F0-F33D91029319}" type="presParOf" srcId="{AA9191AC-4F02-4AAC-A895-82556E71D469}" destId="{F46BF297-76D2-4EE3-AD01-7E263477ED89}" srcOrd="0" destOrd="0" presId="urn:microsoft.com/office/officeart/2005/8/layout/chevron2"/>
    <dgm:cxn modelId="{00CCEFFD-D75E-4DAA-A8F7-8E007C2AE63D}" type="presParOf" srcId="{AA9191AC-4F02-4AAC-A895-82556E71D469}" destId="{0268389D-A10E-4356-81AD-2666639418E7}" srcOrd="1" destOrd="0" presId="urn:microsoft.com/office/officeart/2005/8/layout/chevron2"/>
    <dgm:cxn modelId="{2EEFFF9A-4DFD-4B0B-8EC3-2AF99705530D}" type="presParOf" srcId="{3907BC23-4CAB-44F0-B89B-4A5806125DDB}" destId="{3EA72F3E-802D-4F8C-B049-D4331CACAFD5}" srcOrd="1" destOrd="0" presId="urn:microsoft.com/office/officeart/2005/8/layout/chevron2"/>
    <dgm:cxn modelId="{67032B29-F5F0-475B-ADC1-AE199CA499F2}" type="presParOf" srcId="{3907BC23-4CAB-44F0-B89B-4A5806125DDB}" destId="{A56B5F08-2976-48C6-94B0-F0D8216713CC}" srcOrd="2" destOrd="0" presId="urn:microsoft.com/office/officeart/2005/8/layout/chevron2"/>
    <dgm:cxn modelId="{9DE0E9D9-347F-4AEA-B6F2-3C830A8BC518}" type="presParOf" srcId="{A56B5F08-2976-48C6-94B0-F0D8216713CC}" destId="{445E622F-4804-4226-B94D-2252DC635ED3}" srcOrd="0" destOrd="0" presId="urn:microsoft.com/office/officeart/2005/8/layout/chevron2"/>
    <dgm:cxn modelId="{384A96E9-04B5-4214-BFE2-F1663B9F1712}" type="presParOf" srcId="{A56B5F08-2976-48C6-94B0-F0D8216713CC}" destId="{B0DAE0DE-E05C-4D32-8FC0-2C627C42B12C}" srcOrd="1" destOrd="0" presId="urn:microsoft.com/office/officeart/2005/8/layout/chevron2"/>
    <dgm:cxn modelId="{81A75F1A-06C9-4CF4-987B-8248D08706C6}" type="presParOf" srcId="{3907BC23-4CAB-44F0-B89B-4A5806125DDB}" destId="{F93E6888-AFA5-4598-8BC8-208CA523E615}" srcOrd="3" destOrd="0" presId="urn:microsoft.com/office/officeart/2005/8/layout/chevron2"/>
    <dgm:cxn modelId="{A0DFE4F0-A802-4F7A-A1C6-4EF16141BBBB}" type="presParOf" srcId="{3907BC23-4CAB-44F0-B89B-4A5806125DDB}" destId="{5A16CCDB-1EE7-4919-A7BB-6428632E05B7}" srcOrd="4" destOrd="0" presId="urn:microsoft.com/office/officeart/2005/8/layout/chevron2"/>
    <dgm:cxn modelId="{6AA29438-BE99-4060-AEC4-FADF2364A91A}" type="presParOf" srcId="{5A16CCDB-1EE7-4919-A7BB-6428632E05B7}" destId="{BE3F60AB-AF13-406F-8BB0-F92EC610E6F3}" srcOrd="0" destOrd="0" presId="urn:microsoft.com/office/officeart/2005/8/layout/chevron2"/>
    <dgm:cxn modelId="{032A1991-8023-4E3E-A524-5736ADDDBF7F}" type="presParOf" srcId="{5A16CCDB-1EE7-4919-A7BB-6428632E05B7}" destId="{D24C2EA8-6E92-4A78-8439-F5AB4D6C5316}" srcOrd="1" destOrd="0" presId="urn:microsoft.com/office/officeart/2005/8/layout/chevron2"/>
    <dgm:cxn modelId="{2DF76C77-2897-40B5-ABC1-2B6D92DB65DB}" type="presParOf" srcId="{3907BC23-4CAB-44F0-B89B-4A5806125DDB}" destId="{4F85293B-0E57-4815-9511-D60D9B021988}" srcOrd="5" destOrd="0" presId="urn:microsoft.com/office/officeart/2005/8/layout/chevron2"/>
    <dgm:cxn modelId="{17D15E6E-5EEB-4D6A-AC4E-C776AD529705}" type="presParOf" srcId="{3907BC23-4CAB-44F0-B89B-4A5806125DDB}" destId="{1BF777AC-BF39-49EF-BA70-426590A75A46}" srcOrd="6" destOrd="0" presId="urn:microsoft.com/office/officeart/2005/8/layout/chevron2"/>
    <dgm:cxn modelId="{E525A42B-A636-4614-A6C4-3743880C750D}" type="presParOf" srcId="{1BF777AC-BF39-49EF-BA70-426590A75A46}" destId="{094F7643-4009-4597-A90A-743BCCD2FE6C}" srcOrd="0" destOrd="0" presId="urn:microsoft.com/office/officeart/2005/8/layout/chevron2"/>
    <dgm:cxn modelId="{DABB02E6-BF6B-4FCA-B437-CD2CC431752E}" type="presParOf" srcId="{1BF777AC-BF39-49EF-BA70-426590A75A46}" destId="{53D2D635-0852-42B4-87B4-E8B52B8E05E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FFB5D4-00D9-4EC8-A875-2BCA91CD0ABE}" type="doc">
      <dgm:prSet loTypeId="urn:microsoft.com/office/officeart/2005/8/layout/hierarchy2" loCatId="hierarchy" qsTypeId="urn:microsoft.com/office/officeart/2005/8/quickstyle/simple4" qsCatId="simple" csTypeId="urn:microsoft.com/office/officeart/2005/8/colors/colorful2" csCatId="colorful" phldr="1"/>
      <dgm:spPr/>
      <dgm:t>
        <a:bodyPr/>
        <a:lstStyle/>
        <a:p>
          <a:endParaRPr lang="en-US"/>
        </a:p>
      </dgm:t>
    </dgm:pt>
    <dgm:pt modelId="{A9369F1E-36B3-4D30-A1F6-DCE8E64AFE1F}">
      <dgm:prSet phldrT="[Text]" custT="1"/>
      <dgm:spPr>
        <a:solidFill>
          <a:schemeClr val="accent6">
            <a:lumMod val="50000"/>
          </a:schemeClr>
        </a:solidFill>
      </dgm:spPr>
      <dgm:t>
        <a:bodyPr/>
        <a:lstStyle/>
        <a:p>
          <a:r>
            <a:rPr lang="en-US" sz="2000" dirty="0" smtClean="0"/>
            <a:t>XSTENS</a:t>
          </a:r>
          <a:endParaRPr lang="en-US" sz="2000" dirty="0"/>
        </a:p>
      </dgm:t>
    </dgm:pt>
    <dgm:pt modelId="{42F161D3-F5B1-4C2A-9B8D-3678B7752321}" type="parTrans" cxnId="{AA553319-7182-4D00-8A01-981E5832D2BC}">
      <dgm:prSet/>
      <dgm:spPr/>
      <dgm:t>
        <a:bodyPr/>
        <a:lstStyle/>
        <a:p>
          <a:endParaRPr lang="en-US"/>
        </a:p>
      </dgm:t>
    </dgm:pt>
    <dgm:pt modelId="{1D197C1A-0759-4933-ACF0-4F663A240325}" type="sibTrans" cxnId="{AA553319-7182-4D00-8A01-981E5832D2BC}">
      <dgm:prSet/>
      <dgm:spPr/>
      <dgm:t>
        <a:bodyPr/>
        <a:lstStyle/>
        <a:p>
          <a:endParaRPr lang="en-US"/>
        </a:p>
      </dgm:t>
    </dgm:pt>
    <dgm:pt modelId="{6EBE26A5-AC54-4A29-B646-ADF25ACC58E0}">
      <dgm:prSet phldrT="[Text]" custT="1"/>
      <dgm:spPr>
        <a:solidFill>
          <a:srgbClr val="006600"/>
        </a:solidFill>
        <a:ln>
          <a:solidFill>
            <a:srgbClr val="006600"/>
          </a:solidFill>
        </a:ln>
      </dgm:spPr>
      <dgm:t>
        <a:bodyPr/>
        <a:lstStyle/>
        <a:p>
          <a:r>
            <a:rPr lang="en-US" sz="1400" dirty="0" smtClean="0"/>
            <a:t>Quad Eagle</a:t>
          </a:r>
          <a:endParaRPr lang="en-US" sz="1400" dirty="0"/>
        </a:p>
      </dgm:t>
    </dgm:pt>
    <dgm:pt modelId="{86508CA2-F248-482D-8AE0-62754CF2933E}" type="parTrans" cxnId="{F0FE46F2-5EAB-479C-994D-38A293F76E5B}">
      <dgm:prSet/>
      <dgm:spPr/>
      <dgm:t>
        <a:bodyPr/>
        <a:lstStyle/>
        <a:p>
          <a:endParaRPr lang="en-US"/>
        </a:p>
      </dgm:t>
    </dgm:pt>
    <dgm:pt modelId="{9EF4459A-8397-4613-B9F3-CA732FAC8623}" type="sibTrans" cxnId="{F0FE46F2-5EAB-479C-994D-38A293F76E5B}">
      <dgm:prSet/>
      <dgm:spPr/>
      <dgm:t>
        <a:bodyPr/>
        <a:lstStyle/>
        <a:p>
          <a:endParaRPr lang="en-US"/>
        </a:p>
      </dgm:t>
    </dgm:pt>
    <dgm:pt modelId="{F5C926AA-1110-4EB5-9936-FEADCD6D45D1}">
      <dgm:prSet phldrT="[Text]" custT="1"/>
      <dgm:spPr>
        <a:solidFill>
          <a:srgbClr val="006600"/>
        </a:solidFill>
        <a:ln>
          <a:solidFill>
            <a:srgbClr val="006600"/>
          </a:solidFill>
        </a:ln>
      </dgm:spPr>
      <dgm:t>
        <a:bodyPr/>
        <a:lstStyle/>
        <a:p>
          <a:r>
            <a:rPr lang="en-US" sz="1400" dirty="0" smtClean="0"/>
            <a:t>Gamble III</a:t>
          </a:r>
          <a:endParaRPr lang="en-US" sz="1400" dirty="0"/>
        </a:p>
      </dgm:t>
    </dgm:pt>
    <dgm:pt modelId="{DEF739AF-0C49-4327-A9C7-007B60243C19}" type="parTrans" cxnId="{C0C2874F-A2FD-4783-B3F2-22FB3010770C}">
      <dgm:prSet/>
      <dgm:spPr/>
      <dgm:t>
        <a:bodyPr/>
        <a:lstStyle/>
        <a:p>
          <a:endParaRPr lang="en-US"/>
        </a:p>
      </dgm:t>
    </dgm:pt>
    <dgm:pt modelId="{6305808C-CE88-4325-BF6B-49DCA426C7FE}" type="sibTrans" cxnId="{C0C2874F-A2FD-4783-B3F2-22FB3010770C}">
      <dgm:prSet/>
      <dgm:spPr/>
      <dgm:t>
        <a:bodyPr/>
        <a:lstStyle/>
        <a:p>
          <a:endParaRPr lang="en-US"/>
        </a:p>
      </dgm:t>
    </dgm:pt>
    <dgm:pt modelId="{7277806F-B2CA-4B52-A621-26D59228456B}">
      <dgm:prSet phldrT="[Text]" custT="1"/>
      <dgm:spPr>
        <a:solidFill>
          <a:srgbClr val="006600"/>
        </a:solidFill>
        <a:ln>
          <a:solidFill>
            <a:srgbClr val="006600"/>
          </a:solidFill>
        </a:ln>
      </dgm:spPr>
      <dgm:t>
        <a:bodyPr/>
        <a:lstStyle/>
        <a:p>
          <a:r>
            <a:rPr lang="en-US" sz="1400" dirty="0" smtClean="0"/>
            <a:t>PITHON II</a:t>
          </a:r>
          <a:endParaRPr lang="en-US" sz="1400" dirty="0"/>
        </a:p>
      </dgm:t>
    </dgm:pt>
    <dgm:pt modelId="{F818F502-744E-4A96-BDC6-943B54BDBFC3}" type="parTrans" cxnId="{EC799502-FAD6-415B-8244-BEE1A737732C}">
      <dgm:prSet/>
      <dgm:spPr/>
      <dgm:t>
        <a:bodyPr/>
        <a:lstStyle/>
        <a:p>
          <a:endParaRPr lang="en-US"/>
        </a:p>
      </dgm:t>
    </dgm:pt>
    <dgm:pt modelId="{7F7B743A-098C-4CBF-B031-775511DE99DB}" type="sibTrans" cxnId="{EC799502-FAD6-415B-8244-BEE1A737732C}">
      <dgm:prSet/>
      <dgm:spPr/>
      <dgm:t>
        <a:bodyPr/>
        <a:lstStyle/>
        <a:p>
          <a:endParaRPr lang="en-US"/>
        </a:p>
      </dgm:t>
    </dgm:pt>
    <dgm:pt modelId="{CDDAB585-7688-4E66-84C7-129C8262D343}">
      <dgm:prSet phldrT="[Text]" custT="1"/>
      <dgm:spPr>
        <a:solidFill>
          <a:schemeClr val="accent4">
            <a:lumMod val="75000"/>
          </a:schemeClr>
        </a:solidFill>
      </dgm:spPr>
      <dgm:t>
        <a:bodyPr/>
        <a:lstStyle/>
        <a:p>
          <a:r>
            <a:rPr lang="en-US" sz="1200" dirty="0" smtClean="0"/>
            <a:t>Warm X-ray T&amp;E</a:t>
          </a:r>
          <a:endParaRPr lang="en-US" sz="1200" dirty="0"/>
        </a:p>
      </dgm:t>
    </dgm:pt>
    <dgm:pt modelId="{14E3A2FB-2310-4013-8EF3-0EA0A4442175}" type="parTrans" cxnId="{03BDAC55-1BF3-47BC-863C-A56CC551A801}">
      <dgm:prSet/>
      <dgm:spPr/>
      <dgm:t>
        <a:bodyPr/>
        <a:lstStyle/>
        <a:p>
          <a:endParaRPr lang="en-US"/>
        </a:p>
      </dgm:t>
    </dgm:pt>
    <dgm:pt modelId="{A32CC875-EEA0-4131-A623-583187C00813}" type="sibTrans" cxnId="{03BDAC55-1BF3-47BC-863C-A56CC551A801}">
      <dgm:prSet/>
      <dgm:spPr/>
      <dgm:t>
        <a:bodyPr/>
        <a:lstStyle/>
        <a:p>
          <a:endParaRPr lang="en-US"/>
        </a:p>
      </dgm:t>
    </dgm:pt>
    <dgm:pt modelId="{D2F1BA55-C657-429F-83AA-AA563DB64D3D}">
      <dgm:prSet phldrT="[Text]" custT="1"/>
      <dgm:spPr>
        <a:solidFill>
          <a:schemeClr val="accent4">
            <a:lumMod val="75000"/>
          </a:schemeClr>
        </a:solidFill>
      </dgm:spPr>
      <dgm:t>
        <a:bodyPr/>
        <a:lstStyle/>
        <a:p>
          <a:r>
            <a:rPr lang="en-US" sz="1200" dirty="0" smtClean="0"/>
            <a:t>Debris Free Cold X-ray</a:t>
          </a:r>
          <a:endParaRPr lang="en-US" sz="1200" dirty="0"/>
        </a:p>
      </dgm:t>
    </dgm:pt>
    <dgm:pt modelId="{D4493A5C-2284-4CAF-8C80-85EEDCC2233F}" type="parTrans" cxnId="{40AD2E94-D11F-491A-9A00-2D572C799559}">
      <dgm:prSet/>
      <dgm:spPr/>
      <dgm:t>
        <a:bodyPr/>
        <a:lstStyle/>
        <a:p>
          <a:endParaRPr lang="en-US"/>
        </a:p>
      </dgm:t>
    </dgm:pt>
    <dgm:pt modelId="{2523A5AD-A9A3-456A-953C-7B13334B602B}" type="sibTrans" cxnId="{40AD2E94-D11F-491A-9A00-2D572C799559}">
      <dgm:prSet/>
      <dgm:spPr/>
      <dgm:t>
        <a:bodyPr/>
        <a:lstStyle/>
        <a:p>
          <a:endParaRPr lang="en-US"/>
        </a:p>
      </dgm:t>
    </dgm:pt>
    <dgm:pt modelId="{C90F2AA1-7273-40F0-BC64-90E5B62DB25B}">
      <dgm:prSet phldrT="[Text]" custT="1"/>
      <dgm:spPr>
        <a:solidFill>
          <a:schemeClr val="accent4">
            <a:lumMod val="75000"/>
          </a:schemeClr>
        </a:solidFill>
      </dgm:spPr>
      <dgm:t>
        <a:bodyPr/>
        <a:lstStyle/>
        <a:p>
          <a:r>
            <a:rPr lang="en-US" sz="1200" dirty="0" smtClean="0"/>
            <a:t>High Fluence Cold X-ray</a:t>
          </a:r>
          <a:endParaRPr lang="en-US" sz="1200" dirty="0"/>
        </a:p>
      </dgm:t>
    </dgm:pt>
    <dgm:pt modelId="{1AAB8C5D-4708-431C-A068-D92951E11C4E}" type="parTrans" cxnId="{EEFD79D5-E551-4806-8E0A-902674A941A3}">
      <dgm:prSet/>
      <dgm:spPr/>
      <dgm:t>
        <a:bodyPr/>
        <a:lstStyle/>
        <a:p>
          <a:endParaRPr lang="en-US"/>
        </a:p>
      </dgm:t>
    </dgm:pt>
    <dgm:pt modelId="{8ADBB82B-1BAC-43ED-92F0-AFCB7E60C396}" type="sibTrans" cxnId="{EEFD79D5-E551-4806-8E0A-902674A941A3}">
      <dgm:prSet/>
      <dgm:spPr/>
      <dgm:t>
        <a:bodyPr/>
        <a:lstStyle/>
        <a:p>
          <a:endParaRPr lang="en-US"/>
        </a:p>
      </dgm:t>
    </dgm:pt>
    <dgm:pt modelId="{ED3645A3-1FEF-43FB-96F3-05CDD242D056}">
      <dgm:prSet phldrT="[Text]" custT="1"/>
      <dgm:spPr>
        <a:solidFill>
          <a:schemeClr val="accent4">
            <a:lumMod val="75000"/>
          </a:schemeClr>
        </a:solidFill>
      </dgm:spPr>
      <dgm:t>
        <a:bodyPr/>
        <a:lstStyle/>
        <a:p>
          <a:r>
            <a:rPr lang="en-US" sz="1200" dirty="0" smtClean="0"/>
            <a:t>High Fluence Ion Beams</a:t>
          </a:r>
          <a:endParaRPr lang="en-US" sz="1200" dirty="0"/>
        </a:p>
      </dgm:t>
    </dgm:pt>
    <dgm:pt modelId="{277F3EFF-DF53-4335-BA2E-AE50FB11556A}" type="parTrans" cxnId="{F228D5B1-7955-4DD6-8AE8-F1BF86D808B7}">
      <dgm:prSet/>
      <dgm:spPr/>
      <dgm:t>
        <a:bodyPr/>
        <a:lstStyle/>
        <a:p>
          <a:endParaRPr lang="en-US"/>
        </a:p>
      </dgm:t>
    </dgm:pt>
    <dgm:pt modelId="{1D500C18-741F-4A1D-94F1-F1BC898691E9}" type="sibTrans" cxnId="{F228D5B1-7955-4DD6-8AE8-F1BF86D808B7}">
      <dgm:prSet/>
      <dgm:spPr/>
      <dgm:t>
        <a:bodyPr/>
        <a:lstStyle/>
        <a:p>
          <a:endParaRPr lang="en-US"/>
        </a:p>
      </dgm:t>
    </dgm:pt>
    <dgm:pt modelId="{73B394A9-CEB2-476E-B800-C611D8C57BB9}">
      <dgm:prSet phldrT="[Text]" custT="1"/>
      <dgm:spPr>
        <a:solidFill>
          <a:schemeClr val="accent4">
            <a:lumMod val="75000"/>
          </a:schemeClr>
        </a:solidFill>
      </dgm:spPr>
      <dgm:t>
        <a:bodyPr/>
        <a:lstStyle/>
        <a:p>
          <a:r>
            <a:rPr lang="en-US" sz="1200" dirty="0" smtClean="0"/>
            <a:t>High Fluence E-Beams</a:t>
          </a:r>
          <a:endParaRPr lang="en-US" sz="1200" dirty="0"/>
        </a:p>
      </dgm:t>
    </dgm:pt>
    <dgm:pt modelId="{4E02F649-5472-4BF9-8583-66C5109B9BF0}" type="parTrans" cxnId="{C61736DC-DBD3-4CA1-8D6F-7836384BCC89}">
      <dgm:prSet/>
      <dgm:spPr/>
      <dgm:t>
        <a:bodyPr/>
        <a:lstStyle/>
        <a:p>
          <a:endParaRPr lang="en-US"/>
        </a:p>
      </dgm:t>
    </dgm:pt>
    <dgm:pt modelId="{98DA895A-6DA8-424D-898F-0A8BE84FD15E}" type="sibTrans" cxnId="{C61736DC-DBD3-4CA1-8D6F-7836384BCC89}">
      <dgm:prSet/>
      <dgm:spPr/>
      <dgm:t>
        <a:bodyPr/>
        <a:lstStyle/>
        <a:p>
          <a:endParaRPr lang="en-US"/>
        </a:p>
      </dgm:t>
    </dgm:pt>
    <dgm:pt modelId="{D1CA2B43-AA44-4A69-A2A1-8ABE89269F6C}">
      <dgm:prSet phldrT="[Text]" custT="1"/>
      <dgm:spPr>
        <a:solidFill>
          <a:schemeClr val="accent1">
            <a:lumMod val="50000"/>
          </a:schemeClr>
        </a:solidFill>
      </dgm:spPr>
      <dgm:t>
        <a:bodyPr/>
        <a:lstStyle/>
        <a:p>
          <a:r>
            <a:rPr lang="en-US" sz="900" dirty="0" smtClean="0">
              <a:latin typeface="+mn-lt"/>
            </a:rPr>
            <a:t>Thermomechanical model validation and component certification for strategic systems such as reentry vehicles</a:t>
          </a:r>
          <a:endParaRPr lang="en-US" sz="900" dirty="0">
            <a:latin typeface="+mn-lt"/>
          </a:endParaRPr>
        </a:p>
      </dgm:t>
    </dgm:pt>
    <dgm:pt modelId="{FF5899AE-5FD9-4093-B9EB-1DEA1E7A99E7}" type="parTrans" cxnId="{DD0CFB1F-2627-4952-8F0F-7498FDA4E9A2}">
      <dgm:prSet/>
      <dgm:spPr/>
      <dgm:t>
        <a:bodyPr/>
        <a:lstStyle/>
        <a:p>
          <a:endParaRPr lang="en-US"/>
        </a:p>
      </dgm:t>
    </dgm:pt>
    <dgm:pt modelId="{D294CCD0-DCCC-4ED3-84CE-E00EDB770113}" type="sibTrans" cxnId="{DD0CFB1F-2627-4952-8F0F-7498FDA4E9A2}">
      <dgm:prSet/>
      <dgm:spPr/>
      <dgm:t>
        <a:bodyPr/>
        <a:lstStyle/>
        <a:p>
          <a:endParaRPr lang="en-US"/>
        </a:p>
      </dgm:t>
    </dgm:pt>
    <dgm:pt modelId="{B7BCCBD6-4384-49A2-B904-C5C1C8659E91}">
      <dgm:prSet phldrT="[Text]" custT="1"/>
      <dgm:spPr>
        <a:solidFill>
          <a:schemeClr val="accent1">
            <a:lumMod val="50000"/>
          </a:schemeClr>
        </a:solidFill>
      </dgm:spPr>
      <dgm:t>
        <a:bodyPr/>
        <a:lstStyle/>
        <a:p>
          <a:r>
            <a:rPr lang="en-US" sz="900" dirty="0" smtClean="0">
              <a:latin typeface="+mn-lt"/>
            </a:rPr>
            <a:t>System generated EMP model validation &amp; component certification in strategic systems</a:t>
          </a:r>
          <a:endParaRPr lang="en-US" sz="900" dirty="0">
            <a:latin typeface="+mn-lt"/>
          </a:endParaRPr>
        </a:p>
      </dgm:t>
    </dgm:pt>
    <dgm:pt modelId="{15D809DE-EEF0-4AC0-995C-CDEE207C9C95}" type="parTrans" cxnId="{67575BED-0117-4C48-AD18-D00A0705BEE2}">
      <dgm:prSet/>
      <dgm:spPr/>
      <dgm:t>
        <a:bodyPr/>
        <a:lstStyle/>
        <a:p>
          <a:endParaRPr lang="en-US"/>
        </a:p>
      </dgm:t>
    </dgm:pt>
    <dgm:pt modelId="{61958788-A35D-42B7-9326-572096067C9F}" type="sibTrans" cxnId="{67575BED-0117-4C48-AD18-D00A0705BEE2}">
      <dgm:prSet/>
      <dgm:spPr/>
      <dgm:t>
        <a:bodyPr/>
        <a:lstStyle/>
        <a:p>
          <a:endParaRPr lang="en-US"/>
        </a:p>
      </dgm:t>
    </dgm:pt>
    <dgm:pt modelId="{F94163EC-EEA6-49D2-A2CA-A96F39AB401F}">
      <dgm:prSet phldrT="[Text]" custT="1"/>
      <dgm:spPr>
        <a:solidFill>
          <a:schemeClr val="accent1">
            <a:lumMod val="50000"/>
          </a:schemeClr>
        </a:solidFill>
      </dgm:spPr>
      <dgm:t>
        <a:bodyPr/>
        <a:lstStyle/>
        <a:p>
          <a:r>
            <a:rPr lang="en-US" sz="900" dirty="0" smtClean="0">
              <a:latin typeface="+mn-lt"/>
            </a:rPr>
            <a:t>T&amp;E for Satellite and MDA electronics</a:t>
          </a:r>
          <a:endParaRPr lang="en-US" sz="900" dirty="0">
            <a:latin typeface="+mn-lt"/>
          </a:endParaRPr>
        </a:p>
      </dgm:t>
    </dgm:pt>
    <dgm:pt modelId="{6C238474-E008-48DE-B5A9-F2BBF95C7C60}" type="parTrans" cxnId="{F8A35298-5524-490E-804C-D0F4FB1DC63E}">
      <dgm:prSet/>
      <dgm:spPr/>
      <dgm:t>
        <a:bodyPr/>
        <a:lstStyle/>
        <a:p>
          <a:endParaRPr lang="en-US"/>
        </a:p>
      </dgm:t>
    </dgm:pt>
    <dgm:pt modelId="{EFE857EC-E9C9-4FDC-ADA2-6F6F70A85C4C}" type="sibTrans" cxnId="{F8A35298-5524-490E-804C-D0F4FB1DC63E}">
      <dgm:prSet/>
      <dgm:spPr/>
      <dgm:t>
        <a:bodyPr/>
        <a:lstStyle/>
        <a:p>
          <a:endParaRPr lang="en-US"/>
        </a:p>
      </dgm:t>
    </dgm:pt>
    <dgm:pt modelId="{E20EDFF0-2EF2-45DB-93C1-553C3CBA6CBE}">
      <dgm:prSet phldrT="[Text]" custT="1"/>
      <dgm:spPr>
        <a:solidFill>
          <a:schemeClr val="accent1">
            <a:lumMod val="50000"/>
          </a:schemeClr>
        </a:solidFill>
      </dgm:spPr>
      <dgm:t>
        <a:bodyPr/>
        <a:lstStyle/>
        <a:p>
          <a:r>
            <a:rPr lang="en-US" sz="900" dirty="0" smtClean="0">
              <a:latin typeface="+mn-lt"/>
            </a:rPr>
            <a:t>Optical component testing on Interceptors &amp; satellites</a:t>
          </a:r>
          <a:endParaRPr lang="en-US" sz="900" dirty="0">
            <a:latin typeface="+mn-lt"/>
          </a:endParaRPr>
        </a:p>
      </dgm:t>
    </dgm:pt>
    <dgm:pt modelId="{4F486CE8-A232-4E2D-875F-20E57325DFB1}" type="parTrans" cxnId="{93BA90B1-38AC-48CF-860F-2BA905008C01}">
      <dgm:prSet/>
      <dgm:spPr/>
      <dgm:t>
        <a:bodyPr/>
        <a:lstStyle/>
        <a:p>
          <a:endParaRPr lang="en-US"/>
        </a:p>
      </dgm:t>
    </dgm:pt>
    <dgm:pt modelId="{578FD47B-E42A-4C6D-8488-E8318CE7277F}" type="sibTrans" cxnId="{93BA90B1-38AC-48CF-860F-2BA905008C01}">
      <dgm:prSet/>
      <dgm:spPr/>
      <dgm:t>
        <a:bodyPr/>
        <a:lstStyle/>
        <a:p>
          <a:endParaRPr lang="en-US"/>
        </a:p>
      </dgm:t>
    </dgm:pt>
    <dgm:pt modelId="{7BCB5BE9-0280-4FB4-A1BA-235390FC4714}">
      <dgm:prSet phldrT="[Text]" custT="1"/>
      <dgm:spPr>
        <a:solidFill>
          <a:schemeClr val="accent1">
            <a:lumMod val="50000"/>
          </a:schemeClr>
        </a:solidFill>
      </dgm:spPr>
      <dgm:t>
        <a:bodyPr/>
        <a:lstStyle/>
        <a:p>
          <a:r>
            <a:rPr lang="en-US" sz="900" dirty="0" smtClean="0">
              <a:latin typeface="+mn-lt"/>
            </a:rPr>
            <a:t>Optical subsystem testing for Interceptors &amp; satellites </a:t>
          </a:r>
          <a:endParaRPr lang="en-US" sz="900" dirty="0">
            <a:latin typeface="+mn-lt"/>
          </a:endParaRPr>
        </a:p>
      </dgm:t>
    </dgm:pt>
    <dgm:pt modelId="{503D8AF9-F97F-4D00-9DFA-728E7C18AC0C}" type="parTrans" cxnId="{6726CDBD-283A-48EA-9552-0CF61112AB17}">
      <dgm:prSet/>
      <dgm:spPr/>
      <dgm:t>
        <a:bodyPr/>
        <a:lstStyle/>
        <a:p>
          <a:endParaRPr lang="en-US"/>
        </a:p>
      </dgm:t>
    </dgm:pt>
    <dgm:pt modelId="{D8FFF3A2-B56D-42C7-B463-4BFA7C2D2208}" type="sibTrans" cxnId="{6726CDBD-283A-48EA-9552-0CF61112AB17}">
      <dgm:prSet/>
      <dgm:spPr/>
      <dgm:t>
        <a:bodyPr/>
        <a:lstStyle/>
        <a:p>
          <a:endParaRPr lang="en-US"/>
        </a:p>
      </dgm:t>
    </dgm:pt>
    <dgm:pt modelId="{8C2E1D8D-B8E5-491E-ACD1-F92741ABDBED}">
      <dgm:prSet phldrT="[Text]" custT="1"/>
      <dgm:spPr>
        <a:solidFill>
          <a:schemeClr val="accent1">
            <a:lumMod val="50000"/>
          </a:schemeClr>
        </a:solidFill>
      </dgm:spPr>
      <dgm:t>
        <a:bodyPr/>
        <a:lstStyle/>
        <a:p>
          <a:r>
            <a:rPr lang="en-US" sz="900" dirty="0" smtClean="0">
              <a:latin typeface="+mn-lt"/>
            </a:rPr>
            <a:t>X-ray response characteristics of surface materials for strategic systems such as </a:t>
          </a:r>
          <a:r>
            <a:rPr lang="en-US" sz="900" smtClean="0">
              <a:latin typeface="+mn-lt"/>
            </a:rPr>
            <a:t>reentry vehicles</a:t>
          </a:r>
          <a:endParaRPr lang="en-US" sz="900" dirty="0">
            <a:latin typeface="+mn-lt"/>
          </a:endParaRPr>
        </a:p>
      </dgm:t>
    </dgm:pt>
    <dgm:pt modelId="{FCB055E8-49F7-4E19-8ADE-5C4BF17C88E3}" type="parTrans" cxnId="{76F2A7A7-824F-41E6-89E9-50AB72FDB5BD}">
      <dgm:prSet/>
      <dgm:spPr/>
      <dgm:t>
        <a:bodyPr/>
        <a:lstStyle/>
        <a:p>
          <a:endParaRPr lang="en-US"/>
        </a:p>
      </dgm:t>
    </dgm:pt>
    <dgm:pt modelId="{8A964B72-E93E-4F5D-99E0-0A2C47CFFEEF}" type="sibTrans" cxnId="{76F2A7A7-824F-41E6-89E9-50AB72FDB5BD}">
      <dgm:prSet/>
      <dgm:spPr/>
      <dgm:t>
        <a:bodyPr/>
        <a:lstStyle/>
        <a:p>
          <a:endParaRPr lang="en-US"/>
        </a:p>
      </dgm:t>
    </dgm:pt>
    <dgm:pt modelId="{3741A499-93BA-49CC-84C1-8E43B6E1DE84}">
      <dgm:prSet phldrT="[Text]" custT="1"/>
      <dgm:spPr>
        <a:solidFill>
          <a:schemeClr val="accent1">
            <a:lumMod val="50000"/>
          </a:schemeClr>
        </a:solidFill>
      </dgm:spPr>
      <dgm:t>
        <a:bodyPr/>
        <a:lstStyle/>
        <a:p>
          <a:r>
            <a:rPr lang="en-US" sz="900" dirty="0" smtClean="0">
              <a:latin typeface="+mn-lt"/>
            </a:rPr>
            <a:t>Structural material T&amp;E and model validation for strategic system aeroshell materials, mounts, moveable structures, etc.</a:t>
          </a:r>
          <a:endParaRPr lang="en-US" sz="900" dirty="0">
            <a:latin typeface="+mn-lt"/>
          </a:endParaRPr>
        </a:p>
      </dgm:t>
    </dgm:pt>
    <dgm:pt modelId="{AA56861F-CD39-4D4D-9F89-C768A7B2DB86}" type="parTrans" cxnId="{5CE066E6-39C9-4E6F-98FF-613D79EC631F}">
      <dgm:prSet/>
      <dgm:spPr/>
      <dgm:t>
        <a:bodyPr/>
        <a:lstStyle/>
        <a:p>
          <a:endParaRPr lang="en-US"/>
        </a:p>
      </dgm:t>
    </dgm:pt>
    <dgm:pt modelId="{237915F5-2AE8-43E6-AAA7-FE91EBA059B8}" type="sibTrans" cxnId="{5CE066E6-39C9-4E6F-98FF-613D79EC631F}">
      <dgm:prSet/>
      <dgm:spPr/>
      <dgm:t>
        <a:bodyPr/>
        <a:lstStyle/>
        <a:p>
          <a:endParaRPr lang="en-US"/>
        </a:p>
      </dgm:t>
    </dgm:pt>
    <dgm:pt modelId="{F81B461F-D3C7-47A7-9D14-E1705ADA45E0}">
      <dgm:prSet phldrT="[Text]" custT="1"/>
      <dgm:spPr>
        <a:solidFill>
          <a:schemeClr val="accent1">
            <a:lumMod val="50000"/>
          </a:schemeClr>
        </a:solidFill>
      </dgm:spPr>
      <dgm:t>
        <a:bodyPr/>
        <a:lstStyle/>
        <a:p>
          <a:r>
            <a:rPr lang="en-US" sz="900" dirty="0" smtClean="0">
              <a:effectLst/>
              <a:latin typeface="+mn-lt"/>
              <a:ea typeface="Times New Roman" panose="02020603050405020304" pitchFamily="18" charset="0"/>
              <a:cs typeface="Arial" panose="020B0604020202020204" pitchFamily="34" charset="0"/>
            </a:rPr>
            <a:t>3-D component response and operability to blow-off impulse threats</a:t>
          </a:r>
          <a:endParaRPr lang="en-US" sz="900" dirty="0">
            <a:latin typeface="+mn-lt"/>
          </a:endParaRPr>
        </a:p>
      </dgm:t>
    </dgm:pt>
    <dgm:pt modelId="{C75DC2AA-04A8-40A3-A4A1-C0A7479E2CA3}" type="parTrans" cxnId="{35BDC34F-3225-45CB-B061-0D8315273EA7}">
      <dgm:prSet/>
      <dgm:spPr/>
      <dgm:t>
        <a:bodyPr/>
        <a:lstStyle/>
        <a:p>
          <a:endParaRPr lang="en-US"/>
        </a:p>
      </dgm:t>
    </dgm:pt>
    <dgm:pt modelId="{E95E9B64-6640-4D54-9F49-673970D1ADB7}" type="sibTrans" cxnId="{35BDC34F-3225-45CB-B061-0D8315273EA7}">
      <dgm:prSet/>
      <dgm:spPr/>
      <dgm:t>
        <a:bodyPr/>
        <a:lstStyle/>
        <a:p>
          <a:endParaRPr lang="en-US"/>
        </a:p>
      </dgm:t>
    </dgm:pt>
    <dgm:pt modelId="{C0304112-89B0-474B-A817-54BDB963AB98}">
      <dgm:prSet phldrT="[Text]" custT="1"/>
      <dgm:spPr>
        <a:solidFill>
          <a:schemeClr val="accent1">
            <a:lumMod val="50000"/>
          </a:schemeClr>
        </a:solidFill>
      </dgm:spPr>
      <dgm:t>
        <a:bodyPr/>
        <a:lstStyle/>
        <a:p>
          <a:r>
            <a:rPr lang="en-US" sz="900" dirty="0" smtClean="0">
              <a:effectLst/>
              <a:latin typeface="+mn-lt"/>
              <a:ea typeface="Times New Roman" panose="02020603050405020304" pitchFamily="18" charset="0"/>
              <a:cs typeface="Arial" panose="020B0604020202020204" pitchFamily="34" charset="0"/>
            </a:rPr>
            <a:t>Impulse response and shock propagation characterization of strategic system surfaces</a:t>
          </a:r>
          <a:endParaRPr lang="en-US" sz="900" dirty="0">
            <a:latin typeface="+mn-lt"/>
          </a:endParaRPr>
        </a:p>
      </dgm:t>
    </dgm:pt>
    <dgm:pt modelId="{EFCDA446-E843-42BF-AB32-4A469F16FEFE}" type="parTrans" cxnId="{6C40157D-4916-47AC-81F4-33305191D710}">
      <dgm:prSet/>
      <dgm:spPr/>
      <dgm:t>
        <a:bodyPr/>
        <a:lstStyle/>
        <a:p>
          <a:endParaRPr lang="en-US"/>
        </a:p>
      </dgm:t>
    </dgm:pt>
    <dgm:pt modelId="{673F1BC4-7BCC-4E99-B214-228730E603D6}" type="sibTrans" cxnId="{6C40157D-4916-47AC-81F4-33305191D710}">
      <dgm:prSet/>
      <dgm:spPr/>
      <dgm:t>
        <a:bodyPr/>
        <a:lstStyle/>
        <a:p>
          <a:endParaRPr lang="en-US"/>
        </a:p>
      </dgm:t>
    </dgm:pt>
    <dgm:pt modelId="{830A4486-D10B-4C32-BBD5-5A218D6E2582}" type="pres">
      <dgm:prSet presAssocID="{BAFFB5D4-00D9-4EC8-A875-2BCA91CD0ABE}" presName="diagram" presStyleCnt="0">
        <dgm:presLayoutVars>
          <dgm:chPref val="1"/>
          <dgm:dir/>
          <dgm:animOne val="branch"/>
          <dgm:animLvl val="lvl"/>
          <dgm:resizeHandles val="exact"/>
        </dgm:presLayoutVars>
      </dgm:prSet>
      <dgm:spPr/>
      <dgm:t>
        <a:bodyPr/>
        <a:lstStyle/>
        <a:p>
          <a:endParaRPr lang="en-US"/>
        </a:p>
      </dgm:t>
    </dgm:pt>
    <dgm:pt modelId="{5CDE1908-5FF4-4E3C-9FCA-1CFEBB01E9FA}" type="pres">
      <dgm:prSet presAssocID="{A9369F1E-36B3-4D30-A1F6-DCE8E64AFE1F}" presName="root1" presStyleCnt="0"/>
      <dgm:spPr/>
      <dgm:t>
        <a:bodyPr/>
        <a:lstStyle/>
        <a:p>
          <a:endParaRPr lang="en-US"/>
        </a:p>
      </dgm:t>
    </dgm:pt>
    <dgm:pt modelId="{D2B07D0C-FCAD-4F1C-BD09-E6E3F33C0CCB}" type="pres">
      <dgm:prSet presAssocID="{A9369F1E-36B3-4D30-A1F6-DCE8E64AFE1F}" presName="LevelOneTextNode" presStyleLbl="node0" presStyleIdx="0" presStyleCnt="1">
        <dgm:presLayoutVars>
          <dgm:chPref val="3"/>
        </dgm:presLayoutVars>
      </dgm:prSet>
      <dgm:spPr/>
      <dgm:t>
        <a:bodyPr/>
        <a:lstStyle/>
        <a:p>
          <a:endParaRPr lang="en-US"/>
        </a:p>
      </dgm:t>
    </dgm:pt>
    <dgm:pt modelId="{647C5D6E-58FE-4312-9279-1FBBCDC93BEC}" type="pres">
      <dgm:prSet presAssocID="{A9369F1E-36B3-4D30-A1F6-DCE8E64AFE1F}" presName="level2hierChild" presStyleCnt="0"/>
      <dgm:spPr/>
      <dgm:t>
        <a:bodyPr/>
        <a:lstStyle/>
        <a:p>
          <a:endParaRPr lang="en-US"/>
        </a:p>
      </dgm:t>
    </dgm:pt>
    <dgm:pt modelId="{811CFEC3-B970-43C3-ADD7-E600969DD3E5}" type="pres">
      <dgm:prSet presAssocID="{86508CA2-F248-482D-8AE0-62754CF2933E}" presName="conn2-1" presStyleLbl="parChTrans1D2" presStyleIdx="0" presStyleCnt="3"/>
      <dgm:spPr/>
      <dgm:t>
        <a:bodyPr/>
        <a:lstStyle/>
        <a:p>
          <a:endParaRPr lang="en-US"/>
        </a:p>
      </dgm:t>
    </dgm:pt>
    <dgm:pt modelId="{C465533B-87ED-4220-89BB-7A255A6604F5}" type="pres">
      <dgm:prSet presAssocID="{86508CA2-F248-482D-8AE0-62754CF2933E}" presName="connTx" presStyleLbl="parChTrans1D2" presStyleIdx="0" presStyleCnt="3"/>
      <dgm:spPr/>
      <dgm:t>
        <a:bodyPr/>
        <a:lstStyle/>
        <a:p>
          <a:endParaRPr lang="en-US"/>
        </a:p>
      </dgm:t>
    </dgm:pt>
    <dgm:pt modelId="{8B839C39-15CA-46E6-877E-7D8C0FDEF1F4}" type="pres">
      <dgm:prSet presAssocID="{6EBE26A5-AC54-4A29-B646-ADF25ACC58E0}" presName="root2" presStyleCnt="0"/>
      <dgm:spPr/>
      <dgm:t>
        <a:bodyPr/>
        <a:lstStyle/>
        <a:p>
          <a:endParaRPr lang="en-US"/>
        </a:p>
      </dgm:t>
    </dgm:pt>
    <dgm:pt modelId="{CA2615A7-44D5-43CD-BC60-627E22494646}" type="pres">
      <dgm:prSet presAssocID="{6EBE26A5-AC54-4A29-B646-ADF25ACC58E0}" presName="LevelTwoTextNode" presStyleLbl="node2" presStyleIdx="0" presStyleCnt="3">
        <dgm:presLayoutVars>
          <dgm:chPref val="3"/>
        </dgm:presLayoutVars>
      </dgm:prSet>
      <dgm:spPr/>
      <dgm:t>
        <a:bodyPr/>
        <a:lstStyle/>
        <a:p>
          <a:endParaRPr lang="en-US"/>
        </a:p>
      </dgm:t>
    </dgm:pt>
    <dgm:pt modelId="{E0290E87-F5F0-4BF2-AC59-649A812F2326}" type="pres">
      <dgm:prSet presAssocID="{6EBE26A5-AC54-4A29-B646-ADF25ACC58E0}" presName="level3hierChild" presStyleCnt="0"/>
      <dgm:spPr/>
      <dgm:t>
        <a:bodyPr/>
        <a:lstStyle/>
        <a:p>
          <a:endParaRPr lang="en-US"/>
        </a:p>
      </dgm:t>
    </dgm:pt>
    <dgm:pt modelId="{8103F400-4222-44F7-8A6A-8A4179C190F7}" type="pres">
      <dgm:prSet presAssocID="{14E3A2FB-2310-4013-8EF3-0EA0A4442175}" presName="conn2-1" presStyleLbl="parChTrans1D3" presStyleIdx="0" presStyleCnt="5"/>
      <dgm:spPr/>
      <dgm:t>
        <a:bodyPr/>
        <a:lstStyle/>
        <a:p>
          <a:endParaRPr lang="en-US"/>
        </a:p>
      </dgm:t>
    </dgm:pt>
    <dgm:pt modelId="{58534252-E3D6-46F4-A4AB-FF971A18DB25}" type="pres">
      <dgm:prSet presAssocID="{14E3A2FB-2310-4013-8EF3-0EA0A4442175}" presName="connTx" presStyleLbl="parChTrans1D3" presStyleIdx="0" presStyleCnt="5"/>
      <dgm:spPr/>
      <dgm:t>
        <a:bodyPr/>
        <a:lstStyle/>
        <a:p>
          <a:endParaRPr lang="en-US"/>
        </a:p>
      </dgm:t>
    </dgm:pt>
    <dgm:pt modelId="{13722B5E-0C8D-44FA-985D-1FC5BFA63C9D}" type="pres">
      <dgm:prSet presAssocID="{CDDAB585-7688-4E66-84C7-129C8262D343}" presName="root2" presStyleCnt="0"/>
      <dgm:spPr/>
      <dgm:t>
        <a:bodyPr/>
        <a:lstStyle/>
        <a:p>
          <a:endParaRPr lang="en-US"/>
        </a:p>
      </dgm:t>
    </dgm:pt>
    <dgm:pt modelId="{67AC33B1-55A0-4949-BF07-DD7431B2A7EF}" type="pres">
      <dgm:prSet presAssocID="{CDDAB585-7688-4E66-84C7-129C8262D343}" presName="LevelTwoTextNode" presStyleLbl="node3" presStyleIdx="0" presStyleCnt="5">
        <dgm:presLayoutVars>
          <dgm:chPref val="3"/>
        </dgm:presLayoutVars>
      </dgm:prSet>
      <dgm:spPr/>
      <dgm:t>
        <a:bodyPr/>
        <a:lstStyle/>
        <a:p>
          <a:endParaRPr lang="en-US"/>
        </a:p>
      </dgm:t>
    </dgm:pt>
    <dgm:pt modelId="{F7D6A23B-65F5-4547-9CD4-D78D7554FB54}" type="pres">
      <dgm:prSet presAssocID="{CDDAB585-7688-4E66-84C7-129C8262D343}" presName="level3hierChild" presStyleCnt="0"/>
      <dgm:spPr/>
      <dgm:t>
        <a:bodyPr/>
        <a:lstStyle/>
        <a:p>
          <a:endParaRPr lang="en-US"/>
        </a:p>
      </dgm:t>
    </dgm:pt>
    <dgm:pt modelId="{AFE24E23-9C1A-4570-B16E-D7C5F86452E1}" type="pres">
      <dgm:prSet presAssocID="{FF5899AE-5FD9-4093-B9EB-1DEA1E7A99E7}" presName="conn2-1" presStyleLbl="parChTrans1D4" presStyleIdx="0" presStyleCnt="9"/>
      <dgm:spPr/>
      <dgm:t>
        <a:bodyPr/>
        <a:lstStyle/>
        <a:p>
          <a:endParaRPr lang="en-US"/>
        </a:p>
      </dgm:t>
    </dgm:pt>
    <dgm:pt modelId="{EA9712C0-5627-4297-BAB2-5CC8B433D779}" type="pres">
      <dgm:prSet presAssocID="{FF5899AE-5FD9-4093-B9EB-1DEA1E7A99E7}" presName="connTx" presStyleLbl="parChTrans1D4" presStyleIdx="0" presStyleCnt="9"/>
      <dgm:spPr/>
      <dgm:t>
        <a:bodyPr/>
        <a:lstStyle/>
        <a:p>
          <a:endParaRPr lang="en-US"/>
        </a:p>
      </dgm:t>
    </dgm:pt>
    <dgm:pt modelId="{E40F5AF0-559D-473C-9454-DC9AC7DDB366}" type="pres">
      <dgm:prSet presAssocID="{D1CA2B43-AA44-4A69-A2A1-8ABE89269F6C}" presName="root2" presStyleCnt="0"/>
      <dgm:spPr/>
    </dgm:pt>
    <dgm:pt modelId="{053A27EA-6E10-4CB2-8B9D-FB05F5A048C3}" type="pres">
      <dgm:prSet presAssocID="{D1CA2B43-AA44-4A69-A2A1-8ABE89269F6C}" presName="LevelTwoTextNode" presStyleLbl="node4" presStyleIdx="0" presStyleCnt="9" custScaleX="183702" custScaleY="94973">
        <dgm:presLayoutVars>
          <dgm:chPref val="3"/>
        </dgm:presLayoutVars>
      </dgm:prSet>
      <dgm:spPr/>
      <dgm:t>
        <a:bodyPr/>
        <a:lstStyle/>
        <a:p>
          <a:endParaRPr lang="en-US"/>
        </a:p>
      </dgm:t>
    </dgm:pt>
    <dgm:pt modelId="{FB32904A-D03F-4D92-927D-5D436A59B1C9}" type="pres">
      <dgm:prSet presAssocID="{D1CA2B43-AA44-4A69-A2A1-8ABE89269F6C}" presName="level3hierChild" presStyleCnt="0"/>
      <dgm:spPr/>
    </dgm:pt>
    <dgm:pt modelId="{3A50279F-7B19-49DC-93A2-2DDCA3D06DF3}" type="pres">
      <dgm:prSet presAssocID="{15D809DE-EEF0-4AC0-995C-CDEE207C9C95}" presName="conn2-1" presStyleLbl="parChTrans1D4" presStyleIdx="1" presStyleCnt="9"/>
      <dgm:spPr/>
      <dgm:t>
        <a:bodyPr/>
        <a:lstStyle/>
        <a:p>
          <a:endParaRPr lang="en-US"/>
        </a:p>
      </dgm:t>
    </dgm:pt>
    <dgm:pt modelId="{C1DCF677-C022-4AD8-A0F4-525CEB982F27}" type="pres">
      <dgm:prSet presAssocID="{15D809DE-EEF0-4AC0-995C-CDEE207C9C95}" presName="connTx" presStyleLbl="parChTrans1D4" presStyleIdx="1" presStyleCnt="9"/>
      <dgm:spPr/>
      <dgm:t>
        <a:bodyPr/>
        <a:lstStyle/>
        <a:p>
          <a:endParaRPr lang="en-US"/>
        </a:p>
      </dgm:t>
    </dgm:pt>
    <dgm:pt modelId="{92B17CE7-E379-443E-9E4F-805E846C6C57}" type="pres">
      <dgm:prSet presAssocID="{B7BCCBD6-4384-49A2-B904-C5C1C8659E91}" presName="root2" presStyleCnt="0"/>
      <dgm:spPr/>
    </dgm:pt>
    <dgm:pt modelId="{DE1ABB31-8EEE-460D-9514-D1EC84B3E1CC}" type="pres">
      <dgm:prSet presAssocID="{B7BCCBD6-4384-49A2-B904-C5C1C8659E91}" presName="LevelTwoTextNode" presStyleLbl="node4" presStyleIdx="1" presStyleCnt="9" custScaleX="183702" custScaleY="105252">
        <dgm:presLayoutVars>
          <dgm:chPref val="3"/>
        </dgm:presLayoutVars>
      </dgm:prSet>
      <dgm:spPr/>
      <dgm:t>
        <a:bodyPr/>
        <a:lstStyle/>
        <a:p>
          <a:endParaRPr lang="en-US"/>
        </a:p>
      </dgm:t>
    </dgm:pt>
    <dgm:pt modelId="{7846D339-38F6-4F58-A802-0FD9A1A94D11}" type="pres">
      <dgm:prSet presAssocID="{B7BCCBD6-4384-49A2-B904-C5C1C8659E91}" presName="level3hierChild" presStyleCnt="0"/>
      <dgm:spPr/>
    </dgm:pt>
    <dgm:pt modelId="{9C8D5ACB-B613-4B71-B459-25BE8F600CCA}" type="pres">
      <dgm:prSet presAssocID="{6C238474-E008-48DE-B5A9-F2BBF95C7C60}" presName="conn2-1" presStyleLbl="parChTrans1D4" presStyleIdx="2" presStyleCnt="9"/>
      <dgm:spPr/>
      <dgm:t>
        <a:bodyPr/>
        <a:lstStyle/>
        <a:p>
          <a:endParaRPr lang="en-US"/>
        </a:p>
      </dgm:t>
    </dgm:pt>
    <dgm:pt modelId="{5E47F5BE-A1F3-4510-BA22-9993C482BB2B}" type="pres">
      <dgm:prSet presAssocID="{6C238474-E008-48DE-B5A9-F2BBF95C7C60}" presName="connTx" presStyleLbl="parChTrans1D4" presStyleIdx="2" presStyleCnt="9"/>
      <dgm:spPr/>
      <dgm:t>
        <a:bodyPr/>
        <a:lstStyle/>
        <a:p>
          <a:endParaRPr lang="en-US"/>
        </a:p>
      </dgm:t>
    </dgm:pt>
    <dgm:pt modelId="{022DF07D-EA44-4ECF-BF4F-E204A8A8BC3F}" type="pres">
      <dgm:prSet presAssocID="{F94163EC-EEA6-49D2-A2CA-A96F39AB401F}" presName="root2" presStyleCnt="0"/>
      <dgm:spPr/>
    </dgm:pt>
    <dgm:pt modelId="{378673B6-AF9A-4B40-BD25-BC19FA7848E9}" type="pres">
      <dgm:prSet presAssocID="{F94163EC-EEA6-49D2-A2CA-A96F39AB401F}" presName="LevelTwoTextNode" presStyleLbl="node4" presStyleIdx="2" presStyleCnt="9" custScaleX="183702">
        <dgm:presLayoutVars>
          <dgm:chPref val="3"/>
        </dgm:presLayoutVars>
      </dgm:prSet>
      <dgm:spPr/>
      <dgm:t>
        <a:bodyPr/>
        <a:lstStyle/>
        <a:p>
          <a:endParaRPr lang="en-US"/>
        </a:p>
      </dgm:t>
    </dgm:pt>
    <dgm:pt modelId="{A99089CC-EE40-4415-9DBA-D02B4DA16FCF}" type="pres">
      <dgm:prSet presAssocID="{F94163EC-EEA6-49D2-A2CA-A96F39AB401F}" presName="level3hierChild" presStyleCnt="0"/>
      <dgm:spPr/>
    </dgm:pt>
    <dgm:pt modelId="{E927C0F9-27D3-441A-8ED4-6C5880CBEC2B}" type="pres">
      <dgm:prSet presAssocID="{D4493A5C-2284-4CAF-8C80-85EEDCC2233F}" presName="conn2-1" presStyleLbl="parChTrans1D3" presStyleIdx="1" presStyleCnt="5"/>
      <dgm:spPr/>
      <dgm:t>
        <a:bodyPr/>
        <a:lstStyle/>
        <a:p>
          <a:endParaRPr lang="en-US"/>
        </a:p>
      </dgm:t>
    </dgm:pt>
    <dgm:pt modelId="{D5AB3D84-0FBD-4733-8B8F-79DD8C77D2DA}" type="pres">
      <dgm:prSet presAssocID="{D4493A5C-2284-4CAF-8C80-85EEDCC2233F}" presName="connTx" presStyleLbl="parChTrans1D3" presStyleIdx="1" presStyleCnt="5"/>
      <dgm:spPr/>
      <dgm:t>
        <a:bodyPr/>
        <a:lstStyle/>
        <a:p>
          <a:endParaRPr lang="en-US"/>
        </a:p>
      </dgm:t>
    </dgm:pt>
    <dgm:pt modelId="{02D4794E-E25D-48AE-B0AD-C384D2D251EE}" type="pres">
      <dgm:prSet presAssocID="{D2F1BA55-C657-429F-83AA-AA563DB64D3D}" presName="root2" presStyleCnt="0"/>
      <dgm:spPr/>
      <dgm:t>
        <a:bodyPr/>
        <a:lstStyle/>
        <a:p>
          <a:endParaRPr lang="en-US"/>
        </a:p>
      </dgm:t>
    </dgm:pt>
    <dgm:pt modelId="{31E1ED5C-A702-4481-BC7D-25D0DE75591D}" type="pres">
      <dgm:prSet presAssocID="{D2F1BA55-C657-429F-83AA-AA563DB64D3D}" presName="LevelTwoTextNode" presStyleLbl="node3" presStyleIdx="1" presStyleCnt="5">
        <dgm:presLayoutVars>
          <dgm:chPref val="3"/>
        </dgm:presLayoutVars>
      </dgm:prSet>
      <dgm:spPr/>
      <dgm:t>
        <a:bodyPr/>
        <a:lstStyle/>
        <a:p>
          <a:endParaRPr lang="en-US"/>
        </a:p>
      </dgm:t>
    </dgm:pt>
    <dgm:pt modelId="{AF712C81-E008-4F55-B9EF-AA5F647CA839}" type="pres">
      <dgm:prSet presAssocID="{D2F1BA55-C657-429F-83AA-AA563DB64D3D}" presName="level3hierChild" presStyleCnt="0"/>
      <dgm:spPr/>
      <dgm:t>
        <a:bodyPr/>
        <a:lstStyle/>
        <a:p>
          <a:endParaRPr lang="en-US"/>
        </a:p>
      </dgm:t>
    </dgm:pt>
    <dgm:pt modelId="{D151AA1B-964C-41D9-A254-15E1FC79ACCF}" type="pres">
      <dgm:prSet presAssocID="{4F486CE8-A232-4E2D-875F-20E57325DFB1}" presName="conn2-1" presStyleLbl="parChTrans1D4" presStyleIdx="3" presStyleCnt="9"/>
      <dgm:spPr/>
      <dgm:t>
        <a:bodyPr/>
        <a:lstStyle/>
        <a:p>
          <a:endParaRPr lang="en-US"/>
        </a:p>
      </dgm:t>
    </dgm:pt>
    <dgm:pt modelId="{D6433D3B-1A5C-4C99-84A1-42422DDE3DFD}" type="pres">
      <dgm:prSet presAssocID="{4F486CE8-A232-4E2D-875F-20E57325DFB1}" presName="connTx" presStyleLbl="parChTrans1D4" presStyleIdx="3" presStyleCnt="9"/>
      <dgm:spPr/>
      <dgm:t>
        <a:bodyPr/>
        <a:lstStyle/>
        <a:p>
          <a:endParaRPr lang="en-US"/>
        </a:p>
      </dgm:t>
    </dgm:pt>
    <dgm:pt modelId="{9B05589C-C98A-49DE-BDB1-5E85E4D3D767}" type="pres">
      <dgm:prSet presAssocID="{E20EDFF0-2EF2-45DB-93C1-553C3CBA6CBE}" presName="root2" presStyleCnt="0"/>
      <dgm:spPr/>
    </dgm:pt>
    <dgm:pt modelId="{DA607AB2-A120-4E03-B5A8-F9BABC785BD2}" type="pres">
      <dgm:prSet presAssocID="{E20EDFF0-2EF2-45DB-93C1-553C3CBA6CBE}" presName="LevelTwoTextNode" presStyleLbl="node4" presStyleIdx="3" presStyleCnt="9" custScaleX="183702">
        <dgm:presLayoutVars>
          <dgm:chPref val="3"/>
        </dgm:presLayoutVars>
      </dgm:prSet>
      <dgm:spPr/>
      <dgm:t>
        <a:bodyPr/>
        <a:lstStyle/>
        <a:p>
          <a:endParaRPr lang="en-US"/>
        </a:p>
      </dgm:t>
    </dgm:pt>
    <dgm:pt modelId="{A16BE511-63D2-4B70-B1F0-3E00AB616C76}" type="pres">
      <dgm:prSet presAssocID="{E20EDFF0-2EF2-45DB-93C1-553C3CBA6CBE}" presName="level3hierChild" presStyleCnt="0"/>
      <dgm:spPr/>
    </dgm:pt>
    <dgm:pt modelId="{FDBDE34A-8DE5-4231-8A4F-4378B3A30ABB}" type="pres">
      <dgm:prSet presAssocID="{503D8AF9-F97F-4D00-9DFA-728E7C18AC0C}" presName="conn2-1" presStyleLbl="parChTrans1D4" presStyleIdx="4" presStyleCnt="9"/>
      <dgm:spPr/>
      <dgm:t>
        <a:bodyPr/>
        <a:lstStyle/>
        <a:p>
          <a:endParaRPr lang="en-US"/>
        </a:p>
      </dgm:t>
    </dgm:pt>
    <dgm:pt modelId="{CE87E40A-F0E4-490E-BB20-E3AA96622708}" type="pres">
      <dgm:prSet presAssocID="{503D8AF9-F97F-4D00-9DFA-728E7C18AC0C}" presName="connTx" presStyleLbl="parChTrans1D4" presStyleIdx="4" presStyleCnt="9"/>
      <dgm:spPr/>
      <dgm:t>
        <a:bodyPr/>
        <a:lstStyle/>
        <a:p>
          <a:endParaRPr lang="en-US"/>
        </a:p>
      </dgm:t>
    </dgm:pt>
    <dgm:pt modelId="{44B23750-77C9-488B-8E52-17165889403D}" type="pres">
      <dgm:prSet presAssocID="{7BCB5BE9-0280-4FB4-A1BA-235390FC4714}" presName="root2" presStyleCnt="0"/>
      <dgm:spPr/>
    </dgm:pt>
    <dgm:pt modelId="{8A4EF4D5-A5AA-4E96-BD41-40CDFABC128C}" type="pres">
      <dgm:prSet presAssocID="{7BCB5BE9-0280-4FB4-A1BA-235390FC4714}" presName="LevelTwoTextNode" presStyleLbl="node4" presStyleIdx="4" presStyleCnt="9" custScaleX="183702">
        <dgm:presLayoutVars>
          <dgm:chPref val="3"/>
        </dgm:presLayoutVars>
      </dgm:prSet>
      <dgm:spPr/>
      <dgm:t>
        <a:bodyPr/>
        <a:lstStyle/>
        <a:p>
          <a:endParaRPr lang="en-US"/>
        </a:p>
      </dgm:t>
    </dgm:pt>
    <dgm:pt modelId="{CC32F1A2-7C16-4437-B831-B2D0ECB4B131}" type="pres">
      <dgm:prSet presAssocID="{7BCB5BE9-0280-4FB4-A1BA-235390FC4714}" presName="level3hierChild" presStyleCnt="0"/>
      <dgm:spPr/>
    </dgm:pt>
    <dgm:pt modelId="{F1D51AE9-17B1-4B72-AA04-6614B20473B0}" type="pres">
      <dgm:prSet presAssocID="{1AAB8C5D-4708-431C-A068-D92951E11C4E}" presName="conn2-1" presStyleLbl="parChTrans1D3" presStyleIdx="2" presStyleCnt="5"/>
      <dgm:spPr/>
      <dgm:t>
        <a:bodyPr/>
        <a:lstStyle/>
        <a:p>
          <a:endParaRPr lang="en-US"/>
        </a:p>
      </dgm:t>
    </dgm:pt>
    <dgm:pt modelId="{E43E64D1-49DA-426A-AC6B-2D94B7D2D2BE}" type="pres">
      <dgm:prSet presAssocID="{1AAB8C5D-4708-431C-A068-D92951E11C4E}" presName="connTx" presStyleLbl="parChTrans1D3" presStyleIdx="2" presStyleCnt="5"/>
      <dgm:spPr/>
      <dgm:t>
        <a:bodyPr/>
        <a:lstStyle/>
        <a:p>
          <a:endParaRPr lang="en-US"/>
        </a:p>
      </dgm:t>
    </dgm:pt>
    <dgm:pt modelId="{3095806B-646C-4535-898E-EC41A26B30C6}" type="pres">
      <dgm:prSet presAssocID="{C90F2AA1-7273-40F0-BC64-90E5B62DB25B}" presName="root2" presStyleCnt="0"/>
      <dgm:spPr/>
      <dgm:t>
        <a:bodyPr/>
        <a:lstStyle/>
        <a:p>
          <a:endParaRPr lang="en-US"/>
        </a:p>
      </dgm:t>
    </dgm:pt>
    <dgm:pt modelId="{E80E2599-64BE-4FC5-92D0-1231427AD77B}" type="pres">
      <dgm:prSet presAssocID="{C90F2AA1-7273-40F0-BC64-90E5B62DB25B}" presName="LevelTwoTextNode" presStyleLbl="node3" presStyleIdx="2" presStyleCnt="5">
        <dgm:presLayoutVars>
          <dgm:chPref val="3"/>
        </dgm:presLayoutVars>
      </dgm:prSet>
      <dgm:spPr/>
      <dgm:t>
        <a:bodyPr/>
        <a:lstStyle/>
        <a:p>
          <a:endParaRPr lang="en-US"/>
        </a:p>
      </dgm:t>
    </dgm:pt>
    <dgm:pt modelId="{8C6C1261-D6BA-43B0-B343-132E4CBA6F61}" type="pres">
      <dgm:prSet presAssocID="{C90F2AA1-7273-40F0-BC64-90E5B62DB25B}" presName="level3hierChild" presStyleCnt="0"/>
      <dgm:spPr/>
      <dgm:t>
        <a:bodyPr/>
        <a:lstStyle/>
        <a:p>
          <a:endParaRPr lang="en-US"/>
        </a:p>
      </dgm:t>
    </dgm:pt>
    <dgm:pt modelId="{981A0AC9-68D3-4BDE-A276-F4BC3E37EBDA}" type="pres">
      <dgm:prSet presAssocID="{FCB055E8-49F7-4E19-8ADE-5C4BF17C88E3}" presName="conn2-1" presStyleLbl="parChTrans1D4" presStyleIdx="5" presStyleCnt="9"/>
      <dgm:spPr/>
      <dgm:t>
        <a:bodyPr/>
        <a:lstStyle/>
        <a:p>
          <a:endParaRPr lang="en-US"/>
        </a:p>
      </dgm:t>
    </dgm:pt>
    <dgm:pt modelId="{A2B52B99-EA82-44B7-8D47-50A112F464F3}" type="pres">
      <dgm:prSet presAssocID="{FCB055E8-49F7-4E19-8ADE-5C4BF17C88E3}" presName="connTx" presStyleLbl="parChTrans1D4" presStyleIdx="5" presStyleCnt="9"/>
      <dgm:spPr/>
      <dgm:t>
        <a:bodyPr/>
        <a:lstStyle/>
        <a:p>
          <a:endParaRPr lang="en-US"/>
        </a:p>
      </dgm:t>
    </dgm:pt>
    <dgm:pt modelId="{4AA22D44-13A0-45EB-9812-6FCB2B08C9C2}" type="pres">
      <dgm:prSet presAssocID="{8C2E1D8D-B8E5-491E-ACD1-F92741ABDBED}" presName="root2" presStyleCnt="0"/>
      <dgm:spPr/>
    </dgm:pt>
    <dgm:pt modelId="{45C20A3F-1889-424A-84DB-382FB9245AC1}" type="pres">
      <dgm:prSet presAssocID="{8C2E1D8D-B8E5-491E-ACD1-F92741ABDBED}" presName="LevelTwoTextNode" presStyleLbl="node4" presStyleIdx="5" presStyleCnt="9" custScaleX="183702">
        <dgm:presLayoutVars>
          <dgm:chPref val="3"/>
        </dgm:presLayoutVars>
      </dgm:prSet>
      <dgm:spPr/>
      <dgm:t>
        <a:bodyPr/>
        <a:lstStyle/>
        <a:p>
          <a:endParaRPr lang="en-US"/>
        </a:p>
      </dgm:t>
    </dgm:pt>
    <dgm:pt modelId="{233AB233-8629-4391-82B1-87E2D76B979C}" type="pres">
      <dgm:prSet presAssocID="{8C2E1D8D-B8E5-491E-ACD1-F92741ABDBED}" presName="level3hierChild" presStyleCnt="0"/>
      <dgm:spPr/>
    </dgm:pt>
    <dgm:pt modelId="{EB159367-3E41-4794-BB76-B8D1C7B484BE}" type="pres">
      <dgm:prSet presAssocID="{DEF739AF-0C49-4327-A9C7-007B60243C19}" presName="conn2-1" presStyleLbl="parChTrans1D2" presStyleIdx="1" presStyleCnt="3"/>
      <dgm:spPr/>
      <dgm:t>
        <a:bodyPr/>
        <a:lstStyle/>
        <a:p>
          <a:endParaRPr lang="en-US"/>
        </a:p>
      </dgm:t>
    </dgm:pt>
    <dgm:pt modelId="{1D786F72-077B-440D-B479-F48BC0387DD5}" type="pres">
      <dgm:prSet presAssocID="{DEF739AF-0C49-4327-A9C7-007B60243C19}" presName="connTx" presStyleLbl="parChTrans1D2" presStyleIdx="1" presStyleCnt="3"/>
      <dgm:spPr/>
      <dgm:t>
        <a:bodyPr/>
        <a:lstStyle/>
        <a:p>
          <a:endParaRPr lang="en-US"/>
        </a:p>
      </dgm:t>
    </dgm:pt>
    <dgm:pt modelId="{7F68CBA5-0672-44D6-AE1C-0EF83789E79F}" type="pres">
      <dgm:prSet presAssocID="{F5C926AA-1110-4EB5-9936-FEADCD6D45D1}" presName="root2" presStyleCnt="0"/>
      <dgm:spPr/>
      <dgm:t>
        <a:bodyPr/>
        <a:lstStyle/>
        <a:p>
          <a:endParaRPr lang="en-US"/>
        </a:p>
      </dgm:t>
    </dgm:pt>
    <dgm:pt modelId="{2E0EE21E-EB93-4754-B620-C69E66E69D84}" type="pres">
      <dgm:prSet presAssocID="{F5C926AA-1110-4EB5-9936-FEADCD6D45D1}" presName="LevelTwoTextNode" presStyleLbl="node2" presStyleIdx="1" presStyleCnt="3">
        <dgm:presLayoutVars>
          <dgm:chPref val="3"/>
        </dgm:presLayoutVars>
      </dgm:prSet>
      <dgm:spPr/>
      <dgm:t>
        <a:bodyPr/>
        <a:lstStyle/>
        <a:p>
          <a:endParaRPr lang="en-US"/>
        </a:p>
      </dgm:t>
    </dgm:pt>
    <dgm:pt modelId="{495FC64D-A8FB-4303-918A-9ACEE0B9F552}" type="pres">
      <dgm:prSet presAssocID="{F5C926AA-1110-4EB5-9936-FEADCD6D45D1}" presName="level3hierChild" presStyleCnt="0"/>
      <dgm:spPr/>
      <dgm:t>
        <a:bodyPr/>
        <a:lstStyle/>
        <a:p>
          <a:endParaRPr lang="en-US"/>
        </a:p>
      </dgm:t>
    </dgm:pt>
    <dgm:pt modelId="{6CF34D28-D4B6-448B-9BF9-F1BD56717AAA}" type="pres">
      <dgm:prSet presAssocID="{277F3EFF-DF53-4335-BA2E-AE50FB11556A}" presName="conn2-1" presStyleLbl="parChTrans1D3" presStyleIdx="3" presStyleCnt="5"/>
      <dgm:spPr/>
      <dgm:t>
        <a:bodyPr/>
        <a:lstStyle/>
        <a:p>
          <a:endParaRPr lang="en-US"/>
        </a:p>
      </dgm:t>
    </dgm:pt>
    <dgm:pt modelId="{C8D9D4F1-4EDB-482E-A4A7-1FC9C6513F46}" type="pres">
      <dgm:prSet presAssocID="{277F3EFF-DF53-4335-BA2E-AE50FB11556A}" presName="connTx" presStyleLbl="parChTrans1D3" presStyleIdx="3" presStyleCnt="5"/>
      <dgm:spPr/>
      <dgm:t>
        <a:bodyPr/>
        <a:lstStyle/>
        <a:p>
          <a:endParaRPr lang="en-US"/>
        </a:p>
      </dgm:t>
    </dgm:pt>
    <dgm:pt modelId="{A7041CE1-A41C-43E5-ACBE-D56E3B8B40E7}" type="pres">
      <dgm:prSet presAssocID="{ED3645A3-1FEF-43FB-96F3-05CDD242D056}" presName="root2" presStyleCnt="0"/>
      <dgm:spPr/>
      <dgm:t>
        <a:bodyPr/>
        <a:lstStyle/>
        <a:p>
          <a:endParaRPr lang="en-US"/>
        </a:p>
      </dgm:t>
    </dgm:pt>
    <dgm:pt modelId="{0396314D-6250-486D-A659-4FD5C80D16E0}" type="pres">
      <dgm:prSet presAssocID="{ED3645A3-1FEF-43FB-96F3-05CDD242D056}" presName="LevelTwoTextNode" presStyleLbl="node3" presStyleIdx="3" presStyleCnt="5">
        <dgm:presLayoutVars>
          <dgm:chPref val="3"/>
        </dgm:presLayoutVars>
      </dgm:prSet>
      <dgm:spPr/>
      <dgm:t>
        <a:bodyPr/>
        <a:lstStyle/>
        <a:p>
          <a:endParaRPr lang="en-US"/>
        </a:p>
      </dgm:t>
    </dgm:pt>
    <dgm:pt modelId="{01945018-AB82-4671-9BA4-C56795B282A5}" type="pres">
      <dgm:prSet presAssocID="{ED3645A3-1FEF-43FB-96F3-05CDD242D056}" presName="level3hierChild" presStyleCnt="0"/>
      <dgm:spPr/>
      <dgm:t>
        <a:bodyPr/>
        <a:lstStyle/>
        <a:p>
          <a:endParaRPr lang="en-US"/>
        </a:p>
      </dgm:t>
    </dgm:pt>
    <dgm:pt modelId="{967235F5-6DCF-4381-BC9D-BB413C2460CA}" type="pres">
      <dgm:prSet presAssocID="{EFCDA446-E843-42BF-AB32-4A469F16FEFE}" presName="conn2-1" presStyleLbl="parChTrans1D4" presStyleIdx="6" presStyleCnt="9"/>
      <dgm:spPr/>
      <dgm:t>
        <a:bodyPr/>
        <a:lstStyle/>
        <a:p>
          <a:endParaRPr lang="en-US"/>
        </a:p>
      </dgm:t>
    </dgm:pt>
    <dgm:pt modelId="{A925384C-0F44-479F-9746-48D06A25E30F}" type="pres">
      <dgm:prSet presAssocID="{EFCDA446-E843-42BF-AB32-4A469F16FEFE}" presName="connTx" presStyleLbl="parChTrans1D4" presStyleIdx="6" presStyleCnt="9"/>
      <dgm:spPr/>
      <dgm:t>
        <a:bodyPr/>
        <a:lstStyle/>
        <a:p>
          <a:endParaRPr lang="en-US"/>
        </a:p>
      </dgm:t>
    </dgm:pt>
    <dgm:pt modelId="{D8CF37CD-C706-4943-97E2-586582550187}" type="pres">
      <dgm:prSet presAssocID="{C0304112-89B0-474B-A817-54BDB963AB98}" presName="root2" presStyleCnt="0"/>
      <dgm:spPr/>
    </dgm:pt>
    <dgm:pt modelId="{0AD3587A-3972-4554-97A8-C46A661BF554}" type="pres">
      <dgm:prSet presAssocID="{C0304112-89B0-474B-A817-54BDB963AB98}" presName="LevelTwoTextNode" presStyleLbl="node4" presStyleIdx="6" presStyleCnt="9" custScaleX="183702">
        <dgm:presLayoutVars>
          <dgm:chPref val="3"/>
        </dgm:presLayoutVars>
      </dgm:prSet>
      <dgm:spPr/>
      <dgm:t>
        <a:bodyPr/>
        <a:lstStyle/>
        <a:p>
          <a:endParaRPr lang="en-US"/>
        </a:p>
      </dgm:t>
    </dgm:pt>
    <dgm:pt modelId="{0DB99E29-C3FA-4A13-9755-BB2D636722F4}" type="pres">
      <dgm:prSet presAssocID="{C0304112-89B0-474B-A817-54BDB963AB98}" presName="level3hierChild" presStyleCnt="0"/>
      <dgm:spPr/>
    </dgm:pt>
    <dgm:pt modelId="{7174F293-5490-4BC2-8825-0E66F14823A0}" type="pres">
      <dgm:prSet presAssocID="{C75DC2AA-04A8-40A3-A4A1-C0A7479E2CA3}" presName="conn2-1" presStyleLbl="parChTrans1D4" presStyleIdx="7" presStyleCnt="9"/>
      <dgm:spPr/>
      <dgm:t>
        <a:bodyPr/>
        <a:lstStyle/>
        <a:p>
          <a:endParaRPr lang="en-US"/>
        </a:p>
      </dgm:t>
    </dgm:pt>
    <dgm:pt modelId="{24A510C5-0A50-4131-A371-210F4FDD7991}" type="pres">
      <dgm:prSet presAssocID="{C75DC2AA-04A8-40A3-A4A1-C0A7479E2CA3}" presName="connTx" presStyleLbl="parChTrans1D4" presStyleIdx="7" presStyleCnt="9"/>
      <dgm:spPr/>
      <dgm:t>
        <a:bodyPr/>
        <a:lstStyle/>
        <a:p>
          <a:endParaRPr lang="en-US"/>
        </a:p>
      </dgm:t>
    </dgm:pt>
    <dgm:pt modelId="{0A09E73C-86C5-4CA4-BDB7-26DBDA5C996A}" type="pres">
      <dgm:prSet presAssocID="{F81B461F-D3C7-47A7-9D14-E1705ADA45E0}" presName="root2" presStyleCnt="0"/>
      <dgm:spPr/>
    </dgm:pt>
    <dgm:pt modelId="{1CE37180-EFAC-4FE9-9A11-DEDB4B66A399}" type="pres">
      <dgm:prSet presAssocID="{F81B461F-D3C7-47A7-9D14-E1705ADA45E0}" presName="LevelTwoTextNode" presStyleLbl="node4" presStyleIdx="7" presStyleCnt="9" custScaleX="183702" custLinFactNeighborX="653">
        <dgm:presLayoutVars>
          <dgm:chPref val="3"/>
        </dgm:presLayoutVars>
      </dgm:prSet>
      <dgm:spPr/>
      <dgm:t>
        <a:bodyPr/>
        <a:lstStyle/>
        <a:p>
          <a:endParaRPr lang="en-US"/>
        </a:p>
      </dgm:t>
    </dgm:pt>
    <dgm:pt modelId="{01AACEE6-E0DA-43A9-87DC-424951EF63DE}" type="pres">
      <dgm:prSet presAssocID="{F81B461F-D3C7-47A7-9D14-E1705ADA45E0}" presName="level3hierChild" presStyleCnt="0"/>
      <dgm:spPr/>
    </dgm:pt>
    <dgm:pt modelId="{BD88DCEA-D5B9-4E7E-9E72-FB36B1AE2AED}" type="pres">
      <dgm:prSet presAssocID="{F818F502-744E-4A96-BDC6-943B54BDBFC3}" presName="conn2-1" presStyleLbl="parChTrans1D2" presStyleIdx="2" presStyleCnt="3"/>
      <dgm:spPr/>
      <dgm:t>
        <a:bodyPr/>
        <a:lstStyle/>
        <a:p>
          <a:endParaRPr lang="en-US"/>
        </a:p>
      </dgm:t>
    </dgm:pt>
    <dgm:pt modelId="{BBFF1667-432C-40C3-9994-CAF207FED891}" type="pres">
      <dgm:prSet presAssocID="{F818F502-744E-4A96-BDC6-943B54BDBFC3}" presName="connTx" presStyleLbl="parChTrans1D2" presStyleIdx="2" presStyleCnt="3"/>
      <dgm:spPr/>
      <dgm:t>
        <a:bodyPr/>
        <a:lstStyle/>
        <a:p>
          <a:endParaRPr lang="en-US"/>
        </a:p>
      </dgm:t>
    </dgm:pt>
    <dgm:pt modelId="{32D4FFFB-FE63-4AD5-BFF2-127DF57403E8}" type="pres">
      <dgm:prSet presAssocID="{7277806F-B2CA-4B52-A621-26D59228456B}" presName="root2" presStyleCnt="0"/>
      <dgm:spPr/>
      <dgm:t>
        <a:bodyPr/>
        <a:lstStyle/>
        <a:p>
          <a:endParaRPr lang="en-US"/>
        </a:p>
      </dgm:t>
    </dgm:pt>
    <dgm:pt modelId="{BE32A53F-EFD6-4264-9C28-E53A47EF0D24}" type="pres">
      <dgm:prSet presAssocID="{7277806F-B2CA-4B52-A621-26D59228456B}" presName="LevelTwoTextNode" presStyleLbl="node2" presStyleIdx="2" presStyleCnt="3" custLinFactNeighborX="4569">
        <dgm:presLayoutVars>
          <dgm:chPref val="3"/>
        </dgm:presLayoutVars>
      </dgm:prSet>
      <dgm:spPr/>
      <dgm:t>
        <a:bodyPr/>
        <a:lstStyle/>
        <a:p>
          <a:endParaRPr lang="en-US"/>
        </a:p>
      </dgm:t>
    </dgm:pt>
    <dgm:pt modelId="{45D5315B-7FF9-46B3-8E28-C09B376FEBE6}" type="pres">
      <dgm:prSet presAssocID="{7277806F-B2CA-4B52-A621-26D59228456B}" presName="level3hierChild" presStyleCnt="0"/>
      <dgm:spPr/>
      <dgm:t>
        <a:bodyPr/>
        <a:lstStyle/>
        <a:p>
          <a:endParaRPr lang="en-US"/>
        </a:p>
      </dgm:t>
    </dgm:pt>
    <dgm:pt modelId="{B4D92C0E-1E55-4D10-9BDA-895E693866F7}" type="pres">
      <dgm:prSet presAssocID="{4E02F649-5472-4BF9-8583-66C5109B9BF0}" presName="conn2-1" presStyleLbl="parChTrans1D3" presStyleIdx="4" presStyleCnt="5"/>
      <dgm:spPr/>
      <dgm:t>
        <a:bodyPr/>
        <a:lstStyle/>
        <a:p>
          <a:endParaRPr lang="en-US"/>
        </a:p>
      </dgm:t>
    </dgm:pt>
    <dgm:pt modelId="{265A8212-9173-4FCA-9895-57D96DC7AF6A}" type="pres">
      <dgm:prSet presAssocID="{4E02F649-5472-4BF9-8583-66C5109B9BF0}" presName="connTx" presStyleLbl="parChTrans1D3" presStyleIdx="4" presStyleCnt="5"/>
      <dgm:spPr/>
      <dgm:t>
        <a:bodyPr/>
        <a:lstStyle/>
        <a:p>
          <a:endParaRPr lang="en-US"/>
        </a:p>
      </dgm:t>
    </dgm:pt>
    <dgm:pt modelId="{7CFDC934-2021-40C0-AA48-B7BE5632FADE}" type="pres">
      <dgm:prSet presAssocID="{73B394A9-CEB2-476E-B800-C611D8C57BB9}" presName="root2" presStyleCnt="0"/>
      <dgm:spPr/>
      <dgm:t>
        <a:bodyPr/>
        <a:lstStyle/>
        <a:p>
          <a:endParaRPr lang="en-US"/>
        </a:p>
      </dgm:t>
    </dgm:pt>
    <dgm:pt modelId="{E2887FB0-59FA-4E8A-BF97-52722CC95F54}" type="pres">
      <dgm:prSet presAssocID="{73B394A9-CEB2-476E-B800-C611D8C57BB9}" presName="LevelTwoTextNode" presStyleLbl="node3" presStyleIdx="4" presStyleCnt="5">
        <dgm:presLayoutVars>
          <dgm:chPref val="3"/>
        </dgm:presLayoutVars>
      </dgm:prSet>
      <dgm:spPr/>
      <dgm:t>
        <a:bodyPr/>
        <a:lstStyle/>
        <a:p>
          <a:endParaRPr lang="en-US"/>
        </a:p>
      </dgm:t>
    </dgm:pt>
    <dgm:pt modelId="{307888DA-59AF-44AD-9A10-08B0D314374A}" type="pres">
      <dgm:prSet presAssocID="{73B394A9-CEB2-476E-B800-C611D8C57BB9}" presName="level3hierChild" presStyleCnt="0"/>
      <dgm:spPr/>
      <dgm:t>
        <a:bodyPr/>
        <a:lstStyle/>
        <a:p>
          <a:endParaRPr lang="en-US"/>
        </a:p>
      </dgm:t>
    </dgm:pt>
    <dgm:pt modelId="{08165560-D452-46D9-9DB5-CBC70BB4A029}" type="pres">
      <dgm:prSet presAssocID="{AA56861F-CD39-4D4D-9F89-C768A7B2DB86}" presName="conn2-1" presStyleLbl="parChTrans1D4" presStyleIdx="8" presStyleCnt="9"/>
      <dgm:spPr/>
      <dgm:t>
        <a:bodyPr/>
        <a:lstStyle/>
        <a:p>
          <a:endParaRPr lang="en-US"/>
        </a:p>
      </dgm:t>
    </dgm:pt>
    <dgm:pt modelId="{1D2A0DB9-6125-4FAE-A84D-672D21711318}" type="pres">
      <dgm:prSet presAssocID="{AA56861F-CD39-4D4D-9F89-C768A7B2DB86}" presName="connTx" presStyleLbl="parChTrans1D4" presStyleIdx="8" presStyleCnt="9"/>
      <dgm:spPr/>
      <dgm:t>
        <a:bodyPr/>
        <a:lstStyle/>
        <a:p>
          <a:endParaRPr lang="en-US"/>
        </a:p>
      </dgm:t>
    </dgm:pt>
    <dgm:pt modelId="{48C73C09-3B0F-4FEC-8712-924786274BFC}" type="pres">
      <dgm:prSet presAssocID="{3741A499-93BA-49CC-84C1-8E43B6E1DE84}" presName="root2" presStyleCnt="0"/>
      <dgm:spPr/>
    </dgm:pt>
    <dgm:pt modelId="{72EBBDF2-9A5B-40F6-AB70-A373A7F21952}" type="pres">
      <dgm:prSet presAssocID="{3741A499-93BA-49CC-84C1-8E43B6E1DE84}" presName="LevelTwoTextNode" presStyleLbl="node4" presStyleIdx="8" presStyleCnt="9" custScaleX="183702">
        <dgm:presLayoutVars>
          <dgm:chPref val="3"/>
        </dgm:presLayoutVars>
      </dgm:prSet>
      <dgm:spPr/>
      <dgm:t>
        <a:bodyPr/>
        <a:lstStyle/>
        <a:p>
          <a:endParaRPr lang="en-US"/>
        </a:p>
      </dgm:t>
    </dgm:pt>
    <dgm:pt modelId="{95EBB597-FA4F-4932-8390-9E184CC6656C}" type="pres">
      <dgm:prSet presAssocID="{3741A499-93BA-49CC-84C1-8E43B6E1DE84}" presName="level3hierChild" presStyleCnt="0"/>
      <dgm:spPr/>
    </dgm:pt>
  </dgm:ptLst>
  <dgm:cxnLst>
    <dgm:cxn modelId="{142A6096-053A-4875-BF4A-2DD358D422B3}" type="presOf" srcId="{EFCDA446-E843-42BF-AB32-4A469F16FEFE}" destId="{967235F5-6DCF-4381-BC9D-BB413C2460CA}" srcOrd="0" destOrd="0" presId="urn:microsoft.com/office/officeart/2005/8/layout/hierarchy2"/>
    <dgm:cxn modelId="{5CE066E6-39C9-4E6F-98FF-613D79EC631F}" srcId="{73B394A9-CEB2-476E-B800-C611D8C57BB9}" destId="{3741A499-93BA-49CC-84C1-8E43B6E1DE84}" srcOrd="0" destOrd="0" parTransId="{AA56861F-CD39-4D4D-9F89-C768A7B2DB86}" sibTransId="{237915F5-2AE8-43E6-AAA7-FE91EBA059B8}"/>
    <dgm:cxn modelId="{B0ABB0F7-4E89-4E4C-AF60-671DBD9FC02C}" type="presOf" srcId="{4E02F649-5472-4BF9-8583-66C5109B9BF0}" destId="{B4D92C0E-1E55-4D10-9BDA-895E693866F7}" srcOrd="0" destOrd="0" presId="urn:microsoft.com/office/officeart/2005/8/layout/hierarchy2"/>
    <dgm:cxn modelId="{2D64C061-2EB3-480B-8729-E48AF690EB84}" type="presOf" srcId="{F5C926AA-1110-4EB5-9936-FEADCD6D45D1}" destId="{2E0EE21E-EB93-4754-B620-C69E66E69D84}" srcOrd="0" destOrd="0" presId="urn:microsoft.com/office/officeart/2005/8/layout/hierarchy2"/>
    <dgm:cxn modelId="{FF0628D5-2CEB-411E-B1BF-D6F0651D5E40}" type="presOf" srcId="{14E3A2FB-2310-4013-8EF3-0EA0A4442175}" destId="{8103F400-4222-44F7-8A6A-8A4179C190F7}" srcOrd="0" destOrd="0" presId="urn:microsoft.com/office/officeart/2005/8/layout/hierarchy2"/>
    <dgm:cxn modelId="{3EBAA780-E295-49FF-BBC7-ACD365D6AF12}" type="presOf" srcId="{503D8AF9-F97F-4D00-9DFA-728E7C18AC0C}" destId="{FDBDE34A-8DE5-4231-8A4F-4378B3A30ABB}" srcOrd="0" destOrd="0" presId="urn:microsoft.com/office/officeart/2005/8/layout/hierarchy2"/>
    <dgm:cxn modelId="{40AD2E94-D11F-491A-9A00-2D572C799559}" srcId="{6EBE26A5-AC54-4A29-B646-ADF25ACC58E0}" destId="{D2F1BA55-C657-429F-83AA-AA563DB64D3D}" srcOrd="1" destOrd="0" parTransId="{D4493A5C-2284-4CAF-8C80-85EEDCC2233F}" sibTransId="{2523A5AD-A9A3-456A-953C-7B13334B602B}"/>
    <dgm:cxn modelId="{2BACB074-E071-4B02-BD8F-2927D9177F21}" type="presOf" srcId="{1AAB8C5D-4708-431C-A068-D92951E11C4E}" destId="{F1D51AE9-17B1-4B72-AA04-6614B20473B0}" srcOrd="0" destOrd="0" presId="urn:microsoft.com/office/officeart/2005/8/layout/hierarchy2"/>
    <dgm:cxn modelId="{83F43C95-1ED1-42DE-A384-09E2B76AFAD9}" type="presOf" srcId="{DEF739AF-0C49-4327-A9C7-007B60243C19}" destId="{EB159367-3E41-4794-BB76-B8D1C7B484BE}" srcOrd="0" destOrd="0" presId="urn:microsoft.com/office/officeart/2005/8/layout/hierarchy2"/>
    <dgm:cxn modelId="{A7FDEB4B-58F2-4056-B742-5BEB72680186}" type="presOf" srcId="{503D8AF9-F97F-4D00-9DFA-728E7C18AC0C}" destId="{CE87E40A-F0E4-490E-BB20-E3AA96622708}" srcOrd="1" destOrd="0" presId="urn:microsoft.com/office/officeart/2005/8/layout/hierarchy2"/>
    <dgm:cxn modelId="{67575BED-0117-4C48-AD18-D00A0705BEE2}" srcId="{CDDAB585-7688-4E66-84C7-129C8262D343}" destId="{B7BCCBD6-4384-49A2-B904-C5C1C8659E91}" srcOrd="1" destOrd="0" parTransId="{15D809DE-EEF0-4AC0-995C-CDEE207C9C95}" sibTransId="{61958788-A35D-42B7-9326-572096067C9F}"/>
    <dgm:cxn modelId="{25451C4E-E09C-4055-A14A-0411D7FFE4E3}" type="presOf" srcId="{AA56861F-CD39-4D4D-9F89-C768A7B2DB86}" destId="{1D2A0DB9-6125-4FAE-A84D-672D21711318}" srcOrd="1" destOrd="0" presId="urn:microsoft.com/office/officeart/2005/8/layout/hierarchy2"/>
    <dgm:cxn modelId="{E3CC6D22-AD67-4423-8C03-B3C5CCA462E0}" type="presOf" srcId="{6EBE26A5-AC54-4A29-B646-ADF25ACC58E0}" destId="{CA2615A7-44D5-43CD-BC60-627E22494646}" srcOrd="0" destOrd="0" presId="urn:microsoft.com/office/officeart/2005/8/layout/hierarchy2"/>
    <dgm:cxn modelId="{36B321C5-6790-4ACA-BBB3-A6E4E09384BF}" type="presOf" srcId="{A9369F1E-36B3-4D30-A1F6-DCE8E64AFE1F}" destId="{D2B07D0C-FCAD-4F1C-BD09-E6E3F33C0CCB}" srcOrd="0" destOrd="0" presId="urn:microsoft.com/office/officeart/2005/8/layout/hierarchy2"/>
    <dgm:cxn modelId="{FD1D07CB-682A-46DA-83AF-FAD11DAC8B27}" type="presOf" srcId="{6C238474-E008-48DE-B5A9-F2BBF95C7C60}" destId="{5E47F5BE-A1F3-4510-BA22-9993C482BB2B}" srcOrd="1" destOrd="0" presId="urn:microsoft.com/office/officeart/2005/8/layout/hierarchy2"/>
    <dgm:cxn modelId="{DFDF5C75-E36D-48D8-B502-6B871AFC79BD}" type="presOf" srcId="{FF5899AE-5FD9-4093-B9EB-1DEA1E7A99E7}" destId="{EA9712C0-5627-4297-BAB2-5CC8B433D779}" srcOrd="1" destOrd="0" presId="urn:microsoft.com/office/officeart/2005/8/layout/hierarchy2"/>
    <dgm:cxn modelId="{C27AE40C-2388-4AA6-9787-7DDD02972182}" type="presOf" srcId="{277F3EFF-DF53-4335-BA2E-AE50FB11556A}" destId="{6CF34D28-D4B6-448B-9BF9-F1BD56717AAA}" srcOrd="0" destOrd="0" presId="urn:microsoft.com/office/officeart/2005/8/layout/hierarchy2"/>
    <dgm:cxn modelId="{254C5AEB-1F33-4F41-A44C-93E09E44DBF6}" type="presOf" srcId="{15D809DE-EEF0-4AC0-995C-CDEE207C9C95}" destId="{3A50279F-7B19-49DC-93A2-2DDCA3D06DF3}" srcOrd="0" destOrd="0" presId="urn:microsoft.com/office/officeart/2005/8/layout/hierarchy2"/>
    <dgm:cxn modelId="{8588E091-0D02-4784-B74D-3DF78BF70A0A}" type="presOf" srcId="{3741A499-93BA-49CC-84C1-8E43B6E1DE84}" destId="{72EBBDF2-9A5B-40F6-AB70-A373A7F21952}" srcOrd="0" destOrd="0" presId="urn:microsoft.com/office/officeart/2005/8/layout/hierarchy2"/>
    <dgm:cxn modelId="{76F2A7A7-824F-41E6-89E9-50AB72FDB5BD}" srcId="{C90F2AA1-7273-40F0-BC64-90E5B62DB25B}" destId="{8C2E1D8D-B8E5-491E-ACD1-F92741ABDBED}" srcOrd="0" destOrd="0" parTransId="{FCB055E8-49F7-4E19-8ADE-5C4BF17C88E3}" sibTransId="{8A964B72-E93E-4F5D-99E0-0A2C47CFFEEF}"/>
    <dgm:cxn modelId="{EAA61CAF-2B66-4692-B21C-CE9BE48707DC}" type="presOf" srcId="{C0304112-89B0-474B-A817-54BDB963AB98}" destId="{0AD3587A-3972-4554-97A8-C46A661BF554}" srcOrd="0" destOrd="0" presId="urn:microsoft.com/office/officeart/2005/8/layout/hierarchy2"/>
    <dgm:cxn modelId="{35BDC34F-3225-45CB-B061-0D8315273EA7}" srcId="{ED3645A3-1FEF-43FB-96F3-05CDD242D056}" destId="{F81B461F-D3C7-47A7-9D14-E1705ADA45E0}" srcOrd="1" destOrd="0" parTransId="{C75DC2AA-04A8-40A3-A4A1-C0A7479E2CA3}" sibTransId="{E95E9B64-6640-4D54-9F49-673970D1ADB7}"/>
    <dgm:cxn modelId="{03BDAC55-1BF3-47BC-863C-A56CC551A801}" srcId="{6EBE26A5-AC54-4A29-B646-ADF25ACC58E0}" destId="{CDDAB585-7688-4E66-84C7-129C8262D343}" srcOrd="0" destOrd="0" parTransId="{14E3A2FB-2310-4013-8EF3-0EA0A4442175}" sibTransId="{A32CC875-EEA0-4131-A623-583187C00813}"/>
    <dgm:cxn modelId="{6975A9C4-E44E-497A-8292-AAF26C83549B}" type="presOf" srcId="{FF5899AE-5FD9-4093-B9EB-1DEA1E7A99E7}" destId="{AFE24E23-9C1A-4570-B16E-D7C5F86452E1}" srcOrd="0" destOrd="0" presId="urn:microsoft.com/office/officeart/2005/8/layout/hierarchy2"/>
    <dgm:cxn modelId="{C254FB4D-89B7-494E-B2B2-6F5A7A489B1A}" type="presOf" srcId="{D4493A5C-2284-4CAF-8C80-85EEDCC2233F}" destId="{E927C0F9-27D3-441A-8ED4-6C5880CBEC2B}" srcOrd="0" destOrd="0" presId="urn:microsoft.com/office/officeart/2005/8/layout/hierarchy2"/>
    <dgm:cxn modelId="{37D37B41-D6D2-4BB1-A7F9-79392277DF6D}" type="presOf" srcId="{C90F2AA1-7273-40F0-BC64-90E5B62DB25B}" destId="{E80E2599-64BE-4FC5-92D0-1231427AD77B}" srcOrd="0" destOrd="0" presId="urn:microsoft.com/office/officeart/2005/8/layout/hierarchy2"/>
    <dgm:cxn modelId="{7B4B8585-D868-4E0A-9A8A-893E87583A85}" type="presOf" srcId="{7277806F-B2CA-4B52-A621-26D59228456B}" destId="{BE32A53F-EFD6-4264-9C28-E53A47EF0D24}" srcOrd="0" destOrd="0" presId="urn:microsoft.com/office/officeart/2005/8/layout/hierarchy2"/>
    <dgm:cxn modelId="{08D66278-F62D-4E0C-AB64-44B15CC64742}" type="presOf" srcId="{14E3A2FB-2310-4013-8EF3-0EA0A4442175}" destId="{58534252-E3D6-46F4-A4AB-FF971A18DB25}" srcOrd="1" destOrd="0" presId="urn:microsoft.com/office/officeart/2005/8/layout/hierarchy2"/>
    <dgm:cxn modelId="{E13B1A09-AD6B-42AC-A8D7-B845C1BFB8B6}" type="presOf" srcId="{F818F502-744E-4A96-BDC6-943B54BDBFC3}" destId="{BD88DCEA-D5B9-4E7E-9E72-FB36B1AE2AED}" srcOrd="0" destOrd="0" presId="urn:microsoft.com/office/officeart/2005/8/layout/hierarchy2"/>
    <dgm:cxn modelId="{EB9362FB-1018-4F3D-8FD2-D72FF38E994D}" type="presOf" srcId="{B7BCCBD6-4384-49A2-B904-C5C1C8659E91}" destId="{DE1ABB31-8EEE-460D-9514-D1EC84B3E1CC}" srcOrd="0" destOrd="0" presId="urn:microsoft.com/office/officeart/2005/8/layout/hierarchy2"/>
    <dgm:cxn modelId="{76145A51-909E-4D96-A7B6-7998A88599B5}" type="presOf" srcId="{DEF739AF-0C49-4327-A9C7-007B60243C19}" destId="{1D786F72-077B-440D-B479-F48BC0387DD5}" srcOrd="1" destOrd="0" presId="urn:microsoft.com/office/officeart/2005/8/layout/hierarchy2"/>
    <dgm:cxn modelId="{E9B5343B-2783-4573-8999-3B7F6D042ADC}" type="presOf" srcId="{D2F1BA55-C657-429F-83AA-AA563DB64D3D}" destId="{31E1ED5C-A702-4481-BC7D-25D0DE75591D}" srcOrd="0" destOrd="0" presId="urn:microsoft.com/office/officeart/2005/8/layout/hierarchy2"/>
    <dgm:cxn modelId="{716D29B3-4022-4E1A-8FCC-183FB87F9741}" type="presOf" srcId="{EFCDA446-E843-42BF-AB32-4A469F16FEFE}" destId="{A925384C-0F44-479F-9746-48D06A25E30F}" srcOrd="1" destOrd="0" presId="urn:microsoft.com/office/officeart/2005/8/layout/hierarchy2"/>
    <dgm:cxn modelId="{F0FE46F2-5EAB-479C-994D-38A293F76E5B}" srcId="{A9369F1E-36B3-4D30-A1F6-DCE8E64AFE1F}" destId="{6EBE26A5-AC54-4A29-B646-ADF25ACC58E0}" srcOrd="0" destOrd="0" parTransId="{86508CA2-F248-482D-8AE0-62754CF2933E}" sibTransId="{9EF4459A-8397-4613-B9F3-CA732FAC8623}"/>
    <dgm:cxn modelId="{021C5D90-748F-4A58-924D-6B5350191EED}" type="presOf" srcId="{F818F502-744E-4A96-BDC6-943B54BDBFC3}" destId="{BBFF1667-432C-40C3-9994-CAF207FED891}" srcOrd="1" destOrd="0" presId="urn:microsoft.com/office/officeart/2005/8/layout/hierarchy2"/>
    <dgm:cxn modelId="{6726CDBD-283A-48EA-9552-0CF61112AB17}" srcId="{D2F1BA55-C657-429F-83AA-AA563DB64D3D}" destId="{7BCB5BE9-0280-4FB4-A1BA-235390FC4714}" srcOrd="1" destOrd="0" parTransId="{503D8AF9-F97F-4D00-9DFA-728E7C18AC0C}" sibTransId="{D8FFF3A2-B56D-42C7-B463-4BFA7C2D2208}"/>
    <dgm:cxn modelId="{C61736DC-DBD3-4CA1-8D6F-7836384BCC89}" srcId="{7277806F-B2CA-4B52-A621-26D59228456B}" destId="{73B394A9-CEB2-476E-B800-C611D8C57BB9}" srcOrd="0" destOrd="0" parTransId="{4E02F649-5472-4BF9-8583-66C5109B9BF0}" sibTransId="{98DA895A-6DA8-424D-898F-0A8BE84FD15E}"/>
    <dgm:cxn modelId="{90E965AD-FB0D-4338-9C56-92F5111D0797}" type="presOf" srcId="{6C238474-E008-48DE-B5A9-F2BBF95C7C60}" destId="{9C8D5ACB-B613-4B71-B459-25BE8F600CCA}" srcOrd="0" destOrd="0" presId="urn:microsoft.com/office/officeart/2005/8/layout/hierarchy2"/>
    <dgm:cxn modelId="{8ACD813F-2633-4671-99AE-6C5E397631EB}" type="presOf" srcId="{4E02F649-5472-4BF9-8583-66C5109B9BF0}" destId="{265A8212-9173-4FCA-9895-57D96DC7AF6A}" srcOrd="1" destOrd="0" presId="urn:microsoft.com/office/officeart/2005/8/layout/hierarchy2"/>
    <dgm:cxn modelId="{B3615798-B0EE-482B-805F-8DBA69EE5FF2}" type="presOf" srcId="{86508CA2-F248-482D-8AE0-62754CF2933E}" destId="{811CFEC3-B970-43C3-ADD7-E600969DD3E5}" srcOrd="0" destOrd="0" presId="urn:microsoft.com/office/officeart/2005/8/layout/hierarchy2"/>
    <dgm:cxn modelId="{F228D5B1-7955-4DD6-8AE8-F1BF86D808B7}" srcId="{F5C926AA-1110-4EB5-9936-FEADCD6D45D1}" destId="{ED3645A3-1FEF-43FB-96F3-05CDD242D056}" srcOrd="0" destOrd="0" parTransId="{277F3EFF-DF53-4335-BA2E-AE50FB11556A}" sibTransId="{1D500C18-741F-4A1D-94F1-F1BC898691E9}"/>
    <dgm:cxn modelId="{4ECB435D-EB48-47AD-86E3-16355F58102A}" type="presOf" srcId="{C75DC2AA-04A8-40A3-A4A1-C0A7479E2CA3}" destId="{24A510C5-0A50-4131-A371-210F4FDD7991}" srcOrd="1" destOrd="0" presId="urn:microsoft.com/office/officeart/2005/8/layout/hierarchy2"/>
    <dgm:cxn modelId="{E45D0D9F-AF95-43FE-AF39-241AE95D8857}" type="presOf" srcId="{7BCB5BE9-0280-4FB4-A1BA-235390FC4714}" destId="{8A4EF4D5-A5AA-4E96-BD41-40CDFABC128C}" srcOrd="0" destOrd="0" presId="urn:microsoft.com/office/officeart/2005/8/layout/hierarchy2"/>
    <dgm:cxn modelId="{C6EF10C2-5512-49CC-A1F6-A50ECA15792D}" type="presOf" srcId="{1AAB8C5D-4708-431C-A068-D92951E11C4E}" destId="{E43E64D1-49DA-426A-AC6B-2D94B7D2D2BE}" srcOrd="1" destOrd="0" presId="urn:microsoft.com/office/officeart/2005/8/layout/hierarchy2"/>
    <dgm:cxn modelId="{DD0CFB1F-2627-4952-8F0F-7498FDA4E9A2}" srcId="{CDDAB585-7688-4E66-84C7-129C8262D343}" destId="{D1CA2B43-AA44-4A69-A2A1-8ABE89269F6C}" srcOrd="0" destOrd="0" parTransId="{FF5899AE-5FD9-4093-B9EB-1DEA1E7A99E7}" sibTransId="{D294CCD0-DCCC-4ED3-84CE-E00EDB770113}"/>
    <dgm:cxn modelId="{BB95EF13-02BA-4EAB-81F7-2DC661404F4C}" type="presOf" srcId="{8C2E1D8D-B8E5-491E-ACD1-F92741ABDBED}" destId="{45C20A3F-1889-424A-84DB-382FB9245AC1}" srcOrd="0" destOrd="0" presId="urn:microsoft.com/office/officeart/2005/8/layout/hierarchy2"/>
    <dgm:cxn modelId="{17805481-683D-45DA-9A0D-968237A9AD56}" type="presOf" srcId="{C75DC2AA-04A8-40A3-A4A1-C0A7479E2CA3}" destId="{7174F293-5490-4BC2-8825-0E66F14823A0}" srcOrd="0" destOrd="0" presId="urn:microsoft.com/office/officeart/2005/8/layout/hierarchy2"/>
    <dgm:cxn modelId="{F8A35298-5524-490E-804C-D0F4FB1DC63E}" srcId="{CDDAB585-7688-4E66-84C7-129C8262D343}" destId="{F94163EC-EEA6-49D2-A2CA-A96F39AB401F}" srcOrd="2" destOrd="0" parTransId="{6C238474-E008-48DE-B5A9-F2BBF95C7C60}" sibTransId="{EFE857EC-E9C9-4FDC-ADA2-6F6F70A85C4C}"/>
    <dgm:cxn modelId="{217300E1-4F0A-4B82-AE3F-2F7684A51928}" type="presOf" srcId="{E20EDFF0-2EF2-45DB-93C1-553C3CBA6CBE}" destId="{DA607AB2-A120-4E03-B5A8-F9BABC785BD2}" srcOrd="0" destOrd="0" presId="urn:microsoft.com/office/officeart/2005/8/layout/hierarchy2"/>
    <dgm:cxn modelId="{EEFD79D5-E551-4806-8E0A-902674A941A3}" srcId="{6EBE26A5-AC54-4A29-B646-ADF25ACC58E0}" destId="{C90F2AA1-7273-40F0-BC64-90E5B62DB25B}" srcOrd="2" destOrd="0" parTransId="{1AAB8C5D-4708-431C-A068-D92951E11C4E}" sibTransId="{8ADBB82B-1BAC-43ED-92F0-AFCB7E60C396}"/>
    <dgm:cxn modelId="{D7D96ECA-1F89-4378-978A-0EB45F854FA1}" type="presOf" srcId="{BAFFB5D4-00D9-4EC8-A875-2BCA91CD0ABE}" destId="{830A4486-D10B-4C32-BBD5-5A218D6E2582}" srcOrd="0" destOrd="0" presId="urn:microsoft.com/office/officeart/2005/8/layout/hierarchy2"/>
    <dgm:cxn modelId="{AA553319-7182-4D00-8A01-981E5832D2BC}" srcId="{BAFFB5D4-00D9-4EC8-A875-2BCA91CD0ABE}" destId="{A9369F1E-36B3-4D30-A1F6-DCE8E64AFE1F}" srcOrd="0" destOrd="0" parTransId="{42F161D3-F5B1-4C2A-9B8D-3678B7752321}" sibTransId="{1D197C1A-0759-4933-ACF0-4F663A240325}"/>
    <dgm:cxn modelId="{6C40157D-4916-47AC-81F4-33305191D710}" srcId="{ED3645A3-1FEF-43FB-96F3-05CDD242D056}" destId="{C0304112-89B0-474B-A817-54BDB963AB98}" srcOrd="0" destOrd="0" parTransId="{EFCDA446-E843-42BF-AB32-4A469F16FEFE}" sibTransId="{673F1BC4-7BCC-4E99-B214-228730E603D6}"/>
    <dgm:cxn modelId="{81A85DBE-91D1-4328-8057-6F110755A3FD}" type="presOf" srcId="{CDDAB585-7688-4E66-84C7-129C8262D343}" destId="{67AC33B1-55A0-4949-BF07-DD7431B2A7EF}" srcOrd="0" destOrd="0" presId="urn:microsoft.com/office/officeart/2005/8/layout/hierarchy2"/>
    <dgm:cxn modelId="{9287989F-F7EB-4D14-9574-FB26437AEA65}" type="presOf" srcId="{AA56861F-CD39-4D4D-9F89-C768A7B2DB86}" destId="{08165560-D452-46D9-9DB5-CBC70BB4A029}" srcOrd="0" destOrd="0" presId="urn:microsoft.com/office/officeart/2005/8/layout/hierarchy2"/>
    <dgm:cxn modelId="{D5CD09BC-5D23-4D47-9FE2-C0A4C5322468}" type="presOf" srcId="{15D809DE-EEF0-4AC0-995C-CDEE207C9C95}" destId="{C1DCF677-C022-4AD8-A0F4-525CEB982F27}" srcOrd="1" destOrd="0" presId="urn:microsoft.com/office/officeart/2005/8/layout/hierarchy2"/>
    <dgm:cxn modelId="{72C9F2E1-92B8-4068-B9A2-4B1261491284}" type="presOf" srcId="{F94163EC-EEA6-49D2-A2CA-A96F39AB401F}" destId="{378673B6-AF9A-4B40-BD25-BC19FA7848E9}" srcOrd="0" destOrd="0" presId="urn:microsoft.com/office/officeart/2005/8/layout/hierarchy2"/>
    <dgm:cxn modelId="{D636672D-B307-41BE-9C3F-C459277A50EA}" type="presOf" srcId="{73B394A9-CEB2-476E-B800-C611D8C57BB9}" destId="{E2887FB0-59FA-4E8A-BF97-52722CC95F54}" srcOrd="0" destOrd="0" presId="urn:microsoft.com/office/officeart/2005/8/layout/hierarchy2"/>
    <dgm:cxn modelId="{1834803D-9E08-4B2F-B195-3FB1B3A13AA4}" type="presOf" srcId="{FCB055E8-49F7-4E19-8ADE-5C4BF17C88E3}" destId="{A2B52B99-EA82-44B7-8D47-50A112F464F3}" srcOrd="1" destOrd="0" presId="urn:microsoft.com/office/officeart/2005/8/layout/hierarchy2"/>
    <dgm:cxn modelId="{93BA90B1-38AC-48CF-860F-2BA905008C01}" srcId="{D2F1BA55-C657-429F-83AA-AA563DB64D3D}" destId="{E20EDFF0-2EF2-45DB-93C1-553C3CBA6CBE}" srcOrd="0" destOrd="0" parTransId="{4F486CE8-A232-4E2D-875F-20E57325DFB1}" sibTransId="{578FD47B-E42A-4C6D-8488-E8318CE7277F}"/>
    <dgm:cxn modelId="{3E3B5D6E-CEDC-4E9A-80C7-8BF9868FE930}" type="presOf" srcId="{4F486CE8-A232-4E2D-875F-20E57325DFB1}" destId="{D6433D3B-1A5C-4C99-84A1-42422DDE3DFD}" srcOrd="1" destOrd="0" presId="urn:microsoft.com/office/officeart/2005/8/layout/hierarchy2"/>
    <dgm:cxn modelId="{B573252A-B828-4DDB-8DE8-FEE8CBBB8453}" type="presOf" srcId="{D1CA2B43-AA44-4A69-A2A1-8ABE89269F6C}" destId="{053A27EA-6E10-4CB2-8B9D-FB05F5A048C3}" srcOrd="0" destOrd="0" presId="urn:microsoft.com/office/officeart/2005/8/layout/hierarchy2"/>
    <dgm:cxn modelId="{9973FE52-2E24-4E19-BEC8-D6BB2B7246B6}" type="presOf" srcId="{ED3645A3-1FEF-43FB-96F3-05CDD242D056}" destId="{0396314D-6250-486D-A659-4FD5C80D16E0}" srcOrd="0" destOrd="0" presId="urn:microsoft.com/office/officeart/2005/8/layout/hierarchy2"/>
    <dgm:cxn modelId="{E3FE3F81-19AD-4E4E-B5FE-C888EF2BC9C4}" type="presOf" srcId="{F81B461F-D3C7-47A7-9D14-E1705ADA45E0}" destId="{1CE37180-EFAC-4FE9-9A11-DEDB4B66A399}" srcOrd="0" destOrd="0" presId="urn:microsoft.com/office/officeart/2005/8/layout/hierarchy2"/>
    <dgm:cxn modelId="{6D74254B-2864-4279-94FC-8773154975A9}" type="presOf" srcId="{D4493A5C-2284-4CAF-8C80-85EEDCC2233F}" destId="{D5AB3D84-0FBD-4733-8B8F-79DD8C77D2DA}" srcOrd="1" destOrd="0" presId="urn:microsoft.com/office/officeart/2005/8/layout/hierarchy2"/>
    <dgm:cxn modelId="{1984807E-E059-454A-AF93-82923C7FE787}" type="presOf" srcId="{277F3EFF-DF53-4335-BA2E-AE50FB11556A}" destId="{C8D9D4F1-4EDB-482E-A4A7-1FC9C6513F46}" srcOrd="1" destOrd="0" presId="urn:microsoft.com/office/officeart/2005/8/layout/hierarchy2"/>
    <dgm:cxn modelId="{EC799502-FAD6-415B-8244-BEE1A737732C}" srcId="{A9369F1E-36B3-4D30-A1F6-DCE8E64AFE1F}" destId="{7277806F-B2CA-4B52-A621-26D59228456B}" srcOrd="2" destOrd="0" parTransId="{F818F502-744E-4A96-BDC6-943B54BDBFC3}" sibTransId="{7F7B743A-098C-4CBF-B031-775511DE99DB}"/>
    <dgm:cxn modelId="{78C7FFF6-C482-4EA2-9848-80895906534E}" type="presOf" srcId="{86508CA2-F248-482D-8AE0-62754CF2933E}" destId="{C465533B-87ED-4220-89BB-7A255A6604F5}" srcOrd="1" destOrd="0" presId="urn:microsoft.com/office/officeart/2005/8/layout/hierarchy2"/>
    <dgm:cxn modelId="{D8BD0546-7D8A-4F4E-B2A1-73FC48758A4D}" type="presOf" srcId="{FCB055E8-49F7-4E19-8ADE-5C4BF17C88E3}" destId="{981A0AC9-68D3-4BDE-A276-F4BC3E37EBDA}" srcOrd="0" destOrd="0" presId="urn:microsoft.com/office/officeart/2005/8/layout/hierarchy2"/>
    <dgm:cxn modelId="{3E2997D3-2290-4279-9BBA-B887C3058138}" type="presOf" srcId="{4F486CE8-A232-4E2D-875F-20E57325DFB1}" destId="{D151AA1B-964C-41D9-A254-15E1FC79ACCF}" srcOrd="0" destOrd="0" presId="urn:microsoft.com/office/officeart/2005/8/layout/hierarchy2"/>
    <dgm:cxn modelId="{C0C2874F-A2FD-4783-B3F2-22FB3010770C}" srcId="{A9369F1E-36B3-4D30-A1F6-DCE8E64AFE1F}" destId="{F5C926AA-1110-4EB5-9936-FEADCD6D45D1}" srcOrd="1" destOrd="0" parTransId="{DEF739AF-0C49-4327-A9C7-007B60243C19}" sibTransId="{6305808C-CE88-4325-BF6B-49DCA426C7FE}"/>
    <dgm:cxn modelId="{EF89CEA4-8923-47FD-AD9C-C90752058419}" type="presParOf" srcId="{830A4486-D10B-4C32-BBD5-5A218D6E2582}" destId="{5CDE1908-5FF4-4E3C-9FCA-1CFEBB01E9FA}" srcOrd="0" destOrd="0" presId="urn:microsoft.com/office/officeart/2005/8/layout/hierarchy2"/>
    <dgm:cxn modelId="{79FC79D4-EFEB-49D2-AF29-29F695697B7E}" type="presParOf" srcId="{5CDE1908-5FF4-4E3C-9FCA-1CFEBB01E9FA}" destId="{D2B07D0C-FCAD-4F1C-BD09-E6E3F33C0CCB}" srcOrd="0" destOrd="0" presId="urn:microsoft.com/office/officeart/2005/8/layout/hierarchy2"/>
    <dgm:cxn modelId="{D39465A9-10EC-4E05-B644-CA0C23A14C97}" type="presParOf" srcId="{5CDE1908-5FF4-4E3C-9FCA-1CFEBB01E9FA}" destId="{647C5D6E-58FE-4312-9279-1FBBCDC93BEC}" srcOrd="1" destOrd="0" presId="urn:microsoft.com/office/officeart/2005/8/layout/hierarchy2"/>
    <dgm:cxn modelId="{5604845A-E2F4-4BBC-85B1-4B65FEC76BF0}" type="presParOf" srcId="{647C5D6E-58FE-4312-9279-1FBBCDC93BEC}" destId="{811CFEC3-B970-43C3-ADD7-E600969DD3E5}" srcOrd="0" destOrd="0" presId="urn:microsoft.com/office/officeart/2005/8/layout/hierarchy2"/>
    <dgm:cxn modelId="{31D15FC4-CBBB-462F-A92B-C36142BFC38F}" type="presParOf" srcId="{811CFEC3-B970-43C3-ADD7-E600969DD3E5}" destId="{C465533B-87ED-4220-89BB-7A255A6604F5}" srcOrd="0" destOrd="0" presId="urn:microsoft.com/office/officeart/2005/8/layout/hierarchy2"/>
    <dgm:cxn modelId="{A21B6013-F65A-4508-9DEC-1EEBC696C992}" type="presParOf" srcId="{647C5D6E-58FE-4312-9279-1FBBCDC93BEC}" destId="{8B839C39-15CA-46E6-877E-7D8C0FDEF1F4}" srcOrd="1" destOrd="0" presId="urn:microsoft.com/office/officeart/2005/8/layout/hierarchy2"/>
    <dgm:cxn modelId="{74F25FEC-EA03-46F4-B96E-05572439705D}" type="presParOf" srcId="{8B839C39-15CA-46E6-877E-7D8C0FDEF1F4}" destId="{CA2615A7-44D5-43CD-BC60-627E22494646}" srcOrd="0" destOrd="0" presId="urn:microsoft.com/office/officeart/2005/8/layout/hierarchy2"/>
    <dgm:cxn modelId="{C70AF4E8-61D0-4619-9B06-A77A028090D7}" type="presParOf" srcId="{8B839C39-15CA-46E6-877E-7D8C0FDEF1F4}" destId="{E0290E87-F5F0-4BF2-AC59-649A812F2326}" srcOrd="1" destOrd="0" presId="urn:microsoft.com/office/officeart/2005/8/layout/hierarchy2"/>
    <dgm:cxn modelId="{151CFE3F-241E-4A46-B722-E0784FF93373}" type="presParOf" srcId="{E0290E87-F5F0-4BF2-AC59-649A812F2326}" destId="{8103F400-4222-44F7-8A6A-8A4179C190F7}" srcOrd="0" destOrd="0" presId="urn:microsoft.com/office/officeart/2005/8/layout/hierarchy2"/>
    <dgm:cxn modelId="{92EF9AEE-70E7-4C64-B07B-A46408F10C38}" type="presParOf" srcId="{8103F400-4222-44F7-8A6A-8A4179C190F7}" destId="{58534252-E3D6-46F4-A4AB-FF971A18DB25}" srcOrd="0" destOrd="0" presId="urn:microsoft.com/office/officeart/2005/8/layout/hierarchy2"/>
    <dgm:cxn modelId="{636B2E56-12B1-4B17-9298-7C448059F217}" type="presParOf" srcId="{E0290E87-F5F0-4BF2-AC59-649A812F2326}" destId="{13722B5E-0C8D-44FA-985D-1FC5BFA63C9D}" srcOrd="1" destOrd="0" presId="urn:microsoft.com/office/officeart/2005/8/layout/hierarchy2"/>
    <dgm:cxn modelId="{6E53198D-E5C9-478E-B3D0-346039A2AF6A}" type="presParOf" srcId="{13722B5E-0C8D-44FA-985D-1FC5BFA63C9D}" destId="{67AC33B1-55A0-4949-BF07-DD7431B2A7EF}" srcOrd="0" destOrd="0" presId="urn:microsoft.com/office/officeart/2005/8/layout/hierarchy2"/>
    <dgm:cxn modelId="{6B6CC5FC-E80E-4832-B590-F69BE07171CE}" type="presParOf" srcId="{13722B5E-0C8D-44FA-985D-1FC5BFA63C9D}" destId="{F7D6A23B-65F5-4547-9CD4-D78D7554FB54}" srcOrd="1" destOrd="0" presId="urn:microsoft.com/office/officeart/2005/8/layout/hierarchy2"/>
    <dgm:cxn modelId="{31251C53-2EBB-4391-B529-B28EEEA7D948}" type="presParOf" srcId="{F7D6A23B-65F5-4547-9CD4-D78D7554FB54}" destId="{AFE24E23-9C1A-4570-B16E-D7C5F86452E1}" srcOrd="0" destOrd="0" presId="urn:microsoft.com/office/officeart/2005/8/layout/hierarchy2"/>
    <dgm:cxn modelId="{0C682235-091C-4115-BF34-D99789304DC8}" type="presParOf" srcId="{AFE24E23-9C1A-4570-B16E-D7C5F86452E1}" destId="{EA9712C0-5627-4297-BAB2-5CC8B433D779}" srcOrd="0" destOrd="0" presId="urn:microsoft.com/office/officeart/2005/8/layout/hierarchy2"/>
    <dgm:cxn modelId="{66240073-3FCA-45CD-AA7E-7F143B222069}" type="presParOf" srcId="{F7D6A23B-65F5-4547-9CD4-D78D7554FB54}" destId="{E40F5AF0-559D-473C-9454-DC9AC7DDB366}" srcOrd="1" destOrd="0" presId="urn:microsoft.com/office/officeart/2005/8/layout/hierarchy2"/>
    <dgm:cxn modelId="{572B46B4-CBA3-4C66-85D7-1A1567916AFE}" type="presParOf" srcId="{E40F5AF0-559D-473C-9454-DC9AC7DDB366}" destId="{053A27EA-6E10-4CB2-8B9D-FB05F5A048C3}" srcOrd="0" destOrd="0" presId="urn:microsoft.com/office/officeart/2005/8/layout/hierarchy2"/>
    <dgm:cxn modelId="{492994C7-FB1C-4E93-98ED-87B81AB11CE1}" type="presParOf" srcId="{E40F5AF0-559D-473C-9454-DC9AC7DDB366}" destId="{FB32904A-D03F-4D92-927D-5D436A59B1C9}" srcOrd="1" destOrd="0" presId="urn:microsoft.com/office/officeart/2005/8/layout/hierarchy2"/>
    <dgm:cxn modelId="{0B76E21B-E19A-4FD3-9EE6-F201657B1E12}" type="presParOf" srcId="{F7D6A23B-65F5-4547-9CD4-D78D7554FB54}" destId="{3A50279F-7B19-49DC-93A2-2DDCA3D06DF3}" srcOrd="2" destOrd="0" presId="urn:microsoft.com/office/officeart/2005/8/layout/hierarchy2"/>
    <dgm:cxn modelId="{7EDD7459-F074-41E7-BE6A-D44A57212CB6}" type="presParOf" srcId="{3A50279F-7B19-49DC-93A2-2DDCA3D06DF3}" destId="{C1DCF677-C022-4AD8-A0F4-525CEB982F27}" srcOrd="0" destOrd="0" presId="urn:microsoft.com/office/officeart/2005/8/layout/hierarchy2"/>
    <dgm:cxn modelId="{4FEACE8A-5613-4B36-AD6B-19DD81CAF3A1}" type="presParOf" srcId="{F7D6A23B-65F5-4547-9CD4-D78D7554FB54}" destId="{92B17CE7-E379-443E-9E4F-805E846C6C57}" srcOrd="3" destOrd="0" presId="urn:microsoft.com/office/officeart/2005/8/layout/hierarchy2"/>
    <dgm:cxn modelId="{82A3383B-AEDD-4E34-A3B8-B1004B4AE7C5}" type="presParOf" srcId="{92B17CE7-E379-443E-9E4F-805E846C6C57}" destId="{DE1ABB31-8EEE-460D-9514-D1EC84B3E1CC}" srcOrd="0" destOrd="0" presId="urn:microsoft.com/office/officeart/2005/8/layout/hierarchy2"/>
    <dgm:cxn modelId="{58A79EE5-7A9E-497C-BD34-CF4D11C0D0C7}" type="presParOf" srcId="{92B17CE7-E379-443E-9E4F-805E846C6C57}" destId="{7846D339-38F6-4F58-A802-0FD9A1A94D11}" srcOrd="1" destOrd="0" presId="urn:microsoft.com/office/officeart/2005/8/layout/hierarchy2"/>
    <dgm:cxn modelId="{00AAA22C-45D4-473D-AF83-93AF19F07F0C}" type="presParOf" srcId="{F7D6A23B-65F5-4547-9CD4-D78D7554FB54}" destId="{9C8D5ACB-B613-4B71-B459-25BE8F600CCA}" srcOrd="4" destOrd="0" presId="urn:microsoft.com/office/officeart/2005/8/layout/hierarchy2"/>
    <dgm:cxn modelId="{9A7ECEAF-9C75-42CE-A5AD-52C09CF8F654}" type="presParOf" srcId="{9C8D5ACB-B613-4B71-B459-25BE8F600CCA}" destId="{5E47F5BE-A1F3-4510-BA22-9993C482BB2B}" srcOrd="0" destOrd="0" presId="urn:microsoft.com/office/officeart/2005/8/layout/hierarchy2"/>
    <dgm:cxn modelId="{020D49C0-BB07-4D4A-B5A1-F22DF61D3186}" type="presParOf" srcId="{F7D6A23B-65F5-4547-9CD4-D78D7554FB54}" destId="{022DF07D-EA44-4ECF-BF4F-E204A8A8BC3F}" srcOrd="5" destOrd="0" presId="urn:microsoft.com/office/officeart/2005/8/layout/hierarchy2"/>
    <dgm:cxn modelId="{3EE06DB2-0EEF-4665-B6A9-B096C8317C06}" type="presParOf" srcId="{022DF07D-EA44-4ECF-BF4F-E204A8A8BC3F}" destId="{378673B6-AF9A-4B40-BD25-BC19FA7848E9}" srcOrd="0" destOrd="0" presId="urn:microsoft.com/office/officeart/2005/8/layout/hierarchy2"/>
    <dgm:cxn modelId="{A67F3B1E-AEF6-49A1-98BF-C55FFEDEE004}" type="presParOf" srcId="{022DF07D-EA44-4ECF-BF4F-E204A8A8BC3F}" destId="{A99089CC-EE40-4415-9DBA-D02B4DA16FCF}" srcOrd="1" destOrd="0" presId="urn:microsoft.com/office/officeart/2005/8/layout/hierarchy2"/>
    <dgm:cxn modelId="{B0367809-2DE2-4216-B74E-C7438B6B78E1}" type="presParOf" srcId="{E0290E87-F5F0-4BF2-AC59-649A812F2326}" destId="{E927C0F9-27D3-441A-8ED4-6C5880CBEC2B}" srcOrd="2" destOrd="0" presId="urn:microsoft.com/office/officeart/2005/8/layout/hierarchy2"/>
    <dgm:cxn modelId="{B2413D68-A1C4-46D3-A243-1A36870E2BC4}" type="presParOf" srcId="{E927C0F9-27D3-441A-8ED4-6C5880CBEC2B}" destId="{D5AB3D84-0FBD-4733-8B8F-79DD8C77D2DA}" srcOrd="0" destOrd="0" presId="urn:microsoft.com/office/officeart/2005/8/layout/hierarchy2"/>
    <dgm:cxn modelId="{3A6ACE1E-173D-483B-9276-29039BCBB7C0}" type="presParOf" srcId="{E0290E87-F5F0-4BF2-AC59-649A812F2326}" destId="{02D4794E-E25D-48AE-B0AD-C384D2D251EE}" srcOrd="3" destOrd="0" presId="urn:microsoft.com/office/officeart/2005/8/layout/hierarchy2"/>
    <dgm:cxn modelId="{96207C22-1485-4525-BC4C-4E16FAF8472E}" type="presParOf" srcId="{02D4794E-E25D-48AE-B0AD-C384D2D251EE}" destId="{31E1ED5C-A702-4481-BC7D-25D0DE75591D}" srcOrd="0" destOrd="0" presId="urn:microsoft.com/office/officeart/2005/8/layout/hierarchy2"/>
    <dgm:cxn modelId="{0F6AEF7E-276E-48C5-A52C-2614F02BBC05}" type="presParOf" srcId="{02D4794E-E25D-48AE-B0AD-C384D2D251EE}" destId="{AF712C81-E008-4F55-B9EF-AA5F647CA839}" srcOrd="1" destOrd="0" presId="urn:microsoft.com/office/officeart/2005/8/layout/hierarchy2"/>
    <dgm:cxn modelId="{83DD02A4-BFB3-48C3-B664-D29659DA8B2A}" type="presParOf" srcId="{AF712C81-E008-4F55-B9EF-AA5F647CA839}" destId="{D151AA1B-964C-41D9-A254-15E1FC79ACCF}" srcOrd="0" destOrd="0" presId="urn:microsoft.com/office/officeart/2005/8/layout/hierarchy2"/>
    <dgm:cxn modelId="{8D9660F1-8831-491F-A607-A60C3394A1CD}" type="presParOf" srcId="{D151AA1B-964C-41D9-A254-15E1FC79ACCF}" destId="{D6433D3B-1A5C-4C99-84A1-42422DDE3DFD}" srcOrd="0" destOrd="0" presId="urn:microsoft.com/office/officeart/2005/8/layout/hierarchy2"/>
    <dgm:cxn modelId="{94EF053B-3116-4D7C-B5E4-F216074D6A8C}" type="presParOf" srcId="{AF712C81-E008-4F55-B9EF-AA5F647CA839}" destId="{9B05589C-C98A-49DE-BDB1-5E85E4D3D767}" srcOrd="1" destOrd="0" presId="urn:microsoft.com/office/officeart/2005/8/layout/hierarchy2"/>
    <dgm:cxn modelId="{C73A9E64-90BF-4974-B22B-300BD13EDB28}" type="presParOf" srcId="{9B05589C-C98A-49DE-BDB1-5E85E4D3D767}" destId="{DA607AB2-A120-4E03-B5A8-F9BABC785BD2}" srcOrd="0" destOrd="0" presId="urn:microsoft.com/office/officeart/2005/8/layout/hierarchy2"/>
    <dgm:cxn modelId="{42A143F5-F7A9-4EBE-B96A-C63CE1184815}" type="presParOf" srcId="{9B05589C-C98A-49DE-BDB1-5E85E4D3D767}" destId="{A16BE511-63D2-4B70-B1F0-3E00AB616C76}" srcOrd="1" destOrd="0" presId="urn:microsoft.com/office/officeart/2005/8/layout/hierarchy2"/>
    <dgm:cxn modelId="{B24A43CF-DDCF-49C1-9ACE-EFBC2AF938AA}" type="presParOf" srcId="{AF712C81-E008-4F55-B9EF-AA5F647CA839}" destId="{FDBDE34A-8DE5-4231-8A4F-4378B3A30ABB}" srcOrd="2" destOrd="0" presId="urn:microsoft.com/office/officeart/2005/8/layout/hierarchy2"/>
    <dgm:cxn modelId="{E3ADCCA6-E34C-46C3-A047-046DB5BB7EE0}" type="presParOf" srcId="{FDBDE34A-8DE5-4231-8A4F-4378B3A30ABB}" destId="{CE87E40A-F0E4-490E-BB20-E3AA96622708}" srcOrd="0" destOrd="0" presId="urn:microsoft.com/office/officeart/2005/8/layout/hierarchy2"/>
    <dgm:cxn modelId="{5AEC21DB-0504-45AA-A588-3681989CCDB2}" type="presParOf" srcId="{AF712C81-E008-4F55-B9EF-AA5F647CA839}" destId="{44B23750-77C9-488B-8E52-17165889403D}" srcOrd="3" destOrd="0" presId="urn:microsoft.com/office/officeart/2005/8/layout/hierarchy2"/>
    <dgm:cxn modelId="{EEEC8BD3-5047-48F6-A521-8E515FB41F54}" type="presParOf" srcId="{44B23750-77C9-488B-8E52-17165889403D}" destId="{8A4EF4D5-A5AA-4E96-BD41-40CDFABC128C}" srcOrd="0" destOrd="0" presId="urn:microsoft.com/office/officeart/2005/8/layout/hierarchy2"/>
    <dgm:cxn modelId="{1F8E73B5-1D3A-42CD-91AA-96221284BB4A}" type="presParOf" srcId="{44B23750-77C9-488B-8E52-17165889403D}" destId="{CC32F1A2-7C16-4437-B831-B2D0ECB4B131}" srcOrd="1" destOrd="0" presId="urn:microsoft.com/office/officeart/2005/8/layout/hierarchy2"/>
    <dgm:cxn modelId="{C114F539-259D-48FB-96D3-177146AF6F4C}" type="presParOf" srcId="{E0290E87-F5F0-4BF2-AC59-649A812F2326}" destId="{F1D51AE9-17B1-4B72-AA04-6614B20473B0}" srcOrd="4" destOrd="0" presId="urn:microsoft.com/office/officeart/2005/8/layout/hierarchy2"/>
    <dgm:cxn modelId="{C42101CB-C217-43C8-92ED-0B4BD3BC9742}" type="presParOf" srcId="{F1D51AE9-17B1-4B72-AA04-6614B20473B0}" destId="{E43E64D1-49DA-426A-AC6B-2D94B7D2D2BE}" srcOrd="0" destOrd="0" presId="urn:microsoft.com/office/officeart/2005/8/layout/hierarchy2"/>
    <dgm:cxn modelId="{15879BA7-CDD6-4A1D-9350-C35214CAF751}" type="presParOf" srcId="{E0290E87-F5F0-4BF2-AC59-649A812F2326}" destId="{3095806B-646C-4535-898E-EC41A26B30C6}" srcOrd="5" destOrd="0" presId="urn:microsoft.com/office/officeart/2005/8/layout/hierarchy2"/>
    <dgm:cxn modelId="{4E1A5883-F7BF-4181-BB21-1AE77A7E738F}" type="presParOf" srcId="{3095806B-646C-4535-898E-EC41A26B30C6}" destId="{E80E2599-64BE-4FC5-92D0-1231427AD77B}" srcOrd="0" destOrd="0" presId="urn:microsoft.com/office/officeart/2005/8/layout/hierarchy2"/>
    <dgm:cxn modelId="{5ABAD1B4-7438-428B-BA24-4ED60491EFD2}" type="presParOf" srcId="{3095806B-646C-4535-898E-EC41A26B30C6}" destId="{8C6C1261-D6BA-43B0-B343-132E4CBA6F61}" srcOrd="1" destOrd="0" presId="urn:microsoft.com/office/officeart/2005/8/layout/hierarchy2"/>
    <dgm:cxn modelId="{0AC7ECEC-6E3F-454D-87C7-FEA7D663CFA3}" type="presParOf" srcId="{8C6C1261-D6BA-43B0-B343-132E4CBA6F61}" destId="{981A0AC9-68D3-4BDE-A276-F4BC3E37EBDA}" srcOrd="0" destOrd="0" presId="urn:microsoft.com/office/officeart/2005/8/layout/hierarchy2"/>
    <dgm:cxn modelId="{BDB36008-D769-48AC-944D-B2A8F2EB4964}" type="presParOf" srcId="{981A0AC9-68D3-4BDE-A276-F4BC3E37EBDA}" destId="{A2B52B99-EA82-44B7-8D47-50A112F464F3}" srcOrd="0" destOrd="0" presId="urn:microsoft.com/office/officeart/2005/8/layout/hierarchy2"/>
    <dgm:cxn modelId="{FA498230-F73C-46B3-8F96-28B058E786D6}" type="presParOf" srcId="{8C6C1261-D6BA-43B0-B343-132E4CBA6F61}" destId="{4AA22D44-13A0-45EB-9812-6FCB2B08C9C2}" srcOrd="1" destOrd="0" presId="urn:microsoft.com/office/officeart/2005/8/layout/hierarchy2"/>
    <dgm:cxn modelId="{FD467B53-CF3D-428C-B862-ADEA0F06D031}" type="presParOf" srcId="{4AA22D44-13A0-45EB-9812-6FCB2B08C9C2}" destId="{45C20A3F-1889-424A-84DB-382FB9245AC1}" srcOrd="0" destOrd="0" presId="urn:microsoft.com/office/officeart/2005/8/layout/hierarchy2"/>
    <dgm:cxn modelId="{4503AFEC-1195-4331-800C-E2AE693E7AC9}" type="presParOf" srcId="{4AA22D44-13A0-45EB-9812-6FCB2B08C9C2}" destId="{233AB233-8629-4391-82B1-87E2D76B979C}" srcOrd="1" destOrd="0" presId="urn:microsoft.com/office/officeart/2005/8/layout/hierarchy2"/>
    <dgm:cxn modelId="{7F4F2A49-E1A5-4DC8-A44C-5241D2715953}" type="presParOf" srcId="{647C5D6E-58FE-4312-9279-1FBBCDC93BEC}" destId="{EB159367-3E41-4794-BB76-B8D1C7B484BE}" srcOrd="2" destOrd="0" presId="urn:microsoft.com/office/officeart/2005/8/layout/hierarchy2"/>
    <dgm:cxn modelId="{88BAAC5E-2E37-4EEC-BA43-C673FBF79D32}" type="presParOf" srcId="{EB159367-3E41-4794-BB76-B8D1C7B484BE}" destId="{1D786F72-077B-440D-B479-F48BC0387DD5}" srcOrd="0" destOrd="0" presId="urn:microsoft.com/office/officeart/2005/8/layout/hierarchy2"/>
    <dgm:cxn modelId="{4ACCBC45-78E5-4966-8B8C-D86DCB984CE8}" type="presParOf" srcId="{647C5D6E-58FE-4312-9279-1FBBCDC93BEC}" destId="{7F68CBA5-0672-44D6-AE1C-0EF83789E79F}" srcOrd="3" destOrd="0" presId="urn:microsoft.com/office/officeart/2005/8/layout/hierarchy2"/>
    <dgm:cxn modelId="{08321C37-7976-49F4-8176-53A4EA7AED7D}" type="presParOf" srcId="{7F68CBA5-0672-44D6-AE1C-0EF83789E79F}" destId="{2E0EE21E-EB93-4754-B620-C69E66E69D84}" srcOrd="0" destOrd="0" presId="urn:microsoft.com/office/officeart/2005/8/layout/hierarchy2"/>
    <dgm:cxn modelId="{E8187F54-B48A-4D2C-8AFB-67E9B307C037}" type="presParOf" srcId="{7F68CBA5-0672-44D6-AE1C-0EF83789E79F}" destId="{495FC64D-A8FB-4303-918A-9ACEE0B9F552}" srcOrd="1" destOrd="0" presId="urn:microsoft.com/office/officeart/2005/8/layout/hierarchy2"/>
    <dgm:cxn modelId="{112481A7-DD31-43CE-AD5F-D46ACE974F41}" type="presParOf" srcId="{495FC64D-A8FB-4303-918A-9ACEE0B9F552}" destId="{6CF34D28-D4B6-448B-9BF9-F1BD56717AAA}" srcOrd="0" destOrd="0" presId="urn:microsoft.com/office/officeart/2005/8/layout/hierarchy2"/>
    <dgm:cxn modelId="{5E9B0B7A-09DD-4792-B525-C07D7CC9E8D2}" type="presParOf" srcId="{6CF34D28-D4B6-448B-9BF9-F1BD56717AAA}" destId="{C8D9D4F1-4EDB-482E-A4A7-1FC9C6513F46}" srcOrd="0" destOrd="0" presId="urn:microsoft.com/office/officeart/2005/8/layout/hierarchy2"/>
    <dgm:cxn modelId="{57045CD1-FB37-489D-AD19-5DE5C3BF561B}" type="presParOf" srcId="{495FC64D-A8FB-4303-918A-9ACEE0B9F552}" destId="{A7041CE1-A41C-43E5-ACBE-D56E3B8B40E7}" srcOrd="1" destOrd="0" presId="urn:microsoft.com/office/officeart/2005/8/layout/hierarchy2"/>
    <dgm:cxn modelId="{C6625AC7-3E10-4AC5-B369-E80A5F4A82EF}" type="presParOf" srcId="{A7041CE1-A41C-43E5-ACBE-D56E3B8B40E7}" destId="{0396314D-6250-486D-A659-4FD5C80D16E0}" srcOrd="0" destOrd="0" presId="urn:microsoft.com/office/officeart/2005/8/layout/hierarchy2"/>
    <dgm:cxn modelId="{38AA4F1D-9284-486D-8745-94E971A5C84A}" type="presParOf" srcId="{A7041CE1-A41C-43E5-ACBE-D56E3B8B40E7}" destId="{01945018-AB82-4671-9BA4-C56795B282A5}" srcOrd="1" destOrd="0" presId="urn:microsoft.com/office/officeart/2005/8/layout/hierarchy2"/>
    <dgm:cxn modelId="{F4826FDD-BF5D-4EDE-91CD-A75ABE71F2F9}" type="presParOf" srcId="{01945018-AB82-4671-9BA4-C56795B282A5}" destId="{967235F5-6DCF-4381-BC9D-BB413C2460CA}" srcOrd="0" destOrd="0" presId="urn:microsoft.com/office/officeart/2005/8/layout/hierarchy2"/>
    <dgm:cxn modelId="{123FCDA2-321C-475B-8908-7A2757CC4D07}" type="presParOf" srcId="{967235F5-6DCF-4381-BC9D-BB413C2460CA}" destId="{A925384C-0F44-479F-9746-48D06A25E30F}" srcOrd="0" destOrd="0" presId="urn:microsoft.com/office/officeart/2005/8/layout/hierarchy2"/>
    <dgm:cxn modelId="{57777AB9-D5AB-4EB5-9838-AB2A02E4B6A2}" type="presParOf" srcId="{01945018-AB82-4671-9BA4-C56795B282A5}" destId="{D8CF37CD-C706-4943-97E2-586582550187}" srcOrd="1" destOrd="0" presId="urn:microsoft.com/office/officeart/2005/8/layout/hierarchy2"/>
    <dgm:cxn modelId="{E5AA98D7-09FB-4312-8C83-C5A799626236}" type="presParOf" srcId="{D8CF37CD-C706-4943-97E2-586582550187}" destId="{0AD3587A-3972-4554-97A8-C46A661BF554}" srcOrd="0" destOrd="0" presId="urn:microsoft.com/office/officeart/2005/8/layout/hierarchy2"/>
    <dgm:cxn modelId="{67A56E2C-571C-42B4-95C2-1364320D8AB8}" type="presParOf" srcId="{D8CF37CD-C706-4943-97E2-586582550187}" destId="{0DB99E29-C3FA-4A13-9755-BB2D636722F4}" srcOrd="1" destOrd="0" presId="urn:microsoft.com/office/officeart/2005/8/layout/hierarchy2"/>
    <dgm:cxn modelId="{A7FD7D04-7C9D-4834-A418-20E94B6BBBD6}" type="presParOf" srcId="{01945018-AB82-4671-9BA4-C56795B282A5}" destId="{7174F293-5490-4BC2-8825-0E66F14823A0}" srcOrd="2" destOrd="0" presId="urn:microsoft.com/office/officeart/2005/8/layout/hierarchy2"/>
    <dgm:cxn modelId="{FA1FD66A-6CE0-4614-9E12-7D5A1A80911F}" type="presParOf" srcId="{7174F293-5490-4BC2-8825-0E66F14823A0}" destId="{24A510C5-0A50-4131-A371-210F4FDD7991}" srcOrd="0" destOrd="0" presId="urn:microsoft.com/office/officeart/2005/8/layout/hierarchy2"/>
    <dgm:cxn modelId="{2BF5D8BA-ED2A-483A-83BB-D06858DA7157}" type="presParOf" srcId="{01945018-AB82-4671-9BA4-C56795B282A5}" destId="{0A09E73C-86C5-4CA4-BDB7-26DBDA5C996A}" srcOrd="3" destOrd="0" presId="urn:microsoft.com/office/officeart/2005/8/layout/hierarchy2"/>
    <dgm:cxn modelId="{3821738E-1D3D-419F-8887-82F50EEC7739}" type="presParOf" srcId="{0A09E73C-86C5-4CA4-BDB7-26DBDA5C996A}" destId="{1CE37180-EFAC-4FE9-9A11-DEDB4B66A399}" srcOrd="0" destOrd="0" presId="urn:microsoft.com/office/officeart/2005/8/layout/hierarchy2"/>
    <dgm:cxn modelId="{9E23B37B-393D-4E6B-94F3-80B13D2C70C8}" type="presParOf" srcId="{0A09E73C-86C5-4CA4-BDB7-26DBDA5C996A}" destId="{01AACEE6-E0DA-43A9-87DC-424951EF63DE}" srcOrd="1" destOrd="0" presId="urn:microsoft.com/office/officeart/2005/8/layout/hierarchy2"/>
    <dgm:cxn modelId="{F31A8F10-01B0-4D52-BEA0-34A4811B11C8}" type="presParOf" srcId="{647C5D6E-58FE-4312-9279-1FBBCDC93BEC}" destId="{BD88DCEA-D5B9-4E7E-9E72-FB36B1AE2AED}" srcOrd="4" destOrd="0" presId="urn:microsoft.com/office/officeart/2005/8/layout/hierarchy2"/>
    <dgm:cxn modelId="{CC2EC409-7B5E-4F4A-A243-2CD4FE0B1F36}" type="presParOf" srcId="{BD88DCEA-D5B9-4E7E-9E72-FB36B1AE2AED}" destId="{BBFF1667-432C-40C3-9994-CAF207FED891}" srcOrd="0" destOrd="0" presId="urn:microsoft.com/office/officeart/2005/8/layout/hierarchy2"/>
    <dgm:cxn modelId="{0C1EAD4C-8D27-44C5-A918-8E2932AE2078}" type="presParOf" srcId="{647C5D6E-58FE-4312-9279-1FBBCDC93BEC}" destId="{32D4FFFB-FE63-4AD5-BFF2-127DF57403E8}" srcOrd="5" destOrd="0" presId="urn:microsoft.com/office/officeart/2005/8/layout/hierarchy2"/>
    <dgm:cxn modelId="{B5DF2251-92F5-490E-A3D5-B565C5B03B22}" type="presParOf" srcId="{32D4FFFB-FE63-4AD5-BFF2-127DF57403E8}" destId="{BE32A53F-EFD6-4264-9C28-E53A47EF0D24}" srcOrd="0" destOrd="0" presId="urn:microsoft.com/office/officeart/2005/8/layout/hierarchy2"/>
    <dgm:cxn modelId="{0C132320-3375-4854-9908-BB405D28E36B}" type="presParOf" srcId="{32D4FFFB-FE63-4AD5-BFF2-127DF57403E8}" destId="{45D5315B-7FF9-46B3-8E28-C09B376FEBE6}" srcOrd="1" destOrd="0" presId="urn:microsoft.com/office/officeart/2005/8/layout/hierarchy2"/>
    <dgm:cxn modelId="{DAA9CA7F-FBEC-4FA2-AFE7-839CCBEEF75F}" type="presParOf" srcId="{45D5315B-7FF9-46B3-8E28-C09B376FEBE6}" destId="{B4D92C0E-1E55-4D10-9BDA-895E693866F7}" srcOrd="0" destOrd="0" presId="urn:microsoft.com/office/officeart/2005/8/layout/hierarchy2"/>
    <dgm:cxn modelId="{198DE515-1177-4304-9BAA-C3D387D5F5E8}" type="presParOf" srcId="{B4D92C0E-1E55-4D10-9BDA-895E693866F7}" destId="{265A8212-9173-4FCA-9895-57D96DC7AF6A}" srcOrd="0" destOrd="0" presId="urn:microsoft.com/office/officeart/2005/8/layout/hierarchy2"/>
    <dgm:cxn modelId="{C9977527-48B2-4B08-9EAC-F4661B56F9A9}" type="presParOf" srcId="{45D5315B-7FF9-46B3-8E28-C09B376FEBE6}" destId="{7CFDC934-2021-40C0-AA48-B7BE5632FADE}" srcOrd="1" destOrd="0" presId="urn:microsoft.com/office/officeart/2005/8/layout/hierarchy2"/>
    <dgm:cxn modelId="{52580012-978A-4C9A-85ED-9232EC3FB6E6}" type="presParOf" srcId="{7CFDC934-2021-40C0-AA48-B7BE5632FADE}" destId="{E2887FB0-59FA-4E8A-BF97-52722CC95F54}" srcOrd="0" destOrd="0" presId="urn:microsoft.com/office/officeart/2005/8/layout/hierarchy2"/>
    <dgm:cxn modelId="{8AA2A6EB-CC47-4D0C-97EA-8FFFEF993D71}" type="presParOf" srcId="{7CFDC934-2021-40C0-AA48-B7BE5632FADE}" destId="{307888DA-59AF-44AD-9A10-08B0D314374A}" srcOrd="1" destOrd="0" presId="urn:microsoft.com/office/officeart/2005/8/layout/hierarchy2"/>
    <dgm:cxn modelId="{12C22EDF-4323-4F86-8B78-5962A66ACED5}" type="presParOf" srcId="{307888DA-59AF-44AD-9A10-08B0D314374A}" destId="{08165560-D452-46D9-9DB5-CBC70BB4A029}" srcOrd="0" destOrd="0" presId="urn:microsoft.com/office/officeart/2005/8/layout/hierarchy2"/>
    <dgm:cxn modelId="{9A2E14E6-8936-4E7C-8D1F-6C248FAD0E2F}" type="presParOf" srcId="{08165560-D452-46D9-9DB5-CBC70BB4A029}" destId="{1D2A0DB9-6125-4FAE-A84D-672D21711318}" srcOrd="0" destOrd="0" presId="urn:microsoft.com/office/officeart/2005/8/layout/hierarchy2"/>
    <dgm:cxn modelId="{971F1958-8A36-421E-ADD7-7B8C713E2DE3}" type="presParOf" srcId="{307888DA-59AF-44AD-9A10-08B0D314374A}" destId="{48C73C09-3B0F-4FEC-8712-924786274BFC}" srcOrd="1" destOrd="0" presId="urn:microsoft.com/office/officeart/2005/8/layout/hierarchy2"/>
    <dgm:cxn modelId="{FB39E763-256C-446A-9C19-0F39BB2ADFDB}" type="presParOf" srcId="{48C73C09-3B0F-4FEC-8712-924786274BFC}" destId="{72EBBDF2-9A5B-40F6-AB70-A373A7F21952}" srcOrd="0" destOrd="0" presId="urn:microsoft.com/office/officeart/2005/8/layout/hierarchy2"/>
    <dgm:cxn modelId="{93D03990-AC4C-4E46-A8A3-EAC28DFE9B1A}" type="presParOf" srcId="{48C73C09-3B0F-4FEC-8712-924786274BFC}" destId="{95EBB597-FA4F-4932-8390-9E184CC6656C}"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FFB5D4-00D9-4EC8-A875-2BCA91CD0ABE}" type="doc">
      <dgm:prSet loTypeId="urn:microsoft.com/office/officeart/2005/8/layout/hierarchy2" loCatId="hierarchy" qsTypeId="urn:microsoft.com/office/officeart/2005/8/quickstyle/simple4" qsCatId="simple" csTypeId="urn:microsoft.com/office/officeart/2005/8/colors/colorful2" csCatId="colorful" phldr="1"/>
      <dgm:spPr/>
      <dgm:t>
        <a:bodyPr/>
        <a:lstStyle/>
        <a:p>
          <a:endParaRPr lang="en-US"/>
        </a:p>
      </dgm:t>
    </dgm:pt>
    <dgm:pt modelId="{A9369F1E-36B3-4D30-A1F6-DCE8E64AFE1F}">
      <dgm:prSet phldrT="[Text]" custT="1"/>
      <dgm:spPr>
        <a:solidFill>
          <a:schemeClr val="bg1">
            <a:lumMod val="65000"/>
          </a:schemeClr>
        </a:solidFill>
        <a:ln>
          <a:noFill/>
        </a:ln>
      </dgm:spPr>
      <dgm:t>
        <a:bodyPr/>
        <a:lstStyle/>
        <a:p>
          <a:r>
            <a:rPr lang="en-US" sz="2000" dirty="0" smtClean="0"/>
            <a:t>XSTENS</a:t>
          </a:r>
          <a:endParaRPr lang="en-US" sz="2000" dirty="0"/>
        </a:p>
      </dgm:t>
    </dgm:pt>
    <dgm:pt modelId="{42F161D3-F5B1-4C2A-9B8D-3678B7752321}" type="parTrans" cxnId="{AA553319-7182-4D00-8A01-981E5832D2BC}">
      <dgm:prSet/>
      <dgm:spPr/>
      <dgm:t>
        <a:bodyPr/>
        <a:lstStyle/>
        <a:p>
          <a:endParaRPr lang="en-US"/>
        </a:p>
      </dgm:t>
    </dgm:pt>
    <dgm:pt modelId="{1D197C1A-0759-4933-ACF0-4F663A240325}" type="sibTrans" cxnId="{AA553319-7182-4D00-8A01-981E5832D2BC}">
      <dgm:prSet/>
      <dgm:spPr/>
      <dgm:t>
        <a:bodyPr/>
        <a:lstStyle/>
        <a:p>
          <a:endParaRPr lang="en-US"/>
        </a:p>
      </dgm:t>
    </dgm:pt>
    <dgm:pt modelId="{6EBE26A5-AC54-4A29-B646-ADF25ACC58E0}">
      <dgm:prSet phldrT="[Text]" custT="1"/>
      <dgm:spPr>
        <a:solidFill>
          <a:schemeClr val="bg1">
            <a:lumMod val="65000"/>
          </a:schemeClr>
        </a:solidFill>
        <a:ln>
          <a:noFill/>
        </a:ln>
      </dgm:spPr>
      <dgm:t>
        <a:bodyPr/>
        <a:lstStyle/>
        <a:p>
          <a:r>
            <a:rPr lang="en-US" sz="1400" dirty="0" smtClean="0"/>
            <a:t>Quad Eagle</a:t>
          </a:r>
          <a:endParaRPr lang="en-US" sz="1400" dirty="0"/>
        </a:p>
      </dgm:t>
    </dgm:pt>
    <dgm:pt modelId="{86508CA2-F248-482D-8AE0-62754CF2933E}" type="parTrans" cxnId="{F0FE46F2-5EAB-479C-994D-38A293F76E5B}">
      <dgm:prSet/>
      <dgm:spPr/>
      <dgm:t>
        <a:bodyPr/>
        <a:lstStyle/>
        <a:p>
          <a:endParaRPr lang="en-US"/>
        </a:p>
      </dgm:t>
    </dgm:pt>
    <dgm:pt modelId="{9EF4459A-8397-4613-B9F3-CA732FAC8623}" type="sibTrans" cxnId="{F0FE46F2-5EAB-479C-994D-38A293F76E5B}">
      <dgm:prSet/>
      <dgm:spPr/>
      <dgm:t>
        <a:bodyPr/>
        <a:lstStyle/>
        <a:p>
          <a:endParaRPr lang="en-US"/>
        </a:p>
      </dgm:t>
    </dgm:pt>
    <dgm:pt modelId="{F5C926AA-1110-4EB5-9936-FEADCD6D45D1}">
      <dgm:prSet phldrT="[Text]" custT="1"/>
      <dgm:spPr>
        <a:solidFill>
          <a:schemeClr val="bg1">
            <a:lumMod val="65000"/>
          </a:schemeClr>
        </a:solidFill>
        <a:ln>
          <a:noFill/>
        </a:ln>
      </dgm:spPr>
      <dgm:t>
        <a:bodyPr/>
        <a:lstStyle/>
        <a:p>
          <a:r>
            <a:rPr lang="en-US" sz="1400" dirty="0" smtClean="0"/>
            <a:t>Gamble III</a:t>
          </a:r>
          <a:endParaRPr lang="en-US" sz="1400" dirty="0"/>
        </a:p>
      </dgm:t>
    </dgm:pt>
    <dgm:pt modelId="{DEF739AF-0C49-4327-A9C7-007B60243C19}" type="parTrans" cxnId="{C0C2874F-A2FD-4783-B3F2-22FB3010770C}">
      <dgm:prSet/>
      <dgm:spPr/>
      <dgm:t>
        <a:bodyPr/>
        <a:lstStyle/>
        <a:p>
          <a:endParaRPr lang="en-US"/>
        </a:p>
      </dgm:t>
    </dgm:pt>
    <dgm:pt modelId="{6305808C-CE88-4325-BF6B-49DCA426C7FE}" type="sibTrans" cxnId="{C0C2874F-A2FD-4783-B3F2-22FB3010770C}">
      <dgm:prSet/>
      <dgm:spPr/>
      <dgm:t>
        <a:bodyPr/>
        <a:lstStyle/>
        <a:p>
          <a:endParaRPr lang="en-US"/>
        </a:p>
      </dgm:t>
    </dgm:pt>
    <dgm:pt modelId="{7277806F-B2CA-4B52-A621-26D59228456B}">
      <dgm:prSet phldrT="[Text]" custT="1"/>
      <dgm:spPr>
        <a:solidFill>
          <a:schemeClr val="bg1">
            <a:lumMod val="65000"/>
          </a:schemeClr>
        </a:solidFill>
        <a:ln>
          <a:noFill/>
        </a:ln>
      </dgm:spPr>
      <dgm:t>
        <a:bodyPr/>
        <a:lstStyle/>
        <a:p>
          <a:r>
            <a:rPr lang="en-US" sz="1400" dirty="0" smtClean="0"/>
            <a:t>PITHON II</a:t>
          </a:r>
          <a:endParaRPr lang="en-US" sz="1400" dirty="0"/>
        </a:p>
      </dgm:t>
    </dgm:pt>
    <dgm:pt modelId="{F818F502-744E-4A96-BDC6-943B54BDBFC3}" type="parTrans" cxnId="{EC799502-FAD6-415B-8244-BEE1A737732C}">
      <dgm:prSet/>
      <dgm:spPr/>
      <dgm:t>
        <a:bodyPr/>
        <a:lstStyle/>
        <a:p>
          <a:endParaRPr lang="en-US"/>
        </a:p>
      </dgm:t>
    </dgm:pt>
    <dgm:pt modelId="{7F7B743A-098C-4CBF-B031-775511DE99DB}" type="sibTrans" cxnId="{EC799502-FAD6-415B-8244-BEE1A737732C}">
      <dgm:prSet/>
      <dgm:spPr/>
      <dgm:t>
        <a:bodyPr/>
        <a:lstStyle/>
        <a:p>
          <a:endParaRPr lang="en-US"/>
        </a:p>
      </dgm:t>
    </dgm:pt>
    <dgm:pt modelId="{CDDAB585-7688-4E66-84C7-129C8262D343}">
      <dgm:prSet phldrT="[Text]" custT="1"/>
      <dgm:spPr>
        <a:solidFill>
          <a:schemeClr val="accent4">
            <a:lumMod val="75000"/>
          </a:schemeClr>
        </a:solidFill>
      </dgm:spPr>
      <dgm:t>
        <a:bodyPr/>
        <a:lstStyle/>
        <a:p>
          <a:r>
            <a:rPr lang="en-US" sz="1200" dirty="0" smtClean="0"/>
            <a:t>Warm X-ray T&amp;E</a:t>
          </a:r>
          <a:endParaRPr lang="en-US" sz="1200" dirty="0"/>
        </a:p>
      </dgm:t>
    </dgm:pt>
    <dgm:pt modelId="{14E3A2FB-2310-4013-8EF3-0EA0A4442175}" type="parTrans" cxnId="{03BDAC55-1BF3-47BC-863C-A56CC551A801}">
      <dgm:prSet/>
      <dgm:spPr/>
      <dgm:t>
        <a:bodyPr/>
        <a:lstStyle/>
        <a:p>
          <a:endParaRPr lang="en-US"/>
        </a:p>
      </dgm:t>
    </dgm:pt>
    <dgm:pt modelId="{A32CC875-EEA0-4131-A623-583187C00813}" type="sibTrans" cxnId="{03BDAC55-1BF3-47BC-863C-A56CC551A801}">
      <dgm:prSet/>
      <dgm:spPr/>
      <dgm:t>
        <a:bodyPr/>
        <a:lstStyle/>
        <a:p>
          <a:endParaRPr lang="en-US"/>
        </a:p>
      </dgm:t>
    </dgm:pt>
    <dgm:pt modelId="{D2F1BA55-C657-429F-83AA-AA563DB64D3D}">
      <dgm:prSet phldrT="[Text]" custT="1"/>
      <dgm:spPr>
        <a:solidFill>
          <a:schemeClr val="bg1">
            <a:lumMod val="65000"/>
          </a:schemeClr>
        </a:solidFill>
      </dgm:spPr>
      <dgm:t>
        <a:bodyPr/>
        <a:lstStyle/>
        <a:p>
          <a:r>
            <a:rPr lang="en-US" sz="1200" dirty="0" smtClean="0"/>
            <a:t>Debris Free Cold X-ray</a:t>
          </a:r>
          <a:endParaRPr lang="en-US" sz="1200" dirty="0"/>
        </a:p>
      </dgm:t>
    </dgm:pt>
    <dgm:pt modelId="{D4493A5C-2284-4CAF-8C80-85EEDCC2233F}" type="parTrans" cxnId="{40AD2E94-D11F-491A-9A00-2D572C799559}">
      <dgm:prSet/>
      <dgm:spPr/>
      <dgm:t>
        <a:bodyPr/>
        <a:lstStyle/>
        <a:p>
          <a:endParaRPr lang="en-US"/>
        </a:p>
      </dgm:t>
    </dgm:pt>
    <dgm:pt modelId="{2523A5AD-A9A3-456A-953C-7B13334B602B}" type="sibTrans" cxnId="{40AD2E94-D11F-491A-9A00-2D572C799559}">
      <dgm:prSet/>
      <dgm:spPr/>
      <dgm:t>
        <a:bodyPr/>
        <a:lstStyle/>
        <a:p>
          <a:endParaRPr lang="en-US"/>
        </a:p>
      </dgm:t>
    </dgm:pt>
    <dgm:pt modelId="{C90F2AA1-7273-40F0-BC64-90E5B62DB25B}">
      <dgm:prSet phldrT="[Text]" custT="1"/>
      <dgm:spPr>
        <a:solidFill>
          <a:schemeClr val="accent4">
            <a:lumMod val="75000"/>
          </a:schemeClr>
        </a:solidFill>
      </dgm:spPr>
      <dgm:t>
        <a:bodyPr/>
        <a:lstStyle/>
        <a:p>
          <a:r>
            <a:rPr lang="en-US" sz="1200" dirty="0" smtClean="0"/>
            <a:t>High Fluence Cold X-ray</a:t>
          </a:r>
          <a:endParaRPr lang="en-US" sz="1200" dirty="0"/>
        </a:p>
      </dgm:t>
    </dgm:pt>
    <dgm:pt modelId="{1AAB8C5D-4708-431C-A068-D92951E11C4E}" type="parTrans" cxnId="{EEFD79D5-E551-4806-8E0A-902674A941A3}">
      <dgm:prSet/>
      <dgm:spPr/>
      <dgm:t>
        <a:bodyPr/>
        <a:lstStyle/>
        <a:p>
          <a:endParaRPr lang="en-US"/>
        </a:p>
      </dgm:t>
    </dgm:pt>
    <dgm:pt modelId="{8ADBB82B-1BAC-43ED-92F0-AFCB7E60C396}" type="sibTrans" cxnId="{EEFD79D5-E551-4806-8E0A-902674A941A3}">
      <dgm:prSet/>
      <dgm:spPr/>
      <dgm:t>
        <a:bodyPr/>
        <a:lstStyle/>
        <a:p>
          <a:endParaRPr lang="en-US"/>
        </a:p>
      </dgm:t>
    </dgm:pt>
    <dgm:pt modelId="{ED3645A3-1FEF-43FB-96F3-05CDD242D056}">
      <dgm:prSet phldrT="[Text]" custT="1"/>
      <dgm:spPr>
        <a:solidFill>
          <a:schemeClr val="accent4">
            <a:lumMod val="75000"/>
          </a:schemeClr>
        </a:solidFill>
      </dgm:spPr>
      <dgm:t>
        <a:bodyPr/>
        <a:lstStyle/>
        <a:p>
          <a:r>
            <a:rPr lang="en-US" sz="1200" dirty="0" smtClean="0"/>
            <a:t>High Fluence Ion Beams</a:t>
          </a:r>
          <a:endParaRPr lang="en-US" sz="1200" dirty="0"/>
        </a:p>
      </dgm:t>
    </dgm:pt>
    <dgm:pt modelId="{277F3EFF-DF53-4335-BA2E-AE50FB11556A}" type="parTrans" cxnId="{F228D5B1-7955-4DD6-8AE8-F1BF86D808B7}">
      <dgm:prSet/>
      <dgm:spPr/>
      <dgm:t>
        <a:bodyPr/>
        <a:lstStyle/>
        <a:p>
          <a:endParaRPr lang="en-US"/>
        </a:p>
      </dgm:t>
    </dgm:pt>
    <dgm:pt modelId="{1D500C18-741F-4A1D-94F1-F1BC898691E9}" type="sibTrans" cxnId="{F228D5B1-7955-4DD6-8AE8-F1BF86D808B7}">
      <dgm:prSet/>
      <dgm:spPr/>
      <dgm:t>
        <a:bodyPr/>
        <a:lstStyle/>
        <a:p>
          <a:endParaRPr lang="en-US"/>
        </a:p>
      </dgm:t>
    </dgm:pt>
    <dgm:pt modelId="{73B394A9-CEB2-476E-B800-C611D8C57BB9}">
      <dgm:prSet phldrT="[Text]" custT="1"/>
      <dgm:spPr>
        <a:solidFill>
          <a:schemeClr val="accent4">
            <a:lumMod val="75000"/>
          </a:schemeClr>
        </a:solidFill>
      </dgm:spPr>
      <dgm:t>
        <a:bodyPr/>
        <a:lstStyle/>
        <a:p>
          <a:r>
            <a:rPr lang="en-US" sz="1200" dirty="0" smtClean="0"/>
            <a:t>High Fluence E-Beams</a:t>
          </a:r>
          <a:endParaRPr lang="en-US" sz="1200" dirty="0"/>
        </a:p>
      </dgm:t>
    </dgm:pt>
    <dgm:pt modelId="{4E02F649-5472-4BF9-8583-66C5109B9BF0}" type="parTrans" cxnId="{C61736DC-DBD3-4CA1-8D6F-7836384BCC89}">
      <dgm:prSet/>
      <dgm:spPr/>
      <dgm:t>
        <a:bodyPr/>
        <a:lstStyle/>
        <a:p>
          <a:endParaRPr lang="en-US"/>
        </a:p>
      </dgm:t>
    </dgm:pt>
    <dgm:pt modelId="{98DA895A-6DA8-424D-898F-0A8BE84FD15E}" type="sibTrans" cxnId="{C61736DC-DBD3-4CA1-8D6F-7836384BCC89}">
      <dgm:prSet/>
      <dgm:spPr/>
      <dgm:t>
        <a:bodyPr/>
        <a:lstStyle/>
        <a:p>
          <a:endParaRPr lang="en-US"/>
        </a:p>
      </dgm:t>
    </dgm:pt>
    <dgm:pt modelId="{D1CA2B43-AA44-4A69-A2A1-8ABE89269F6C}">
      <dgm:prSet phldrT="[Text]" custT="1"/>
      <dgm:spPr>
        <a:solidFill>
          <a:schemeClr val="accent1">
            <a:lumMod val="50000"/>
          </a:schemeClr>
        </a:solidFill>
      </dgm:spPr>
      <dgm:t>
        <a:bodyPr/>
        <a:lstStyle/>
        <a:p>
          <a:r>
            <a:rPr lang="en-US" sz="900" dirty="0" smtClean="0">
              <a:latin typeface="+mn-lt"/>
            </a:rPr>
            <a:t>Thermomechanical model validation and component certification for strategic systems such as reentry vehicles </a:t>
          </a:r>
          <a:endParaRPr lang="en-US" sz="900" dirty="0">
            <a:latin typeface="+mn-lt"/>
          </a:endParaRPr>
        </a:p>
      </dgm:t>
    </dgm:pt>
    <dgm:pt modelId="{FF5899AE-5FD9-4093-B9EB-1DEA1E7A99E7}" type="parTrans" cxnId="{DD0CFB1F-2627-4952-8F0F-7498FDA4E9A2}">
      <dgm:prSet/>
      <dgm:spPr/>
      <dgm:t>
        <a:bodyPr/>
        <a:lstStyle/>
        <a:p>
          <a:endParaRPr lang="en-US"/>
        </a:p>
      </dgm:t>
    </dgm:pt>
    <dgm:pt modelId="{D294CCD0-DCCC-4ED3-84CE-E00EDB770113}" type="sibTrans" cxnId="{DD0CFB1F-2627-4952-8F0F-7498FDA4E9A2}">
      <dgm:prSet/>
      <dgm:spPr/>
      <dgm:t>
        <a:bodyPr/>
        <a:lstStyle/>
        <a:p>
          <a:endParaRPr lang="en-US"/>
        </a:p>
      </dgm:t>
    </dgm:pt>
    <dgm:pt modelId="{B7BCCBD6-4384-49A2-B904-C5C1C8659E91}">
      <dgm:prSet phldrT="[Text]" custT="1"/>
      <dgm:spPr>
        <a:solidFill>
          <a:schemeClr val="bg1">
            <a:lumMod val="65000"/>
          </a:schemeClr>
        </a:solidFill>
      </dgm:spPr>
      <dgm:t>
        <a:bodyPr/>
        <a:lstStyle/>
        <a:p>
          <a:r>
            <a:rPr lang="en-US" sz="900" dirty="0" smtClean="0">
              <a:latin typeface="+mn-lt"/>
            </a:rPr>
            <a:t>System generated EMP model validation &amp; component certification in strategic systems</a:t>
          </a:r>
          <a:endParaRPr lang="en-US" sz="900" dirty="0">
            <a:latin typeface="+mn-lt"/>
          </a:endParaRPr>
        </a:p>
      </dgm:t>
    </dgm:pt>
    <dgm:pt modelId="{15D809DE-EEF0-4AC0-995C-CDEE207C9C95}" type="parTrans" cxnId="{67575BED-0117-4C48-AD18-D00A0705BEE2}">
      <dgm:prSet/>
      <dgm:spPr/>
      <dgm:t>
        <a:bodyPr/>
        <a:lstStyle/>
        <a:p>
          <a:endParaRPr lang="en-US"/>
        </a:p>
      </dgm:t>
    </dgm:pt>
    <dgm:pt modelId="{61958788-A35D-42B7-9326-572096067C9F}" type="sibTrans" cxnId="{67575BED-0117-4C48-AD18-D00A0705BEE2}">
      <dgm:prSet/>
      <dgm:spPr/>
      <dgm:t>
        <a:bodyPr/>
        <a:lstStyle/>
        <a:p>
          <a:endParaRPr lang="en-US"/>
        </a:p>
      </dgm:t>
    </dgm:pt>
    <dgm:pt modelId="{F94163EC-EEA6-49D2-A2CA-A96F39AB401F}">
      <dgm:prSet phldrT="[Text]" custT="1"/>
      <dgm:spPr>
        <a:solidFill>
          <a:schemeClr val="bg1">
            <a:lumMod val="65000"/>
          </a:schemeClr>
        </a:solidFill>
      </dgm:spPr>
      <dgm:t>
        <a:bodyPr/>
        <a:lstStyle/>
        <a:p>
          <a:r>
            <a:rPr lang="en-US" sz="900" dirty="0" smtClean="0">
              <a:latin typeface="+mn-lt"/>
            </a:rPr>
            <a:t>T&amp;E for Satellite and MDA electronics</a:t>
          </a:r>
          <a:endParaRPr lang="en-US" sz="900" dirty="0">
            <a:latin typeface="+mn-lt"/>
          </a:endParaRPr>
        </a:p>
      </dgm:t>
    </dgm:pt>
    <dgm:pt modelId="{6C238474-E008-48DE-B5A9-F2BBF95C7C60}" type="parTrans" cxnId="{F8A35298-5524-490E-804C-D0F4FB1DC63E}">
      <dgm:prSet/>
      <dgm:spPr/>
      <dgm:t>
        <a:bodyPr/>
        <a:lstStyle/>
        <a:p>
          <a:endParaRPr lang="en-US"/>
        </a:p>
      </dgm:t>
    </dgm:pt>
    <dgm:pt modelId="{EFE857EC-E9C9-4FDC-ADA2-6F6F70A85C4C}" type="sibTrans" cxnId="{F8A35298-5524-490E-804C-D0F4FB1DC63E}">
      <dgm:prSet/>
      <dgm:spPr/>
      <dgm:t>
        <a:bodyPr/>
        <a:lstStyle/>
        <a:p>
          <a:endParaRPr lang="en-US"/>
        </a:p>
      </dgm:t>
    </dgm:pt>
    <dgm:pt modelId="{E20EDFF0-2EF2-45DB-93C1-553C3CBA6CBE}">
      <dgm:prSet phldrT="[Text]" custT="1"/>
      <dgm:spPr>
        <a:solidFill>
          <a:schemeClr val="bg1">
            <a:lumMod val="65000"/>
          </a:schemeClr>
        </a:solidFill>
      </dgm:spPr>
      <dgm:t>
        <a:bodyPr/>
        <a:lstStyle/>
        <a:p>
          <a:r>
            <a:rPr lang="en-US" sz="900" dirty="0" smtClean="0">
              <a:latin typeface="+mn-lt"/>
            </a:rPr>
            <a:t>Optical component testing on Interceptors &amp; satellites</a:t>
          </a:r>
          <a:endParaRPr lang="en-US" sz="900" dirty="0">
            <a:latin typeface="+mn-lt"/>
          </a:endParaRPr>
        </a:p>
      </dgm:t>
    </dgm:pt>
    <dgm:pt modelId="{4F486CE8-A232-4E2D-875F-20E57325DFB1}" type="parTrans" cxnId="{93BA90B1-38AC-48CF-860F-2BA905008C01}">
      <dgm:prSet/>
      <dgm:spPr/>
      <dgm:t>
        <a:bodyPr/>
        <a:lstStyle/>
        <a:p>
          <a:endParaRPr lang="en-US"/>
        </a:p>
      </dgm:t>
    </dgm:pt>
    <dgm:pt modelId="{578FD47B-E42A-4C6D-8488-E8318CE7277F}" type="sibTrans" cxnId="{93BA90B1-38AC-48CF-860F-2BA905008C01}">
      <dgm:prSet/>
      <dgm:spPr/>
      <dgm:t>
        <a:bodyPr/>
        <a:lstStyle/>
        <a:p>
          <a:endParaRPr lang="en-US"/>
        </a:p>
      </dgm:t>
    </dgm:pt>
    <dgm:pt modelId="{7BCB5BE9-0280-4FB4-A1BA-235390FC4714}">
      <dgm:prSet phldrT="[Text]" custT="1"/>
      <dgm:spPr>
        <a:solidFill>
          <a:schemeClr val="bg1">
            <a:lumMod val="65000"/>
          </a:schemeClr>
        </a:solidFill>
      </dgm:spPr>
      <dgm:t>
        <a:bodyPr/>
        <a:lstStyle/>
        <a:p>
          <a:r>
            <a:rPr lang="en-US" sz="900" dirty="0" smtClean="0">
              <a:latin typeface="+mn-lt"/>
            </a:rPr>
            <a:t>Optical subsystem testing for Interceptors &amp; satellites </a:t>
          </a:r>
          <a:endParaRPr lang="en-US" sz="900" dirty="0">
            <a:latin typeface="+mn-lt"/>
          </a:endParaRPr>
        </a:p>
      </dgm:t>
    </dgm:pt>
    <dgm:pt modelId="{503D8AF9-F97F-4D00-9DFA-728E7C18AC0C}" type="parTrans" cxnId="{6726CDBD-283A-48EA-9552-0CF61112AB17}">
      <dgm:prSet/>
      <dgm:spPr/>
      <dgm:t>
        <a:bodyPr/>
        <a:lstStyle/>
        <a:p>
          <a:endParaRPr lang="en-US"/>
        </a:p>
      </dgm:t>
    </dgm:pt>
    <dgm:pt modelId="{D8FFF3A2-B56D-42C7-B463-4BFA7C2D2208}" type="sibTrans" cxnId="{6726CDBD-283A-48EA-9552-0CF61112AB17}">
      <dgm:prSet/>
      <dgm:spPr/>
      <dgm:t>
        <a:bodyPr/>
        <a:lstStyle/>
        <a:p>
          <a:endParaRPr lang="en-US"/>
        </a:p>
      </dgm:t>
    </dgm:pt>
    <dgm:pt modelId="{8C2E1D8D-B8E5-491E-ACD1-F92741ABDBED}">
      <dgm:prSet phldrT="[Text]" custT="1"/>
      <dgm:spPr>
        <a:solidFill>
          <a:schemeClr val="accent1">
            <a:lumMod val="50000"/>
          </a:schemeClr>
        </a:solidFill>
      </dgm:spPr>
      <dgm:t>
        <a:bodyPr/>
        <a:lstStyle/>
        <a:p>
          <a:r>
            <a:rPr lang="en-US" sz="900" dirty="0" smtClean="0">
              <a:latin typeface="+mn-lt"/>
            </a:rPr>
            <a:t>X-ray response characteristics of surface materials for strategic systems such as reentry vehicles</a:t>
          </a:r>
          <a:endParaRPr lang="en-US" sz="900" dirty="0">
            <a:latin typeface="+mn-lt"/>
          </a:endParaRPr>
        </a:p>
      </dgm:t>
    </dgm:pt>
    <dgm:pt modelId="{FCB055E8-49F7-4E19-8ADE-5C4BF17C88E3}" type="parTrans" cxnId="{76F2A7A7-824F-41E6-89E9-50AB72FDB5BD}">
      <dgm:prSet/>
      <dgm:spPr/>
      <dgm:t>
        <a:bodyPr/>
        <a:lstStyle/>
        <a:p>
          <a:endParaRPr lang="en-US"/>
        </a:p>
      </dgm:t>
    </dgm:pt>
    <dgm:pt modelId="{8A964B72-E93E-4F5D-99E0-0A2C47CFFEEF}" type="sibTrans" cxnId="{76F2A7A7-824F-41E6-89E9-50AB72FDB5BD}">
      <dgm:prSet/>
      <dgm:spPr/>
      <dgm:t>
        <a:bodyPr/>
        <a:lstStyle/>
        <a:p>
          <a:endParaRPr lang="en-US"/>
        </a:p>
      </dgm:t>
    </dgm:pt>
    <dgm:pt modelId="{3741A499-93BA-49CC-84C1-8E43B6E1DE84}">
      <dgm:prSet phldrT="[Text]" custT="1"/>
      <dgm:spPr>
        <a:solidFill>
          <a:schemeClr val="tx2">
            <a:lumMod val="75000"/>
          </a:schemeClr>
        </a:solidFill>
      </dgm:spPr>
      <dgm:t>
        <a:bodyPr/>
        <a:lstStyle/>
        <a:p>
          <a:r>
            <a:rPr lang="en-US" sz="900" dirty="0" smtClean="0">
              <a:latin typeface="+mn-lt"/>
            </a:rPr>
            <a:t>Structural material T&amp;E and model validation for strategic system aeroshell materials, mounts, moveable structures, etc.</a:t>
          </a:r>
          <a:endParaRPr lang="en-US" sz="900" dirty="0">
            <a:latin typeface="+mn-lt"/>
          </a:endParaRPr>
        </a:p>
      </dgm:t>
    </dgm:pt>
    <dgm:pt modelId="{AA56861F-CD39-4D4D-9F89-C768A7B2DB86}" type="parTrans" cxnId="{5CE066E6-39C9-4E6F-98FF-613D79EC631F}">
      <dgm:prSet/>
      <dgm:spPr/>
      <dgm:t>
        <a:bodyPr/>
        <a:lstStyle/>
        <a:p>
          <a:endParaRPr lang="en-US"/>
        </a:p>
      </dgm:t>
    </dgm:pt>
    <dgm:pt modelId="{237915F5-2AE8-43E6-AAA7-FE91EBA059B8}" type="sibTrans" cxnId="{5CE066E6-39C9-4E6F-98FF-613D79EC631F}">
      <dgm:prSet/>
      <dgm:spPr/>
      <dgm:t>
        <a:bodyPr/>
        <a:lstStyle/>
        <a:p>
          <a:endParaRPr lang="en-US"/>
        </a:p>
      </dgm:t>
    </dgm:pt>
    <dgm:pt modelId="{F81B461F-D3C7-47A7-9D14-E1705ADA45E0}">
      <dgm:prSet phldrT="[Text]" custT="1"/>
      <dgm:spPr>
        <a:solidFill>
          <a:schemeClr val="bg1">
            <a:lumMod val="65000"/>
          </a:schemeClr>
        </a:solidFill>
      </dgm:spPr>
      <dgm:t>
        <a:bodyPr/>
        <a:lstStyle/>
        <a:p>
          <a:r>
            <a:rPr lang="en-US" sz="900" dirty="0" smtClean="0">
              <a:effectLst/>
              <a:latin typeface="+mn-lt"/>
              <a:ea typeface="Times New Roman" panose="02020603050405020304" pitchFamily="18" charset="0"/>
              <a:cs typeface="Arial" panose="020B0604020202020204" pitchFamily="34" charset="0"/>
            </a:rPr>
            <a:t>3-D component response and operability to blow-off impulse threats</a:t>
          </a:r>
          <a:endParaRPr lang="en-US" sz="900" dirty="0">
            <a:latin typeface="+mn-lt"/>
          </a:endParaRPr>
        </a:p>
      </dgm:t>
    </dgm:pt>
    <dgm:pt modelId="{C75DC2AA-04A8-40A3-A4A1-C0A7479E2CA3}" type="parTrans" cxnId="{35BDC34F-3225-45CB-B061-0D8315273EA7}">
      <dgm:prSet/>
      <dgm:spPr/>
      <dgm:t>
        <a:bodyPr/>
        <a:lstStyle/>
        <a:p>
          <a:endParaRPr lang="en-US"/>
        </a:p>
      </dgm:t>
    </dgm:pt>
    <dgm:pt modelId="{E95E9B64-6640-4D54-9F49-673970D1ADB7}" type="sibTrans" cxnId="{35BDC34F-3225-45CB-B061-0D8315273EA7}">
      <dgm:prSet/>
      <dgm:spPr/>
      <dgm:t>
        <a:bodyPr/>
        <a:lstStyle/>
        <a:p>
          <a:endParaRPr lang="en-US"/>
        </a:p>
      </dgm:t>
    </dgm:pt>
    <dgm:pt modelId="{C0304112-89B0-474B-A817-54BDB963AB98}">
      <dgm:prSet phldrT="[Text]" custT="1"/>
      <dgm:spPr>
        <a:solidFill>
          <a:schemeClr val="accent1">
            <a:lumMod val="50000"/>
          </a:schemeClr>
        </a:solidFill>
      </dgm:spPr>
      <dgm:t>
        <a:bodyPr/>
        <a:lstStyle/>
        <a:p>
          <a:r>
            <a:rPr lang="en-US" sz="900" dirty="0" smtClean="0">
              <a:effectLst/>
              <a:latin typeface="+mn-lt"/>
              <a:ea typeface="Times New Roman" panose="02020603050405020304" pitchFamily="18" charset="0"/>
              <a:cs typeface="Arial" panose="020B0604020202020204" pitchFamily="34" charset="0"/>
            </a:rPr>
            <a:t>Impulse response and shock propagation characterization of strategic system surfaces</a:t>
          </a:r>
          <a:endParaRPr lang="en-US" sz="900" dirty="0">
            <a:latin typeface="+mn-lt"/>
          </a:endParaRPr>
        </a:p>
      </dgm:t>
    </dgm:pt>
    <dgm:pt modelId="{EFCDA446-E843-42BF-AB32-4A469F16FEFE}" type="parTrans" cxnId="{6C40157D-4916-47AC-81F4-33305191D710}">
      <dgm:prSet/>
      <dgm:spPr/>
      <dgm:t>
        <a:bodyPr/>
        <a:lstStyle/>
        <a:p>
          <a:endParaRPr lang="en-US"/>
        </a:p>
      </dgm:t>
    </dgm:pt>
    <dgm:pt modelId="{673F1BC4-7BCC-4E99-B214-228730E603D6}" type="sibTrans" cxnId="{6C40157D-4916-47AC-81F4-33305191D710}">
      <dgm:prSet/>
      <dgm:spPr/>
      <dgm:t>
        <a:bodyPr/>
        <a:lstStyle/>
        <a:p>
          <a:endParaRPr lang="en-US"/>
        </a:p>
      </dgm:t>
    </dgm:pt>
    <dgm:pt modelId="{830A4486-D10B-4C32-BBD5-5A218D6E2582}" type="pres">
      <dgm:prSet presAssocID="{BAFFB5D4-00D9-4EC8-A875-2BCA91CD0ABE}" presName="diagram" presStyleCnt="0">
        <dgm:presLayoutVars>
          <dgm:chPref val="1"/>
          <dgm:dir/>
          <dgm:animOne val="branch"/>
          <dgm:animLvl val="lvl"/>
          <dgm:resizeHandles val="exact"/>
        </dgm:presLayoutVars>
      </dgm:prSet>
      <dgm:spPr/>
      <dgm:t>
        <a:bodyPr/>
        <a:lstStyle/>
        <a:p>
          <a:endParaRPr lang="en-US"/>
        </a:p>
      </dgm:t>
    </dgm:pt>
    <dgm:pt modelId="{5CDE1908-5FF4-4E3C-9FCA-1CFEBB01E9FA}" type="pres">
      <dgm:prSet presAssocID="{A9369F1E-36B3-4D30-A1F6-DCE8E64AFE1F}" presName="root1" presStyleCnt="0"/>
      <dgm:spPr/>
      <dgm:t>
        <a:bodyPr/>
        <a:lstStyle/>
        <a:p>
          <a:endParaRPr lang="en-US"/>
        </a:p>
      </dgm:t>
    </dgm:pt>
    <dgm:pt modelId="{D2B07D0C-FCAD-4F1C-BD09-E6E3F33C0CCB}" type="pres">
      <dgm:prSet presAssocID="{A9369F1E-36B3-4D30-A1F6-DCE8E64AFE1F}" presName="LevelOneTextNode" presStyleLbl="node0" presStyleIdx="0" presStyleCnt="1">
        <dgm:presLayoutVars>
          <dgm:chPref val="3"/>
        </dgm:presLayoutVars>
      </dgm:prSet>
      <dgm:spPr/>
      <dgm:t>
        <a:bodyPr/>
        <a:lstStyle/>
        <a:p>
          <a:endParaRPr lang="en-US"/>
        </a:p>
      </dgm:t>
    </dgm:pt>
    <dgm:pt modelId="{647C5D6E-58FE-4312-9279-1FBBCDC93BEC}" type="pres">
      <dgm:prSet presAssocID="{A9369F1E-36B3-4D30-A1F6-DCE8E64AFE1F}" presName="level2hierChild" presStyleCnt="0"/>
      <dgm:spPr/>
      <dgm:t>
        <a:bodyPr/>
        <a:lstStyle/>
        <a:p>
          <a:endParaRPr lang="en-US"/>
        </a:p>
      </dgm:t>
    </dgm:pt>
    <dgm:pt modelId="{811CFEC3-B970-43C3-ADD7-E600969DD3E5}" type="pres">
      <dgm:prSet presAssocID="{86508CA2-F248-482D-8AE0-62754CF2933E}" presName="conn2-1" presStyleLbl="parChTrans1D2" presStyleIdx="0" presStyleCnt="3"/>
      <dgm:spPr/>
      <dgm:t>
        <a:bodyPr/>
        <a:lstStyle/>
        <a:p>
          <a:endParaRPr lang="en-US"/>
        </a:p>
      </dgm:t>
    </dgm:pt>
    <dgm:pt modelId="{C465533B-87ED-4220-89BB-7A255A6604F5}" type="pres">
      <dgm:prSet presAssocID="{86508CA2-F248-482D-8AE0-62754CF2933E}" presName="connTx" presStyleLbl="parChTrans1D2" presStyleIdx="0" presStyleCnt="3"/>
      <dgm:spPr/>
      <dgm:t>
        <a:bodyPr/>
        <a:lstStyle/>
        <a:p>
          <a:endParaRPr lang="en-US"/>
        </a:p>
      </dgm:t>
    </dgm:pt>
    <dgm:pt modelId="{8B839C39-15CA-46E6-877E-7D8C0FDEF1F4}" type="pres">
      <dgm:prSet presAssocID="{6EBE26A5-AC54-4A29-B646-ADF25ACC58E0}" presName="root2" presStyleCnt="0"/>
      <dgm:spPr/>
      <dgm:t>
        <a:bodyPr/>
        <a:lstStyle/>
        <a:p>
          <a:endParaRPr lang="en-US"/>
        </a:p>
      </dgm:t>
    </dgm:pt>
    <dgm:pt modelId="{CA2615A7-44D5-43CD-BC60-627E22494646}" type="pres">
      <dgm:prSet presAssocID="{6EBE26A5-AC54-4A29-B646-ADF25ACC58E0}" presName="LevelTwoTextNode" presStyleLbl="node2" presStyleIdx="0" presStyleCnt="3">
        <dgm:presLayoutVars>
          <dgm:chPref val="3"/>
        </dgm:presLayoutVars>
      </dgm:prSet>
      <dgm:spPr/>
      <dgm:t>
        <a:bodyPr/>
        <a:lstStyle/>
        <a:p>
          <a:endParaRPr lang="en-US"/>
        </a:p>
      </dgm:t>
    </dgm:pt>
    <dgm:pt modelId="{E0290E87-F5F0-4BF2-AC59-649A812F2326}" type="pres">
      <dgm:prSet presAssocID="{6EBE26A5-AC54-4A29-B646-ADF25ACC58E0}" presName="level3hierChild" presStyleCnt="0"/>
      <dgm:spPr/>
      <dgm:t>
        <a:bodyPr/>
        <a:lstStyle/>
        <a:p>
          <a:endParaRPr lang="en-US"/>
        </a:p>
      </dgm:t>
    </dgm:pt>
    <dgm:pt modelId="{8103F400-4222-44F7-8A6A-8A4179C190F7}" type="pres">
      <dgm:prSet presAssocID="{14E3A2FB-2310-4013-8EF3-0EA0A4442175}" presName="conn2-1" presStyleLbl="parChTrans1D3" presStyleIdx="0" presStyleCnt="5"/>
      <dgm:spPr/>
      <dgm:t>
        <a:bodyPr/>
        <a:lstStyle/>
        <a:p>
          <a:endParaRPr lang="en-US"/>
        </a:p>
      </dgm:t>
    </dgm:pt>
    <dgm:pt modelId="{58534252-E3D6-46F4-A4AB-FF971A18DB25}" type="pres">
      <dgm:prSet presAssocID="{14E3A2FB-2310-4013-8EF3-0EA0A4442175}" presName="connTx" presStyleLbl="parChTrans1D3" presStyleIdx="0" presStyleCnt="5"/>
      <dgm:spPr/>
      <dgm:t>
        <a:bodyPr/>
        <a:lstStyle/>
        <a:p>
          <a:endParaRPr lang="en-US"/>
        </a:p>
      </dgm:t>
    </dgm:pt>
    <dgm:pt modelId="{13722B5E-0C8D-44FA-985D-1FC5BFA63C9D}" type="pres">
      <dgm:prSet presAssocID="{CDDAB585-7688-4E66-84C7-129C8262D343}" presName="root2" presStyleCnt="0"/>
      <dgm:spPr/>
      <dgm:t>
        <a:bodyPr/>
        <a:lstStyle/>
        <a:p>
          <a:endParaRPr lang="en-US"/>
        </a:p>
      </dgm:t>
    </dgm:pt>
    <dgm:pt modelId="{67AC33B1-55A0-4949-BF07-DD7431B2A7EF}" type="pres">
      <dgm:prSet presAssocID="{CDDAB585-7688-4E66-84C7-129C8262D343}" presName="LevelTwoTextNode" presStyleLbl="node3" presStyleIdx="0" presStyleCnt="5">
        <dgm:presLayoutVars>
          <dgm:chPref val="3"/>
        </dgm:presLayoutVars>
      </dgm:prSet>
      <dgm:spPr/>
      <dgm:t>
        <a:bodyPr/>
        <a:lstStyle/>
        <a:p>
          <a:endParaRPr lang="en-US"/>
        </a:p>
      </dgm:t>
    </dgm:pt>
    <dgm:pt modelId="{F7D6A23B-65F5-4547-9CD4-D78D7554FB54}" type="pres">
      <dgm:prSet presAssocID="{CDDAB585-7688-4E66-84C7-129C8262D343}" presName="level3hierChild" presStyleCnt="0"/>
      <dgm:spPr/>
      <dgm:t>
        <a:bodyPr/>
        <a:lstStyle/>
        <a:p>
          <a:endParaRPr lang="en-US"/>
        </a:p>
      </dgm:t>
    </dgm:pt>
    <dgm:pt modelId="{AFE24E23-9C1A-4570-B16E-D7C5F86452E1}" type="pres">
      <dgm:prSet presAssocID="{FF5899AE-5FD9-4093-B9EB-1DEA1E7A99E7}" presName="conn2-1" presStyleLbl="parChTrans1D4" presStyleIdx="0" presStyleCnt="9"/>
      <dgm:spPr/>
      <dgm:t>
        <a:bodyPr/>
        <a:lstStyle/>
        <a:p>
          <a:endParaRPr lang="en-US"/>
        </a:p>
      </dgm:t>
    </dgm:pt>
    <dgm:pt modelId="{EA9712C0-5627-4297-BAB2-5CC8B433D779}" type="pres">
      <dgm:prSet presAssocID="{FF5899AE-5FD9-4093-B9EB-1DEA1E7A99E7}" presName="connTx" presStyleLbl="parChTrans1D4" presStyleIdx="0" presStyleCnt="9"/>
      <dgm:spPr/>
      <dgm:t>
        <a:bodyPr/>
        <a:lstStyle/>
        <a:p>
          <a:endParaRPr lang="en-US"/>
        </a:p>
      </dgm:t>
    </dgm:pt>
    <dgm:pt modelId="{E40F5AF0-559D-473C-9454-DC9AC7DDB366}" type="pres">
      <dgm:prSet presAssocID="{D1CA2B43-AA44-4A69-A2A1-8ABE89269F6C}" presName="root2" presStyleCnt="0"/>
      <dgm:spPr/>
    </dgm:pt>
    <dgm:pt modelId="{053A27EA-6E10-4CB2-8B9D-FB05F5A048C3}" type="pres">
      <dgm:prSet presAssocID="{D1CA2B43-AA44-4A69-A2A1-8ABE89269F6C}" presName="LevelTwoTextNode" presStyleLbl="node4" presStyleIdx="0" presStyleCnt="9" custScaleX="183702" custScaleY="94973">
        <dgm:presLayoutVars>
          <dgm:chPref val="3"/>
        </dgm:presLayoutVars>
      </dgm:prSet>
      <dgm:spPr/>
      <dgm:t>
        <a:bodyPr/>
        <a:lstStyle/>
        <a:p>
          <a:endParaRPr lang="en-US"/>
        </a:p>
      </dgm:t>
    </dgm:pt>
    <dgm:pt modelId="{FB32904A-D03F-4D92-927D-5D436A59B1C9}" type="pres">
      <dgm:prSet presAssocID="{D1CA2B43-AA44-4A69-A2A1-8ABE89269F6C}" presName="level3hierChild" presStyleCnt="0"/>
      <dgm:spPr/>
    </dgm:pt>
    <dgm:pt modelId="{3A50279F-7B19-49DC-93A2-2DDCA3D06DF3}" type="pres">
      <dgm:prSet presAssocID="{15D809DE-EEF0-4AC0-995C-CDEE207C9C95}" presName="conn2-1" presStyleLbl="parChTrans1D4" presStyleIdx="1" presStyleCnt="9"/>
      <dgm:spPr/>
      <dgm:t>
        <a:bodyPr/>
        <a:lstStyle/>
        <a:p>
          <a:endParaRPr lang="en-US"/>
        </a:p>
      </dgm:t>
    </dgm:pt>
    <dgm:pt modelId="{C1DCF677-C022-4AD8-A0F4-525CEB982F27}" type="pres">
      <dgm:prSet presAssocID="{15D809DE-EEF0-4AC0-995C-CDEE207C9C95}" presName="connTx" presStyleLbl="parChTrans1D4" presStyleIdx="1" presStyleCnt="9"/>
      <dgm:spPr/>
      <dgm:t>
        <a:bodyPr/>
        <a:lstStyle/>
        <a:p>
          <a:endParaRPr lang="en-US"/>
        </a:p>
      </dgm:t>
    </dgm:pt>
    <dgm:pt modelId="{92B17CE7-E379-443E-9E4F-805E846C6C57}" type="pres">
      <dgm:prSet presAssocID="{B7BCCBD6-4384-49A2-B904-C5C1C8659E91}" presName="root2" presStyleCnt="0"/>
      <dgm:spPr/>
    </dgm:pt>
    <dgm:pt modelId="{DE1ABB31-8EEE-460D-9514-D1EC84B3E1CC}" type="pres">
      <dgm:prSet presAssocID="{B7BCCBD6-4384-49A2-B904-C5C1C8659E91}" presName="LevelTwoTextNode" presStyleLbl="node4" presStyleIdx="1" presStyleCnt="9" custScaleX="183702" custScaleY="105252">
        <dgm:presLayoutVars>
          <dgm:chPref val="3"/>
        </dgm:presLayoutVars>
      </dgm:prSet>
      <dgm:spPr/>
      <dgm:t>
        <a:bodyPr/>
        <a:lstStyle/>
        <a:p>
          <a:endParaRPr lang="en-US"/>
        </a:p>
      </dgm:t>
    </dgm:pt>
    <dgm:pt modelId="{7846D339-38F6-4F58-A802-0FD9A1A94D11}" type="pres">
      <dgm:prSet presAssocID="{B7BCCBD6-4384-49A2-B904-C5C1C8659E91}" presName="level3hierChild" presStyleCnt="0"/>
      <dgm:spPr/>
    </dgm:pt>
    <dgm:pt modelId="{9C8D5ACB-B613-4B71-B459-25BE8F600CCA}" type="pres">
      <dgm:prSet presAssocID="{6C238474-E008-48DE-B5A9-F2BBF95C7C60}" presName="conn2-1" presStyleLbl="parChTrans1D4" presStyleIdx="2" presStyleCnt="9"/>
      <dgm:spPr/>
      <dgm:t>
        <a:bodyPr/>
        <a:lstStyle/>
        <a:p>
          <a:endParaRPr lang="en-US"/>
        </a:p>
      </dgm:t>
    </dgm:pt>
    <dgm:pt modelId="{5E47F5BE-A1F3-4510-BA22-9993C482BB2B}" type="pres">
      <dgm:prSet presAssocID="{6C238474-E008-48DE-B5A9-F2BBF95C7C60}" presName="connTx" presStyleLbl="parChTrans1D4" presStyleIdx="2" presStyleCnt="9"/>
      <dgm:spPr/>
      <dgm:t>
        <a:bodyPr/>
        <a:lstStyle/>
        <a:p>
          <a:endParaRPr lang="en-US"/>
        </a:p>
      </dgm:t>
    </dgm:pt>
    <dgm:pt modelId="{022DF07D-EA44-4ECF-BF4F-E204A8A8BC3F}" type="pres">
      <dgm:prSet presAssocID="{F94163EC-EEA6-49D2-A2CA-A96F39AB401F}" presName="root2" presStyleCnt="0"/>
      <dgm:spPr/>
    </dgm:pt>
    <dgm:pt modelId="{378673B6-AF9A-4B40-BD25-BC19FA7848E9}" type="pres">
      <dgm:prSet presAssocID="{F94163EC-EEA6-49D2-A2CA-A96F39AB401F}" presName="LevelTwoTextNode" presStyleLbl="node4" presStyleIdx="2" presStyleCnt="9" custScaleX="183702">
        <dgm:presLayoutVars>
          <dgm:chPref val="3"/>
        </dgm:presLayoutVars>
      </dgm:prSet>
      <dgm:spPr/>
      <dgm:t>
        <a:bodyPr/>
        <a:lstStyle/>
        <a:p>
          <a:endParaRPr lang="en-US"/>
        </a:p>
      </dgm:t>
    </dgm:pt>
    <dgm:pt modelId="{A99089CC-EE40-4415-9DBA-D02B4DA16FCF}" type="pres">
      <dgm:prSet presAssocID="{F94163EC-EEA6-49D2-A2CA-A96F39AB401F}" presName="level3hierChild" presStyleCnt="0"/>
      <dgm:spPr/>
    </dgm:pt>
    <dgm:pt modelId="{E927C0F9-27D3-441A-8ED4-6C5880CBEC2B}" type="pres">
      <dgm:prSet presAssocID="{D4493A5C-2284-4CAF-8C80-85EEDCC2233F}" presName="conn2-1" presStyleLbl="parChTrans1D3" presStyleIdx="1" presStyleCnt="5"/>
      <dgm:spPr/>
      <dgm:t>
        <a:bodyPr/>
        <a:lstStyle/>
        <a:p>
          <a:endParaRPr lang="en-US"/>
        </a:p>
      </dgm:t>
    </dgm:pt>
    <dgm:pt modelId="{D5AB3D84-0FBD-4733-8B8F-79DD8C77D2DA}" type="pres">
      <dgm:prSet presAssocID="{D4493A5C-2284-4CAF-8C80-85EEDCC2233F}" presName="connTx" presStyleLbl="parChTrans1D3" presStyleIdx="1" presStyleCnt="5"/>
      <dgm:spPr/>
      <dgm:t>
        <a:bodyPr/>
        <a:lstStyle/>
        <a:p>
          <a:endParaRPr lang="en-US"/>
        </a:p>
      </dgm:t>
    </dgm:pt>
    <dgm:pt modelId="{02D4794E-E25D-48AE-B0AD-C384D2D251EE}" type="pres">
      <dgm:prSet presAssocID="{D2F1BA55-C657-429F-83AA-AA563DB64D3D}" presName="root2" presStyleCnt="0"/>
      <dgm:spPr/>
      <dgm:t>
        <a:bodyPr/>
        <a:lstStyle/>
        <a:p>
          <a:endParaRPr lang="en-US"/>
        </a:p>
      </dgm:t>
    </dgm:pt>
    <dgm:pt modelId="{31E1ED5C-A702-4481-BC7D-25D0DE75591D}" type="pres">
      <dgm:prSet presAssocID="{D2F1BA55-C657-429F-83AA-AA563DB64D3D}" presName="LevelTwoTextNode" presStyleLbl="node3" presStyleIdx="1" presStyleCnt="5">
        <dgm:presLayoutVars>
          <dgm:chPref val="3"/>
        </dgm:presLayoutVars>
      </dgm:prSet>
      <dgm:spPr/>
      <dgm:t>
        <a:bodyPr/>
        <a:lstStyle/>
        <a:p>
          <a:endParaRPr lang="en-US"/>
        </a:p>
      </dgm:t>
    </dgm:pt>
    <dgm:pt modelId="{AF712C81-E008-4F55-B9EF-AA5F647CA839}" type="pres">
      <dgm:prSet presAssocID="{D2F1BA55-C657-429F-83AA-AA563DB64D3D}" presName="level3hierChild" presStyleCnt="0"/>
      <dgm:spPr/>
      <dgm:t>
        <a:bodyPr/>
        <a:lstStyle/>
        <a:p>
          <a:endParaRPr lang="en-US"/>
        </a:p>
      </dgm:t>
    </dgm:pt>
    <dgm:pt modelId="{D151AA1B-964C-41D9-A254-15E1FC79ACCF}" type="pres">
      <dgm:prSet presAssocID="{4F486CE8-A232-4E2D-875F-20E57325DFB1}" presName="conn2-1" presStyleLbl="parChTrans1D4" presStyleIdx="3" presStyleCnt="9"/>
      <dgm:spPr/>
      <dgm:t>
        <a:bodyPr/>
        <a:lstStyle/>
        <a:p>
          <a:endParaRPr lang="en-US"/>
        </a:p>
      </dgm:t>
    </dgm:pt>
    <dgm:pt modelId="{D6433D3B-1A5C-4C99-84A1-42422DDE3DFD}" type="pres">
      <dgm:prSet presAssocID="{4F486CE8-A232-4E2D-875F-20E57325DFB1}" presName="connTx" presStyleLbl="parChTrans1D4" presStyleIdx="3" presStyleCnt="9"/>
      <dgm:spPr/>
      <dgm:t>
        <a:bodyPr/>
        <a:lstStyle/>
        <a:p>
          <a:endParaRPr lang="en-US"/>
        </a:p>
      </dgm:t>
    </dgm:pt>
    <dgm:pt modelId="{9B05589C-C98A-49DE-BDB1-5E85E4D3D767}" type="pres">
      <dgm:prSet presAssocID="{E20EDFF0-2EF2-45DB-93C1-553C3CBA6CBE}" presName="root2" presStyleCnt="0"/>
      <dgm:spPr/>
    </dgm:pt>
    <dgm:pt modelId="{DA607AB2-A120-4E03-B5A8-F9BABC785BD2}" type="pres">
      <dgm:prSet presAssocID="{E20EDFF0-2EF2-45DB-93C1-553C3CBA6CBE}" presName="LevelTwoTextNode" presStyleLbl="node4" presStyleIdx="3" presStyleCnt="9" custScaleX="183702">
        <dgm:presLayoutVars>
          <dgm:chPref val="3"/>
        </dgm:presLayoutVars>
      </dgm:prSet>
      <dgm:spPr/>
      <dgm:t>
        <a:bodyPr/>
        <a:lstStyle/>
        <a:p>
          <a:endParaRPr lang="en-US"/>
        </a:p>
      </dgm:t>
    </dgm:pt>
    <dgm:pt modelId="{A16BE511-63D2-4B70-B1F0-3E00AB616C76}" type="pres">
      <dgm:prSet presAssocID="{E20EDFF0-2EF2-45DB-93C1-553C3CBA6CBE}" presName="level3hierChild" presStyleCnt="0"/>
      <dgm:spPr/>
    </dgm:pt>
    <dgm:pt modelId="{FDBDE34A-8DE5-4231-8A4F-4378B3A30ABB}" type="pres">
      <dgm:prSet presAssocID="{503D8AF9-F97F-4D00-9DFA-728E7C18AC0C}" presName="conn2-1" presStyleLbl="parChTrans1D4" presStyleIdx="4" presStyleCnt="9"/>
      <dgm:spPr/>
      <dgm:t>
        <a:bodyPr/>
        <a:lstStyle/>
        <a:p>
          <a:endParaRPr lang="en-US"/>
        </a:p>
      </dgm:t>
    </dgm:pt>
    <dgm:pt modelId="{CE87E40A-F0E4-490E-BB20-E3AA96622708}" type="pres">
      <dgm:prSet presAssocID="{503D8AF9-F97F-4D00-9DFA-728E7C18AC0C}" presName="connTx" presStyleLbl="parChTrans1D4" presStyleIdx="4" presStyleCnt="9"/>
      <dgm:spPr/>
      <dgm:t>
        <a:bodyPr/>
        <a:lstStyle/>
        <a:p>
          <a:endParaRPr lang="en-US"/>
        </a:p>
      </dgm:t>
    </dgm:pt>
    <dgm:pt modelId="{44B23750-77C9-488B-8E52-17165889403D}" type="pres">
      <dgm:prSet presAssocID="{7BCB5BE9-0280-4FB4-A1BA-235390FC4714}" presName="root2" presStyleCnt="0"/>
      <dgm:spPr/>
    </dgm:pt>
    <dgm:pt modelId="{8A4EF4D5-A5AA-4E96-BD41-40CDFABC128C}" type="pres">
      <dgm:prSet presAssocID="{7BCB5BE9-0280-4FB4-A1BA-235390FC4714}" presName="LevelTwoTextNode" presStyleLbl="node4" presStyleIdx="4" presStyleCnt="9" custScaleX="183702">
        <dgm:presLayoutVars>
          <dgm:chPref val="3"/>
        </dgm:presLayoutVars>
      </dgm:prSet>
      <dgm:spPr/>
      <dgm:t>
        <a:bodyPr/>
        <a:lstStyle/>
        <a:p>
          <a:endParaRPr lang="en-US"/>
        </a:p>
      </dgm:t>
    </dgm:pt>
    <dgm:pt modelId="{CC32F1A2-7C16-4437-B831-B2D0ECB4B131}" type="pres">
      <dgm:prSet presAssocID="{7BCB5BE9-0280-4FB4-A1BA-235390FC4714}" presName="level3hierChild" presStyleCnt="0"/>
      <dgm:spPr/>
    </dgm:pt>
    <dgm:pt modelId="{F1D51AE9-17B1-4B72-AA04-6614B20473B0}" type="pres">
      <dgm:prSet presAssocID="{1AAB8C5D-4708-431C-A068-D92951E11C4E}" presName="conn2-1" presStyleLbl="parChTrans1D3" presStyleIdx="2" presStyleCnt="5"/>
      <dgm:spPr/>
      <dgm:t>
        <a:bodyPr/>
        <a:lstStyle/>
        <a:p>
          <a:endParaRPr lang="en-US"/>
        </a:p>
      </dgm:t>
    </dgm:pt>
    <dgm:pt modelId="{E43E64D1-49DA-426A-AC6B-2D94B7D2D2BE}" type="pres">
      <dgm:prSet presAssocID="{1AAB8C5D-4708-431C-A068-D92951E11C4E}" presName="connTx" presStyleLbl="parChTrans1D3" presStyleIdx="2" presStyleCnt="5"/>
      <dgm:spPr/>
      <dgm:t>
        <a:bodyPr/>
        <a:lstStyle/>
        <a:p>
          <a:endParaRPr lang="en-US"/>
        </a:p>
      </dgm:t>
    </dgm:pt>
    <dgm:pt modelId="{3095806B-646C-4535-898E-EC41A26B30C6}" type="pres">
      <dgm:prSet presAssocID="{C90F2AA1-7273-40F0-BC64-90E5B62DB25B}" presName="root2" presStyleCnt="0"/>
      <dgm:spPr/>
      <dgm:t>
        <a:bodyPr/>
        <a:lstStyle/>
        <a:p>
          <a:endParaRPr lang="en-US"/>
        </a:p>
      </dgm:t>
    </dgm:pt>
    <dgm:pt modelId="{E80E2599-64BE-4FC5-92D0-1231427AD77B}" type="pres">
      <dgm:prSet presAssocID="{C90F2AA1-7273-40F0-BC64-90E5B62DB25B}" presName="LevelTwoTextNode" presStyleLbl="node3" presStyleIdx="2" presStyleCnt="5">
        <dgm:presLayoutVars>
          <dgm:chPref val="3"/>
        </dgm:presLayoutVars>
      </dgm:prSet>
      <dgm:spPr/>
      <dgm:t>
        <a:bodyPr/>
        <a:lstStyle/>
        <a:p>
          <a:endParaRPr lang="en-US"/>
        </a:p>
      </dgm:t>
    </dgm:pt>
    <dgm:pt modelId="{8C6C1261-D6BA-43B0-B343-132E4CBA6F61}" type="pres">
      <dgm:prSet presAssocID="{C90F2AA1-7273-40F0-BC64-90E5B62DB25B}" presName="level3hierChild" presStyleCnt="0"/>
      <dgm:spPr/>
      <dgm:t>
        <a:bodyPr/>
        <a:lstStyle/>
        <a:p>
          <a:endParaRPr lang="en-US"/>
        </a:p>
      </dgm:t>
    </dgm:pt>
    <dgm:pt modelId="{981A0AC9-68D3-4BDE-A276-F4BC3E37EBDA}" type="pres">
      <dgm:prSet presAssocID="{FCB055E8-49F7-4E19-8ADE-5C4BF17C88E3}" presName="conn2-1" presStyleLbl="parChTrans1D4" presStyleIdx="5" presStyleCnt="9"/>
      <dgm:spPr/>
      <dgm:t>
        <a:bodyPr/>
        <a:lstStyle/>
        <a:p>
          <a:endParaRPr lang="en-US"/>
        </a:p>
      </dgm:t>
    </dgm:pt>
    <dgm:pt modelId="{A2B52B99-EA82-44B7-8D47-50A112F464F3}" type="pres">
      <dgm:prSet presAssocID="{FCB055E8-49F7-4E19-8ADE-5C4BF17C88E3}" presName="connTx" presStyleLbl="parChTrans1D4" presStyleIdx="5" presStyleCnt="9"/>
      <dgm:spPr/>
      <dgm:t>
        <a:bodyPr/>
        <a:lstStyle/>
        <a:p>
          <a:endParaRPr lang="en-US"/>
        </a:p>
      </dgm:t>
    </dgm:pt>
    <dgm:pt modelId="{4AA22D44-13A0-45EB-9812-6FCB2B08C9C2}" type="pres">
      <dgm:prSet presAssocID="{8C2E1D8D-B8E5-491E-ACD1-F92741ABDBED}" presName="root2" presStyleCnt="0"/>
      <dgm:spPr/>
    </dgm:pt>
    <dgm:pt modelId="{45C20A3F-1889-424A-84DB-382FB9245AC1}" type="pres">
      <dgm:prSet presAssocID="{8C2E1D8D-B8E5-491E-ACD1-F92741ABDBED}" presName="LevelTwoTextNode" presStyleLbl="node4" presStyleIdx="5" presStyleCnt="9" custScaleX="183702">
        <dgm:presLayoutVars>
          <dgm:chPref val="3"/>
        </dgm:presLayoutVars>
      </dgm:prSet>
      <dgm:spPr/>
      <dgm:t>
        <a:bodyPr/>
        <a:lstStyle/>
        <a:p>
          <a:endParaRPr lang="en-US"/>
        </a:p>
      </dgm:t>
    </dgm:pt>
    <dgm:pt modelId="{233AB233-8629-4391-82B1-87E2D76B979C}" type="pres">
      <dgm:prSet presAssocID="{8C2E1D8D-B8E5-491E-ACD1-F92741ABDBED}" presName="level3hierChild" presStyleCnt="0"/>
      <dgm:spPr/>
    </dgm:pt>
    <dgm:pt modelId="{EB159367-3E41-4794-BB76-B8D1C7B484BE}" type="pres">
      <dgm:prSet presAssocID="{DEF739AF-0C49-4327-A9C7-007B60243C19}" presName="conn2-1" presStyleLbl="parChTrans1D2" presStyleIdx="1" presStyleCnt="3"/>
      <dgm:spPr/>
      <dgm:t>
        <a:bodyPr/>
        <a:lstStyle/>
        <a:p>
          <a:endParaRPr lang="en-US"/>
        </a:p>
      </dgm:t>
    </dgm:pt>
    <dgm:pt modelId="{1D786F72-077B-440D-B479-F48BC0387DD5}" type="pres">
      <dgm:prSet presAssocID="{DEF739AF-0C49-4327-A9C7-007B60243C19}" presName="connTx" presStyleLbl="parChTrans1D2" presStyleIdx="1" presStyleCnt="3"/>
      <dgm:spPr/>
      <dgm:t>
        <a:bodyPr/>
        <a:lstStyle/>
        <a:p>
          <a:endParaRPr lang="en-US"/>
        </a:p>
      </dgm:t>
    </dgm:pt>
    <dgm:pt modelId="{7F68CBA5-0672-44D6-AE1C-0EF83789E79F}" type="pres">
      <dgm:prSet presAssocID="{F5C926AA-1110-4EB5-9936-FEADCD6D45D1}" presName="root2" presStyleCnt="0"/>
      <dgm:spPr/>
      <dgm:t>
        <a:bodyPr/>
        <a:lstStyle/>
        <a:p>
          <a:endParaRPr lang="en-US"/>
        </a:p>
      </dgm:t>
    </dgm:pt>
    <dgm:pt modelId="{2E0EE21E-EB93-4754-B620-C69E66E69D84}" type="pres">
      <dgm:prSet presAssocID="{F5C926AA-1110-4EB5-9936-FEADCD6D45D1}" presName="LevelTwoTextNode" presStyleLbl="node2" presStyleIdx="1" presStyleCnt="3">
        <dgm:presLayoutVars>
          <dgm:chPref val="3"/>
        </dgm:presLayoutVars>
      </dgm:prSet>
      <dgm:spPr/>
      <dgm:t>
        <a:bodyPr/>
        <a:lstStyle/>
        <a:p>
          <a:endParaRPr lang="en-US"/>
        </a:p>
      </dgm:t>
    </dgm:pt>
    <dgm:pt modelId="{495FC64D-A8FB-4303-918A-9ACEE0B9F552}" type="pres">
      <dgm:prSet presAssocID="{F5C926AA-1110-4EB5-9936-FEADCD6D45D1}" presName="level3hierChild" presStyleCnt="0"/>
      <dgm:spPr/>
      <dgm:t>
        <a:bodyPr/>
        <a:lstStyle/>
        <a:p>
          <a:endParaRPr lang="en-US"/>
        </a:p>
      </dgm:t>
    </dgm:pt>
    <dgm:pt modelId="{6CF34D28-D4B6-448B-9BF9-F1BD56717AAA}" type="pres">
      <dgm:prSet presAssocID="{277F3EFF-DF53-4335-BA2E-AE50FB11556A}" presName="conn2-1" presStyleLbl="parChTrans1D3" presStyleIdx="3" presStyleCnt="5"/>
      <dgm:spPr/>
      <dgm:t>
        <a:bodyPr/>
        <a:lstStyle/>
        <a:p>
          <a:endParaRPr lang="en-US"/>
        </a:p>
      </dgm:t>
    </dgm:pt>
    <dgm:pt modelId="{C8D9D4F1-4EDB-482E-A4A7-1FC9C6513F46}" type="pres">
      <dgm:prSet presAssocID="{277F3EFF-DF53-4335-BA2E-AE50FB11556A}" presName="connTx" presStyleLbl="parChTrans1D3" presStyleIdx="3" presStyleCnt="5"/>
      <dgm:spPr/>
      <dgm:t>
        <a:bodyPr/>
        <a:lstStyle/>
        <a:p>
          <a:endParaRPr lang="en-US"/>
        </a:p>
      </dgm:t>
    </dgm:pt>
    <dgm:pt modelId="{A7041CE1-A41C-43E5-ACBE-D56E3B8B40E7}" type="pres">
      <dgm:prSet presAssocID="{ED3645A3-1FEF-43FB-96F3-05CDD242D056}" presName="root2" presStyleCnt="0"/>
      <dgm:spPr/>
      <dgm:t>
        <a:bodyPr/>
        <a:lstStyle/>
        <a:p>
          <a:endParaRPr lang="en-US"/>
        </a:p>
      </dgm:t>
    </dgm:pt>
    <dgm:pt modelId="{0396314D-6250-486D-A659-4FD5C80D16E0}" type="pres">
      <dgm:prSet presAssocID="{ED3645A3-1FEF-43FB-96F3-05CDD242D056}" presName="LevelTwoTextNode" presStyleLbl="node3" presStyleIdx="3" presStyleCnt="5">
        <dgm:presLayoutVars>
          <dgm:chPref val="3"/>
        </dgm:presLayoutVars>
      </dgm:prSet>
      <dgm:spPr/>
      <dgm:t>
        <a:bodyPr/>
        <a:lstStyle/>
        <a:p>
          <a:endParaRPr lang="en-US"/>
        </a:p>
      </dgm:t>
    </dgm:pt>
    <dgm:pt modelId="{01945018-AB82-4671-9BA4-C56795B282A5}" type="pres">
      <dgm:prSet presAssocID="{ED3645A3-1FEF-43FB-96F3-05CDD242D056}" presName="level3hierChild" presStyleCnt="0"/>
      <dgm:spPr/>
      <dgm:t>
        <a:bodyPr/>
        <a:lstStyle/>
        <a:p>
          <a:endParaRPr lang="en-US"/>
        </a:p>
      </dgm:t>
    </dgm:pt>
    <dgm:pt modelId="{967235F5-6DCF-4381-BC9D-BB413C2460CA}" type="pres">
      <dgm:prSet presAssocID="{EFCDA446-E843-42BF-AB32-4A469F16FEFE}" presName="conn2-1" presStyleLbl="parChTrans1D4" presStyleIdx="6" presStyleCnt="9"/>
      <dgm:spPr/>
      <dgm:t>
        <a:bodyPr/>
        <a:lstStyle/>
        <a:p>
          <a:endParaRPr lang="en-US"/>
        </a:p>
      </dgm:t>
    </dgm:pt>
    <dgm:pt modelId="{A925384C-0F44-479F-9746-48D06A25E30F}" type="pres">
      <dgm:prSet presAssocID="{EFCDA446-E843-42BF-AB32-4A469F16FEFE}" presName="connTx" presStyleLbl="parChTrans1D4" presStyleIdx="6" presStyleCnt="9"/>
      <dgm:spPr/>
      <dgm:t>
        <a:bodyPr/>
        <a:lstStyle/>
        <a:p>
          <a:endParaRPr lang="en-US"/>
        </a:p>
      </dgm:t>
    </dgm:pt>
    <dgm:pt modelId="{D8CF37CD-C706-4943-97E2-586582550187}" type="pres">
      <dgm:prSet presAssocID="{C0304112-89B0-474B-A817-54BDB963AB98}" presName="root2" presStyleCnt="0"/>
      <dgm:spPr/>
    </dgm:pt>
    <dgm:pt modelId="{0AD3587A-3972-4554-97A8-C46A661BF554}" type="pres">
      <dgm:prSet presAssocID="{C0304112-89B0-474B-A817-54BDB963AB98}" presName="LevelTwoTextNode" presStyleLbl="node4" presStyleIdx="6" presStyleCnt="9" custScaleX="183702">
        <dgm:presLayoutVars>
          <dgm:chPref val="3"/>
        </dgm:presLayoutVars>
      </dgm:prSet>
      <dgm:spPr/>
      <dgm:t>
        <a:bodyPr/>
        <a:lstStyle/>
        <a:p>
          <a:endParaRPr lang="en-US"/>
        </a:p>
      </dgm:t>
    </dgm:pt>
    <dgm:pt modelId="{0DB99E29-C3FA-4A13-9755-BB2D636722F4}" type="pres">
      <dgm:prSet presAssocID="{C0304112-89B0-474B-A817-54BDB963AB98}" presName="level3hierChild" presStyleCnt="0"/>
      <dgm:spPr/>
    </dgm:pt>
    <dgm:pt modelId="{7174F293-5490-4BC2-8825-0E66F14823A0}" type="pres">
      <dgm:prSet presAssocID="{C75DC2AA-04A8-40A3-A4A1-C0A7479E2CA3}" presName="conn2-1" presStyleLbl="parChTrans1D4" presStyleIdx="7" presStyleCnt="9"/>
      <dgm:spPr/>
      <dgm:t>
        <a:bodyPr/>
        <a:lstStyle/>
        <a:p>
          <a:endParaRPr lang="en-US"/>
        </a:p>
      </dgm:t>
    </dgm:pt>
    <dgm:pt modelId="{24A510C5-0A50-4131-A371-210F4FDD7991}" type="pres">
      <dgm:prSet presAssocID="{C75DC2AA-04A8-40A3-A4A1-C0A7479E2CA3}" presName="connTx" presStyleLbl="parChTrans1D4" presStyleIdx="7" presStyleCnt="9"/>
      <dgm:spPr/>
      <dgm:t>
        <a:bodyPr/>
        <a:lstStyle/>
        <a:p>
          <a:endParaRPr lang="en-US"/>
        </a:p>
      </dgm:t>
    </dgm:pt>
    <dgm:pt modelId="{0A09E73C-86C5-4CA4-BDB7-26DBDA5C996A}" type="pres">
      <dgm:prSet presAssocID="{F81B461F-D3C7-47A7-9D14-E1705ADA45E0}" presName="root2" presStyleCnt="0"/>
      <dgm:spPr/>
    </dgm:pt>
    <dgm:pt modelId="{1CE37180-EFAC-4FE9-9A11-DEDB4B66A399}" type="pres">
      <dgm:prSet presAssocID="{F81B461F-D3C7-47A7-9D14-E1705ADA45E0}" presName="LevelTwoTextNode" presStyleLbl="node4" presStyleIdx="7" presStyleCnt="9" custScaleX="183702" custLinFactNeighborX="653">
        <dgm:presLayoutVars>
          <dgm:chPref val="3"/>
        </dgm:presLayoutVars>
      </dgm:prSet>
      <dgm:spPr/>
      <dgm:t>
        <a:bodyPr/>
        <a:lstStyle/>
        <a:p>
          <a:endParaRPr lang="en-US"/>
        </a:p>
      </dgm:t>
    </dgm:pt>
    <dgm:pt modelId="{01AACEE6-E0DA-43A9-87DC-424951EF63DE}" type="pres">
      <dgm:prSet presAssocID="{F81B461F-D3C7-47A7-9D14-E1705ADA45E0}" presName="level3hierChild" presStyleCnt="0"/>
      <dgm:spPr/>
    </dgm:pt>
    <dgm:pt modelId="{BD88DCEA-D5B9-4E7E-9E72-FB36B1AE2AED}" type="pres">
      <dgm:prSet presAssocID="{F818F502-744E-4A96-BDC6-943B54BDBFC3}" presName="conn2-1" presStyleLbl="parChTrans1D2" presStyleIdx="2" presStyleCnt="3"/>
      <dgm:spPr/>
      <dgm:t>
        <a:bodyPr/>
        <a:lstStyle/>
        <a:p>
          <a:endParaRPr lang="en-US"/>
        </a:p>
      </dgm:t>
    </dgm:pt>
    <dgm:pt modelId="{BBFF1667-432C-40C3-9994-CAF207FED891}" type="pres">
      <dgm:prSet presAssocID="{F818F502-744E-4A96-BDC6-943B54BDBFC3}" presName="connTx" presStyleLbl="parChTrans1D2" presStyleIdx="2" presStyleCnt="3"/>
      <dgm:spPr/>
      <dgm:t>
        <a:bodyPr/>
        <a:lstStyle/>
        <a:p>
          <a:endParaRPr lang="en-US"/>
        </a:p>
      </dgm:t>
    </dgm:pt>
    <dgm:pt modelId="{32D4FFFB-FE63-4AD5-BFF2-127DF57403E8}" type="pres">
      <dgm:prSet presAssocID="{7277806F-B2CA-4B52-A621-26D59228456B}" presName="root2" presStyleCnt="0"/>
      <dgm:spPr/>
      <dgm:t>
        <a:bodyPr/>
        <a:lstStyle/>
        <a:p>
          <a:endParaRPr lang="en-US"/>
        </a:p>
      </dgm:t>
    </dgm:pt>
    <dgm:pt modelId="{BE32A53F-EFD6-4264-9C28-E53A47EF0D24}" type="pres">
      <dgm:prSet presAssocID="{7277806F-B2CA-4B52-A621-26D59228456B}" presName="LevelTwoTextNode" presStyleLbl="node2" presStyleIdx="2" presStyleCnt="3" custLinFactNeighborX="4569">
        <dgm:presLayoutVars>
          <dgm:chPref val="3"/>
        </dgm:presLayoutVars>
      </dgm:prSet>
      <dgm:spPr/>
      <dgm:t>
        <a:bodyPr/>
        <a:lstStyle/>
        <a:p>
          <a:endParaRPr lang="en-US"/>
        </a:p>
      </dgm:t>
    </dgm:pt>
    <dgm:pt modelId="{45D5315B-7FF9-46B3-8E28-C09B376FEBE6}" type="pres">
      <dgm:prSet presAssocID="{7277806F-B2CA-4B52-A621-26D59228456B}" presName="level3hierChild" presStyleCnt="0"/>
      <dgm:spPr/>
      <dgm:t>
        <a:bodyPr/>
        <a:lstStyle/>
        <a:p>
          <a:endParaRPr lang="en-US"/>
        </a:p>
      </dgm:t>
    </dgm:pt>
    <dgm:pt modelId="{B4D92C0E-1E55-4D10-9BDA-895E693866F7}" type="pres">
      <dgm:prSet presAssocID="{4E02F649-5472-4BF9-8583-66C5109B9BF0}" presName="conn2-1" presStyleLbl="parChTrans1D3" presStyleIdx="4" presStyleCnt="5"/>
      <dgm:spPr/>
      <dgm:t>
        <a:bodyPr/>
        <a:lstStyle/>
        <a:p>
          <a:endParaRPr lang="en-US"/>
        </a:p>
      </dgm:t>
    </dgm:pt>
    <dgm:pt modelId="{265A8212-9173-4FCA-9895-57D96DC7AF6A}" type="pres">
      <dgm:prSet presAssocID="{4E02F649-5472-4BF9-8583-66C5109B9BF0}" presName="connTx" presStyleLbl="parChTrans1D3" presStyleIdx="4" presStyleCnt="5"/>
      <dgm:spPr/>
      <dgm:t>
        <a:bodyPr/>
        <a:lstStyle/>
        <a:p>
          <a:endParaRPr lang="en-US"/>
        </a:p>
      </dgm:t>
    </dgm:pt>
    <dgm:pt modelId="{7CFDC934-2021-40C0-AA48-B7BE5632FADE}" type="pres">
      <dgm:prSet presAssocID="{73B394A9-CEB2-476E-B800-C611D8C57BB9}" presName="root2" presStyleCnt="0"/>
      <dgm:spPr/>
      <dgm:t>
        <a:bodyPr/>
        <a:lstStyle/>
        <a:p>
          <a:endParaRPr lang="en-US"/>
        </a:p>
      </dgm:t>
    </dgm:pt>
    <dgm:pt modelId="{E2887FB0-59FA-4E8A-BF97-52722CC95F54}" type="pres">
      <dgm:prSet presAssocID="{73B394A9-CEB2-476E-B800-C611D8C57BB9}" presName="LevelTwoTextNode" presStyleLbl="node3" presStyleIdx="4" presStyleCnt="5">
        <dgm:presLayoutVars>
          <dgm:chPref val="3"/>
        </dgm:presLayoutVars>
      </dgm:prSet>
      <dgm:spPr/>
      <dgm:t>
        <a:bodyPr/>
        <a:lstStyle/>
        <a:p>
          <a:endParaRPr lang="en-US"/>
        </a:p>
      </dgm:t>
    </dgm:pt>
    <dgm:pt modelId="{307888DA-59AF-44AD-9A10-08B0D314374A}" type="pres">
      <dgm:prSet presAssocID="{73B394A9-CEB2-476E-B800-C611D8C57BB9}" presName="level3hierChild" presStyleCnt="0"/>
      <dgm:spPr/>
      <dgm:t>
        <a:bodyPr/>
        <a:lstStyle/>
        <a:p>
          <a:endParaRPr lang="en-US"/>
        </a:p>
      </dgm:t>
    </dgm:pt>
    <dgm:pt modelId="{08165560-D452-46D9-9DB5-CBC70BB4A029}" type="pres">
      <dgm:prSet presAssocID="{AA56861F-CD39-4D4D-9F89-C768A7B2DB86}" presName="conn2-1" presStyleLbl="parChTrans1D4" presStyleIdx="8" presStyleCnt="9"/>
      <dgm:spPr/>
      <dgm:t>
        <a:bodyPr/>
        <a:lstStyle/>
        <a:p>
          <a:endParaRPr lang="en-US"/>
        </a:p>
      </dgm:t>
    </dgm:pt>
    <dgm:pt modelId="{1D2A0DB9-6125-4FAE-A84D-672D21711318}" type="pres">
      <dgm:prSet presAssocID="{AA56861F-CD39-4D4D-9F89-C768A7B2DB86}" presName="connTx" presStyleLbl="parChTrans1D4" presStyleIdx="8" presStyleCnt="9"/>
      <dgm:spPr/>
      <dgm:t>
        <a:bodyPr/>
        <a:lstStyle/>
        <a:p>
          <a:endParaRPr lang="en-US"/>
        </a:p>
      </dgm:t>
    </dgm:pt>
    <dgm:pt modelId="{48C73C09-3B0F-4FEC-8712-924786274BFC}" type="pres">
      <dgm:prSet presAssocID="{3741A499-93BA-49CC-84C1-8E43B6E1DE84}" presName="root2" presStyleCnt="0"/>
      <dgm:spPr/>
    </dgm:pt>
    <dgm:pt modelId="{72EBBDF2-9A5B-40F6-AB70-A373A7F21952}" type="pres">
      <dgm:prSet presAssocID="{3741A499-93BA-49CC-84C1-8E43B6E1DE84}" presName="LevelTwoTextNode" presStyleLbl="node4" presStyleIdx="8" presStyleCnt="9" custScaleX="183702">
        <dgm:presLayoutVars>
          <dgm:chPref val="3"/>
        </dgm:presLayoutVars>
      </dgm:prSet>
      <dgm:spPr/>
      <dgm:t>
        <a:bodyPr/>
        <a:lstStyle/>
        <a:p>
          <a:endParaRPr lang="en-US"/>
        </a:p>
      </dgm:t>
    </dgm:pt>
    <dgm:pt modelId="{95EBB597-FA4F-4932-8390-9E184CC6656C}" type="pres">
      <dgm:prSet presAssocID="{3741A499-93BA-49CC-84C1-8E43B6E1DE84}" presName="level3hierChild" presStyleCnt="0"/>
      <dgm:spPr/>
    </dgm:pt>
  </dgm:ptLst>
  <dgm:cxnLst>
    <dgm:cxn modelId="{5CE066E6-39C9-4E6F-98FF-613D79EC631F}" srcId="{73B394A9-CEB2-476E-B800-C611D8C57BB9}" destId="{3741A499-93BA-49CC-84C1-8E43B6E1DE84}" srcOrd="0" destOrd="0" parTransId="{AA56861F-CD39-4D4D-9F89-C768A7B2DB86}" sibTransId="{237915F5-2AE8-43E6-AAA7-FE91EBA059B8}"/>
    <dgm:cxn modelId="{53D0A377-31DE-445E-9C0A-50922F2068FD}" type="presOf" srcId="{4F486CE8-A232-4E2D-875F-20E57325DFB1}" destId="{D6433D3B-1A5C-4C99-84A1-42422DDE3DFD}" srcOrd="1" destOrd="0" presId="urn:microsoft.com/office/officeart/2005/8/layout/hierarchy2"/>
    <dgm:cxn modelId="{40AD2E94-D11F-491A-9A00-2D572C799559}" srcId="{6EBE26A5-AC54-4A29-B646-ADF25ACC58E0}" destId="{D2F1BA55-C657-429F-83AA-AA563DB64D3D}" srcOrd="1" destOrd="0" parTransId="{D4493A5C-2284-4CAF-8C80-85EEDCC2233F}" sibTransId="{2523A5AD-A9A3-456A-953C-7B13334B602B}"/>
    <dgm:cxn modelId="{AE81D5EB-2E3A-4E74-A6DA-1746524DF235}" type="presOf" srcId="{E20EDFF0-2EF2-45DB-93C1-553C3CBA6CBE}" destId="{DA607AB2-A120-4E03-B5A8-F9BABC785BD2}" srcOrd="0" destOrd="0" presId="urn:microsoft.com/office/officeart/2005/8/layout/hierarchy2"/>
    <dgm:cxn modelId="{8427D25B-F1EC-4778-B8F1-4EFB46C53B50}" type="presOf" srcId="{FCB055E8-49F7-4E19-8ADE-5C4BF17C88E3}" destId="{A2B52B99-EA82-44B7-8D47-50A112F464F3}" srcOrd="1" destOrd="0" presId="urn:microsoft.com/office/officeart/2005/8/layout/hierarchy2"/>
    <dgm:cxn modelId="{67575BED-0117-4C48-AD18-D00A0705BEE2}" srcId="{CDDAB585-7688-4E66-84C7-129C8262D343}" destId="{B7BCCBD6-4384-49A2-B904-C5C1C8659E91}" srcOrd="1" destOrd="0" parTransId="{15D809DE-EEF0-4AC0-995C-CDEE207C9C95}" sibTransId="{61958788-A35D-42B7-9326-572096067C9F}"/>
    <dgm:cxn modelId="{75544E72-324F-442D-A407-94EE07AAA9C3}" type="presOf" srcId="{EFCDA446-E843-42BF-AB32-4A469F16FEFE}" destId="{A925384C-0F44-479F-9746-48D06A25E30F}" srcOrd="1" destOrd="0" presId="urn:microsoft.com/office/officeart/2005/8/layout/hierarchy2"/>
    <dgm:cxn modelId="{02AC21D9-1B06-4A3D-9207-2544610D57E2}" type="presOf" srcId="{C90F2AA1-7273-40F0-BC64-90E5B62DB25B}" destId="{E80E2599-64BE-4FC5-92D0-1231427AD77B}" srcOrd="0" destOrd="0" presId="urn:microsoft.com/office/officeart/2005/8/layout/hierarchy2"/>
    <dgm:cxn modelId="{B1A70401-888F-48AB-965F-04651D1A6276}" type="presOf" srcId="{14E3A2FB-2310-4013-8EF3-0EA0A4442175}" destId="{58534252-E3D6-46F4-A4AB-FF971A18DB25}" srcOrd="1" destOrd="0" presId="urn:microsoft.com/office/officeart/2005/8/layout/hierarchy2"/>
    <dgm:cxn modelId="{0458F3B5-E2E5-40DA-B954-2666A66F0872}" type="presOf" srcId="{14E3A2FB-2310-4013-8EF3-0EA0A4442175}" destId="{8103F400-4222-44F7-8A6A-8A4179C190F7}" srcOrd="0" destOrd="0" presId="urn:microsoft.com/office/officeart/2005/8/layout/hierarchy2"/>
    <dgm:cxn modelId="{395BDAAF-21ED-430B-809D-6EFCD18F67CD}" type="presOf" srcId="{8C2E1D8D-B8E5-491E-ACD1-F92741ABDBED}" destId="{45C20A3F-1889-424A-84DB-382FB9245AC1}" srcOrd="0" destOrd="0" presId="urn:microsoft.com/office/officeart/2005/8/layout/hierarchy2"/>
    <dgm:cxn modelId="{64981D46-89AA-4D83-832B-09CBD9C1B2D5}" type="presOf" srcId="{ED3645A3-1FEF-43FB-96F3-05CDD242D056}" destId="{0396314D-6250-486D-A659-4FD5C80D16E0}" srcOrd="0" destOrd="0" presId="urn:microsoft.com/office/officeart/2005/8/layout/hierarchy2"/>
    <dgm:cxn modelId="{ED1B5663-F9D7-4DA1-A20E-A34816D9B9EF}" type="presOf" srcId="{CDDAB585-7688-4E66-84C7-129C8262D343}" destId="{67AC33B1-55A0-4949-BF07-DD7431B2A7EF}" srcOrd="0" destOrd="0" presId="urn:microsoft.com/office/officeart/2005/8/layout/hierarchy2"/>
    <dgm:cxn modelId="{F3C055CE-1BB8-4354-AEFB-B4AD258A592E}" type="presOf" srcId="{AA56861F-CD39-4D4D-9F89-C768A7B2DB86}" destId="{1D2A0DB9-6125-4FAE-A84D-672D21711318}" srcOrd="1" destOrd="0" presId="urn:microsoft.com/office/officeart/2005/8/layout/hierarchy2"/>
    <dgm:cxn modelId="{EE9A3184-E87C-4B9D-A926-C8CBABAFC795}" type="presOf" srcId="{503D8AF9-F97F-4D00-9DFA-728E7C18AC0C}" destId="{CE87E40A-F0E4-490E-BB20-E3AA96622708}" srcOrd="1" destOrd="0" presId="urn:microsoft.com/office/officeart/2005/8/layout/hierarchy2"/>
    <dgm:cxn modelId="{5AE5F78C-F11A-47FB-9658-4D74F393AEDA}" type="presOf" srcId="{7277806F-B2CA-4B52-A621-26D59228456B}" destId="{BE32A53F-EFD6-4264-9C28-E53A47EF0D24}" srcOrd="0" destOrd="0" presId="urn:microsoft.com/office/officeart/2005/8/layout/hierarchy2"/>
    <dgm:cxn modelId="{FB422D01-69B8-485F-9EF6-FD913E087D0C}" type="presOf" srcId="{4E02F649-5472-4BF9-8583-66C5109B9BF0}" destId="{B4D92C0E-1E55-4D10-9BDA-895E693866F7}" srcOrd="0" destOrd="0" presId="urn:microsoft.com/office/officeart/2005/8/layout/hierarchy2"/>
    <dgm:cxn modelId="{76F2A7A7-824F-41E6-89E9-50AB72FDB5BD}" srcId="{C90F2AA1-7273-40F0-BC64-90E5B62DB25B}" destId="{8C2E1D8D-B8E5-491E-ACD1-F92741ABDBED}" srcOrd="0" destOrd="0" parTransId="{FCB055E8-49F7-4E19-8ADE-5C4BF17C88E3}" sibTransId="{8A964B72-E93E-4F5D-99E0-0A2C47CFFEEF}"/>
    <dgm:cxn modelId="{35BDC34F-3225-45CB-B061-0D8315273EA7}" srcId="{ED3645A3-1FEF-43FB-96F3-05CDD242D056}" destId="{F81B461F-D3C7-47A7-9D14-E1705ADA45E0}" srcOrd="1" destOrd="0" parTransId="{C75DC2AA-04A8-40A3-A4A1-C0A7479E2CA3}" sibTransId="{E95E9B64-6640-4D54-9F49-673970D1ADB7}"/>
    <dgm:cxn modelId="{03BDAC55-1BF3-47BC-863C-A56CC551A801}" srcId="{6EBE26A5-AC54-4A29-B646-ADF25ACC58E0}" destId="{CDDAB585-7688-4E66-84C7-129C8262D343}" srcOrd="0" destOrd="0" parTransId="{14E3A2FB-2310-4013-8EF3-0EA0A4442175}" sibTransId="{A32CC875-EEA0-4131-A623-583187C00813}"/>
    <dgm:cxn modelId="{39C86DB1-0EA2-45ED-8E2F-962906030893}" type="presOf" srcId="{73B394A9-CEB2-476E-B800-C611D8C57BB9}" destId="{E2887FB0-59FA-4E8A-BF97-52722CC95F54}" srcOrd="0" destOrd="0" presId="urn:microsoft.com/office/officeart/2005/8/layout/hierarchy2"/>
    <dgm:cxn modelId="{235BFE06-F855-4FCD-AA06-4875693BF2FE}" type="presOf" srcId="{F818F502-744E-4A96-BDC6-943B54BDBFC3}" destId="{BD88DCEA-D5B9-4E7E-9E72-FB36B1AE2AED}" srcOrd="0" destOrd="0" presId="urn:microsoft.com/office/officeart/2005/8/layout/hierarchy2"/>
    <dgm:cxn modelId="{3309C48C-C8B6-43D1-B0EA-9430EE31F457}" type="presOf" srcId="{DEF739AF-0C49-4327-A9C7-007B60243C19}" destId="{EB159367-3E41-4794-BB76-B8D1C7B484BE}" srcOrd="0" destOrd="0" presId="urn:microsoft.com/office/officeart/2005/8/layout/hierarchy2"/>
    <dgm:cxn modelId="{CBE49BF4-AFEC-42C6-A1ED-6F71FF490B41}" type="presOf" srcId="{F5C926AA-1110-4EB5-9936-FEADCD6D45D1}" destId="{2E0EE21E-EB93-4754-B620-C69E66E69D84}" srcOrd="0" destOrd="0" presId="urn:microsoft.com/office/officeart/2005/8/layout/hierarchy2"/>
    <dgm:cxn modelId="{3E33AE23-8805-4B51-9A32-8FE7DBA765A7}" type="presOf" srcId="{C75DC2AA-04A8-40A3-A4A1-C0A7479E2CA3}" destId="{7174F293-5490-4BC2-8825-0E66F14823A0}" srcOrd="0" destOrd="0" presId="urn:microsoft.com/office/officeart/2005/8/layout/hierarchy2"/>
    <dgm:cxn modelId="{F0FE46F2-5EAB-479C-994D-38A293F76E5B}" srcId="{A9369F1E-36B3-4D30-A1F6-DCE8E64AFE1F}" destId="{6EBE26A5-AC54-4A29-B646-ADF25ACC58E0}" srcOrd="0" destOrd="0" parTransId="{86508CA2-F248-482D-8AE0-62754CF2933E}" sibTransId="{9EF4459A-8397-4613-B9F3-CA732FAC8623}"/>
    <dgm:cxn modelId="{904671CD-C6B9-48E3-A03E-1A18E9BC75B7}" type="presOf" srcId="{A9369F1E-36B3-4D30-A1F6-DCE8E64AFE1F}" destId="{D2B07D0C-FCAD-4F1C-BD09-E6E3F33C0CCB}" srcOrd="0" destOrd="0" presId="urn:microsoft.com/office/officeart/2005/8/layout/hierarchy2"/>
    <dgm:cxn modelId="{6726CDBD-283A-48EA-9552-0CF61112AB17}" srcId="{D2F1BA55-C657-429F-83AA-AA563DB64D3D}" destId="{7BCB5BE9-0280-4FB4-A1BA-235390FC4714}" srcOrd="1" destOrd="0" parTransId="{503D8AF9-F97F-4D00-9DFA-728E7C18AC0C}" sibTransId="{D8FFF3A2-B56D-42C7-B463-4BFA7C2D2208}"/>
    <dgm:cxn modelId="{E699A15C-49B0-42C0-83A1-5050791A34DE}" type="presOf" srcId="{7BCB5BE9-0280-4FB4-A1BA-235390FC4714}" destId="{8A4EF4D5-A5AA-4E96-BD41-40CDFABC128C}" srcOrd="0" destOrd="0" presId="urn:microsoft.com/office/officeart/2005/8/layout/hierarchy2"/>
    <dgm:cxn modelId="{1EC478DE-DFFA-4498-8E0E-1DE461DAADFA}" type="presOf" srcId="{F81B461F-D3C7-47A7-9D14-E1705ADA45E0}" destId="{1CE37180-EFAC-4FE9-9A11-DEDB4B66A399}" srcOrd="0" destOrd="0" presId="urn:microsoft.com/office/officeart/2005/8/layout/hierarchy2"/>
    <dgm:cxn modelId="{C61736DC-DBD3-4CA1-8D6F-7836384BCC89}" srcId="{7277806F-B2CA-4B52-A621-26D59228456B}" destId="{73B394A9-CEB2-476E-B800-C611D8C57BB9}" srcOrd="0" destOrd="0" parTransId="{4E02F649-5472-4BF9-8583-66C5109B9BF0}" sibTransId="{98DA895A-6DA8-424D-898F-0A8BE84FD15E}"/>
    <dgm:cxn modelId="{38B573E7-6796-4C42-8C4B-4EE157627D4F}" type="presOf" srcId="{15D809DE-EEF0-4AC0-995C-CDEE207C9C95}" destId="{3A50279F-7B19-49DC-93A2-2DDCA3D06DF3}" srcOrd="0" destOrd="0" presId="urn:microsoft.com/office/officeart/2005/8/layout/hierarchy2"/>
    <dgm:cxn modelId="{384897E2-864B-4213-84A9-BA1535277715}" type="presOf" srcId="{D2F1BA55-C657-429F-83AA-AA563DB64D3D}" destId="{31E1ED5C-A702-4481-BC7D-25D0DE75591D}" srcOrd="0" destOrd="0" presId="urn:microsoft.com/office/officeart/2005/8/layout/hierarchy2"/>
    <dgm:cxn modelId="{8B5C3C25-3E2B-4AF4-9C63-8604E6875E4D}" type="presOf" srcId="{4F486CE8-A232-4E2D-875F-20E57325DFB1}" destId="{D151AA1B-964C-41D9-A254-15E1FC79ACCF}" srcOrd="0" destOrd="0" presId="urn:microsoft.com/office/officeart/2005/8/layout/hierarchy2"/>
    <dgm:cxn modelId="{7C914B5F-C985-4326-8476-09071E0486FF}" type="presOf" srcId="{F818F502-744E-4A96-BDC6-943B54BDBFC3}" destId="{BBFF1667-432C-40C3-9994-CAF207FED891}" srcOrd="1" destOrd="0" presId="urn:microsoft.com/office/officeart/2005/8/layout/hierarchy2"/>
    <dgm:cxn modelId="{BC837BD4-327D-4033-9EA5-6CCC404B85BE}" type="presOf" srcId="{86508CA2-F248-482D-8AE0-62754CF2933E}" destId="{811CFEC3-B970-43C3-ADD7-E600969DD3E5}" srcOrd="0" destOrd="0" presId="urn:microsoft.com/office/officeart/2005/8/layout/hierarchy2"/>
    <dgm:cxn modelId="{F228D5B1-7955-4DD6-8AE8-F1BF86D808B7}" srcId="{F5C926AA-1110-4EB5-9936-FEADCD6D45D1}" destId="{ED3645A3-1FEF-43FB-96F3-05CDD242D056}" srcOrd="0" destOrd="0" parTransId="{277F3EFF-DF53-4335-BA2E-AE50FB11556A}" sibTransId="{1D500C18-741F-4A1D-94F1-F1BC898691E9}"/>
    <dgm:cxn modelId="{F4EA0DA3-27D9-43C7-9CBE-3D763278B0E0}" type="presOf" srcId="{D4493A5C-2284-4CAF-8C80-85EEDCC2233F}" destId="{E927C0F9-27D3-441A-8ED4-6C5880CBEC2B}" srcOrd="0" destOrd="0" presId="urn:microsoft.com/office/officeart/2005/8/layout/hierarchy2"/>
    <dgm:cxn modelId="{DD0CFB1F-2627-4952-8F0F-7498FDA4E9A2}" srcId="{CDDAB585-7688-4E66-84C7-129C8262D343}" destId="{D1CA2B43-AA44-4A69-A2A1-8ABE89269F6C}" srcOrd="0" destOrd="0" parTransId="{FF5899AE-5FD9-4093-B9EB-1DEA1E7A99E7}" sibTransId="{D294CCD0-DCCC-4ED3-84CE-E00EDB770113}"/>
    <dgm:cxn modelId="{3F2ED77C-1BA1-491B-8453-4EC502A49289}" type="presOf" srcId="{6C238474-E008-48DE-B5A9-F2BBF95C7C60}" destId="{5E47F5BE-A1F3-4510-BA22-9993C482BB2B}" srcOrd="1" destOrd="0" presId="urn:microsoft.com/office/officeart/2005/8/layout/hierarchy2"/>
    <dgm:cxn modelId="{F8A35298-5524-490E-804C-D0F4FB1DC63E}" srcId="{CDDAB585-7688-4E66-84C7-129C8262D343}" destId="{F94163EC-EEA6-49D2-A2CA-A96F39AB401F}" srcOrd="2" destOrd="0" parTransId="{6C238474-E008-48DE-B5A9-F2BBF95C7C60}" sibTransId="{EFE857EC-E9C9-4FDC-ADA2-6F6F70A85C4C}"/>
    <dgm:cxn modelId="{3CA7DD36-829B-4A90-89B9-E7084B2A07F0}" type="presOf" srcId="{D1CA2B43-AA44-4A69-A2A1-8ABE89269F6C}" destId="{053A27EA-6E10-4CB2-8B9D-FB05F5A048C3}" srcOrd="0" destOrd="0" presId="urn:microsoft.com/office/officeart/2005/8/layout/hierarchy2"/>
    <dgm:cxn modelId="{AC4157F7-E5D8-4EAA-BE71-1458B2625154}" type="presOf" srcId="{3741A499-93BA-49CC-84C1-8E43B6E1DE84}" destId="{72EBBDF2-9A5B-40F6-AB70-A373A7F21952}" srcOrd="0" destOrd="0" presId="urn:microsoft.com/office/officeart/2005/8/layout/hierarchy2"/>
    <dgm:cxn modelId="{7522BBF1-5CD7-49A6-BA5F-B9FDABB69DF9}" type="presOf" srcId="{503D8AF9-F97F-4D00-9DFA-728E7C18AC0C}" destId="{FDBDE34A-8DE5-4231-8A4F-4378B3A30ABB}" srcOrd="0" destOrd="0" presId="urn:microsoft.com/office/officeart/2005/8/layout/hierarchy2"/>
    <dgm:cxn modelId="{ACE4A81D-38D4-4462-BD44-07E79DF83E91}" type="presOf" srcId="{15D809DE-EEF0-4AC0-995C-CDEE207C9C95}" destId="{C1DCF677-C022-4AD8-A0F4-525CEB982F27}" srcOrd="1" destOrd="0" presId="urn:microsoft.com/office/officeart/2005/8/layout/hierarchy2"/>
    <dgm:cxn modelId="{EEFD79D5-E551-4806-8E0A-902674A941A3}" srcId="{6EBE26A5-AC54-4A29-B646-ADF25ACC58E0}" destId="{C90F2AA1-7273-40F0-BC64-90E5B62DB25B}" srcOrd="2" destOrd="0" parTransId="{1AAB8C5D-4708-431C-A068-D92951E11C4E}" sibTransId="{8ADBB82B-1BAC-43ED-92F0-AFCB7E60C396}"/>
    <dgm:cxn modelId="{AA553319-7182-4D00-8A01-981E5832D2BC}" srcId="{BAFFB5D4-00D9-4EC8-A875-2BCA91CD0ABE}" destId="{A9369F1E-36B3-4D30-A1F6-DCE8E64AFE1F}" srcOrd="0" destOrd="0" parTransId="{42F161D3-F5B1-4C2A-9B8D-3678B7752321}" sibTransId="{1D197C1A-0759-4933-ACF0-4F663A240325}"/>
    <dgm:cxn modelId="{BD1B8A82-11E2-406D-9A5F-143CD4A53186}" type="presOf" srcId="{4E02F649-5472-4BF9-8583-66C5109B9BF0}" destId="{265A8212-9173-4FCA-9895-57D96DC7AF6A}" srcOrd="1" destOrd="0" presId="urn:microsoft.com/office/officeart/2005/8/layout/hierarchy2"/>
    <dgm:cxn modelId="{6C40157D-4916-47AC-81F4-33305191D710}" srcId="{ED3645A3-1FEF-43FB-96F3-05CDD242D056}" destId="{C0304112-89B0-474B-A817-54BDB963AB98}" srcOrd="0" destOrd="0" parTransId="{EFCDA446-E843-42BF-AB32-4A469F16FEFE}" sibTransId="{673F1BC4-7BCC-4E99-B214-228730E603D6}"/>
    <dgm:cxn modelId="{7732FEB2-4CF9-45E7-B249-4FAF070936D8}" type="presOf" srcId="{86508CA2-F248-482D-8AE0-62754CF2933E}" destId="{C465533B-87ED-4220-89BB-7A255A6604F5}" srcOrd="1" destOrd="0" presId="urn:microsoft.com/office/officeart/2005/8/layout/hierarchy2"/>
    <dgm:cxn modelId="{51AA2D78-7960-4FBB-9AD3-D36BE1B1A509}" type="presOf" srcId="{DEF739AF-0C49-4327-A9C7-007B60243C19}" destId="{1D786F72-077B-440D-B479-F48BC0387DD5}" srcOrd="1" destOrd="0" presId="urn:microsoft.com/office/officeart/2005/8/layout/hierarchy2"/>
    <dgm:cxn modelId="{E0D2B2AE-EFEC-4826-88C0-973602341823}" type="presOf" srcId="{FF5899AE-5FD9-4093-B9EB-1DEA1E7A99E7}" destId="{AFE24E23-9C1A-4570-B16E-D7C5F86452E1}" srcOrd="0" destOrd="0" presId="urn:microsoft.com/office/officeart/2005/8/layout/hierarchy2"/>
    <dgm:cxn modelId="{19C999B5-E5C9-4B85-B29F-D71DE7E3EBA2}" type="presOf" srcId="{C0304112-89B0-474B-A817-54BDB963AB98}" destId="{0AD3587A-3972-4554-97A8-C46A661BF554}" srcOrd="0" destOrd="0" presId="urn:microsoft.com/office/officeart/2005/8/layout/hierarchy2"/>
    <dgm:cxn modelId="{93BA90B1-38AC-48CF-860F-2BA905008C01}" srcId="{D2F1BA55-C657-429F-83AA-AA563DB64D3D}" destId="{E20EDFF0-2EF2-45DB-93C1-553C3CBA6CBE}" srcOrd="0" destOrd="0" parTransId="{4F486CE8-A232-4E2D-875F-20E57325DFB1}" sibTransId="{578FD47B-E42A-4C6D-8488-E8318CE7277F}"/>
    <dgm:cxn modelId="{961A6A46-3B5A-49FB-B0C8-E72E1A4624F9}" type="presOf" srcId="{FF5899AE-5FD9-4093-B9EB-1DEA1E7A99E7}" destId="{EA9712C0-5627-4297-BAB2-5CC8B433D779}" srcOrd="1" destOrd="0" presId="urn:microsoft.com/office/officeart/2005/8/layout/hierarchy2"/>
    <dgm:cxn modelId="{7EEA50EF-6C4F-41F6-9254-6A31DD48F126}" type="presOf" srcId="{6EBE26A5-AC54-4A29-B646-ADF25ACC58E0}" destId="{CA2615A7-44D5-43CD-BC60-627E22494646}" srcOrd="0" destOrd="0" presId="urn:microsoft.com/office/officeart/2005/8/layout/hierarchy2"/>
    <dgm:cxn modelId="{0397FE5C-736E-4138-898D-BD2EFF296240}" type="presOf" srcId="{F94163EC-EEA6-49D2-A2CA-A96F39AB401F}" destId="{378673B6-AF9A-4B40-BD25-BC19FA7848E9}" srcOrd="0" destOrd="0" presId="urn:microsoft.com/office/officeart/2005/8/layout/hierarchy2"/>
    <dgm:cxn modelId="{E509A81C-4E60-43FB-A8DC-A05C30474A9A}" type="presOf" srcId="{AA56861F-CD39-4D4D-9F89-C768A7B2DB86}" destId="{08165560-D452-46D9-9DB5-CBC70BB4A029}" srcOrd="0" destOrd="0" presId="urn:microsoft.com/office/officeart/2005/8/layout/hierarchy2"/>
    <dgm:cxn modelId="{2064F2B9-A2CA-4884-826B-F6B027F1C06D}" type="presOf" srcId="{BAFFB5D4-00D9-4EC8-A875-2BCA91CD0ABE}" destId="{830A4486-D10B-4C32-BBD5-5A218D6E2582}" srcOrd="0" destOrd="0" presId="urn:microsoft.com/office/officeart/2005/8/layout/hierarchy2"/>
    <dgm:cxn modelId="{76185A4E-2EC6-4837-ACEE-3E489D802ED6}" type="presOf" srcId="{277F3EFF-DF53-4335-BA2E-AE50FB11556A}" destId="{C8D9D4F1-4EDB-482E-A4A7-1FC9C6513F46}" srcOrd="1" destOrd="0" presId="urn:microsoft.com/office/officeart/2005/8/layout/hierarchy2"/>
    <dgm:cxn modelId="{E6495D7A-A880-42D7-84BB-BDB48AC75C51}" type="presOf" srcId="{EFCDA446-E843-42BF-AB32-4A469F16FEFE}" destId="{967235F5-6DCF-4381-BC9D-BB413C2460CA}" srcOrd="0" destOrd="0" presId="urn:microsoft.com/office/officeart/2005/8/layout/hierarchy2"/>
    <dgm:cxn modelId="{4BAE41F6-37B7-4D42-A9E6-A3AEE8B6109E}" type="presOf" srcId="{1AAB8C5D-4708-431C-A068-D92951E11C4E}" destId="{F1D51AE9-17B1-4B72-AA04-6614B20473B0}" srcOrd="0" destOrd="0" presId="urn:microsoft.com/office/officeart/2005/8/layout/hierarchy2"/>
    <dgm:cxn modelId="{C4F1220D-6EF4-4DA8-B000-FF806052DED0}" type="presOf" srcId="{277F3EFF-DF53-4335-BA2E-AE50FB11556A}" destId="{6CF34D28-D4B6-448B-9BF9-F1BD56717AAA}" srcOrd="0" destOrd="0" presId="urn:microsoft.com/office/officeart/2005/8/layout/hierarchy2"/>
    <dgm:cxn modelId="{EDF8E232-596C-4AFE-BA31-407D5187D74F}" type="presOf" srcId="{B7BCCBD6-4384-49A2-B904-C5C1C8659E91}" destId="{DE1ABB31-8EEE-460D-9514-D1EC84B3E1CC}" srcOrd="0" destOrd="0" presId="urn:microsoft.com/office/officeart/2005/8/layout/hierarchy2"/>
    <dgm:cxn modelId="{EC799502-FAD6-415B-8244-BEE1A737732C}" srcId="{A9369F1E-36B3-4D30-A1F6-DCE8E64AFE1F}" destId="{7277806F-B2CA-4B52-A621-26D59228456B}" srcOrd="2" destOrd="0" parTransId="{F818F502-744E-4A96-BDC6-943B54BDBFC3}" sibTransId="{7F7B743A-098C-4CBF-B031-775511DE99DB}"/>
    <dgm:cxn modelId="{D5DFF1B3-4B90-44E9-9EC7-3E960D49C5DB}" type="presOf" srcId="{1AAB8C5D-4708-431C-A068-D92951E11C4E}" destId="{E43E64D1-49DA-426A-AC6B-2D94B7D2D2BE}" srcOrd="1" destOrd="0" presId="urn:microsoft.com/office/officeart/2005/8/layout/hierarchy2"/>
    <dgm:cxn modelId="{49C4A8B8-50FD-40DC-925F-EE552CCD1432}" type="presOf" srcId="{C75DC2AA-04A8-40A3-A4A1-C0A7479E2CA3}" destId="{24A510C5-0A50-4131-A371-210F4FDD7991}" srcOrd="1" destOrd="0" presId="urn:microsoft.com/office/officeart/2005/8/layout/hierarchy2"/>
    <dgm:cxn modelId="{A2807326-7C8F-4374-A8FF-ACA9916FA22D}" type="presOf" srcId="{FCB055E8-49F7-4E19-8ADE-5C4BF17C88E3}" destId="{981A0AC9-68D3-4BDE-A276-F4BC3E37EBDA}" srcOrd="0" destOrd="0" presId="urn:microsoft.com/office/officeart/2005/8/layout/hierarchy2"/>
    <dgm:cxn modelId="{6CB25AD4-BD33-4100-B5DB-D1C08BC8E58D}" type="presOf" srcId="{D4493A5C-2284-4CAF-8C80-85EEDCC2233F}" destId="{D5AB3D84-0FBD-4733-8B8F-79DD8C77D2DA}" srcOrd="1" destOrd="0" presId="urn:microsoft.com/office/officeart/2005/8/layout/hierarchy2"/>
    <dgm:cxn modelId="{C0C2874F-A2FD-4783-B3F2-22FB3010770C}" srcId="{A9369F1E-36B3-4D30-A1F6-DCE8E64AFE1F}" destId="{F5C926AA-1110-4EB5-9936-FEADCD6D45D1}" srcOrd="1" destOrd="0" parTransId="{DEF739AF-0C49-4327-A9C7-007B60243C19}" sibTransId="{6305808C-CE88-4325-BF6B-49DCA426C7FE}"/>
    <dgm:cxn modelId="{7CB5F6AF-6B3B-4B76-A4FF-6825BAD2452D}" type="presOf" srcId="{6C238474-E008-48DE-B5A9-F2BBF95C7C60}" destId="{9C8D5ACB-B613-4B71-B459-25BE8F600CCA}" srcOrd="0" destOrd="0" presId="urn:microsoft.com/office/officeart/2005/8/layout/hierarchy2"/>
    <dgm:cxn modelId="{39900B66-88E5-4FCC-AF5D-3B2AC9B0277F}" type="presParOf" srcId="{830A4486-D10B-4C32-BBD5-5A218D6E2582}" destId="{5CDE1908-5FF4-4E3C-9FCA-1CFEBB01E9FA}" srcOrd="0" destOrd="0" presId="urn:microsoft.com/office/officeart/2005/8/layout/hierarchy2"/>
    <dgm:cxn modelId="{E0984675-503C-4528-8AF6-33E17F8F0500}" type="presParOf" srcId="{5CDE1908-5FF4-4E3C-9FCA-1CFEBB01E9FA}" destId="{D2B07D0C-FCAD-4F1C-BD09-E6E3F33C0CCB}" srcOrd="0" destOrd="0" presId="urn:microsoft.com/office/officeart/2005/8/layout/hierarchy2"/>
    <dgm:cxn modelId="{32A4C775-5D03-4294-A952-752967B6EC32}" type="presParOf" srcId="{5CDE1908-5FF4-4E3C-9FCA-1CFEBB01E9FA}" destId="{647C5D6E-58FE-4312-9279-1FBBCDC93BEC}" srcOrd="1" destOrd="0" presId="urn:microsoft.com/office/officeart/2005/8/layout/hierarchy2"/>
    <dgm:cxn modelId="{2931FC6B-D089-4D59-AF62-17915E1B1888}" type="presParOf" srcId="{647C5D6E-58FE-4312-9279-1FBBCDC93BEC}" destId="{811CFEC3-B970-43C3-ADD7-E600969DD3E5}" srcOrd="0" destOrd="0" presId="urn:microsoft.com/office/officeart/2005/8/layout/hierarchy2"/>
    <dgm:cxn modelId="{4184FE5E-D0E6-4CE3-BD70-8DE2E5310586}" type="presParOf" srcId="{811CFEC3-B970-43C3-ADD7-E600969DD3E5}" destId="{C465533B-87ED-4220-89BB-7A255A6604F5}" srcOrd="0" destOrd="0" presId="urn:microsoft.com/office/officeart/2005/8/layout/hierarchy2"/>
    <dgm:cxn modelId="{AAA8B0D0-4597-40EC-B4AB-B02D5AFA55ED}" type="presParOf" srcId="{647C5D6E-58FE-4312-9279-1FBBCDC93BEC}" destId="{8B839C39-15CA-46E6-877E-7D8C0FDEF1F4}" srcOrd="1" destOrd="0" presId="urn:microsoft.com/office/officeart/2005/8/layout/hierarchy2"/>
    <dgm:cxn modelId="{FAA0BB0A-B4D0-4C7D-9B1E-24A322562D6E}" type="presParOf" srcId="{8B839C39-15CA-46E6-877E-7D8C0FDEF1F4}" destId="{CA2615A7-44D5-43CD-BC60-627E22494646}" srcOrd="0" destOrd="0" presId="urn:microsoft.com/office/officeart/2005/8/layout/hierarchy2"/>
    <dgm:cxn modelId="{1B096DED-4419-41FC-AC4B-ECAB01E37EDE}" type="presParOf" srcId="{8B839C39-15CA-46E6-877E-7D8C0FDEF1F4}" destId="{E0290E87-F5F0-4BF2-AC59-649A812F2326}" srcOrd="1" destOrd="0" presId="urn:microsoft.com/office/officeart/2005/8/layout/hierarchy2"/>
    <dgm:cxn modelId="{A7F1F992-7E42-4DAE-A225-6A14A2D99912}" type="presParOf" srcId="{E0290E87-F5F0-4BF2-AC59-649A812F2326}" destId="{8103F400-4222-44F7-8A6A-8A4179C190F7}" srcOrd="0" destOrd="0" presId="urn:microsoft.com/office/officeart/2005/8/layout/hierarchy2"/>
    <dgm:cxn modelId="{7527AABC-EE40-4F43-BE79-7BCDA9398575}" type="presParOf" srcId="{8103F400-4222-44F7-8A6A-8A4179C190F7}" destId="{58534252-E3D6-46F4-A4AB-FF971A18DB25}" srcOrd="0" destOrd="0" presId="urn:microsoft.com/office/officeart/2005/8/layout/hierarchy2"/>
    <dgm:cxn modelId="{D0F02B2C-FE4D-40A3-AFD2-456BEF6A05F1}" type="presParOf" srcId="{E0290E87-F5F0-4BF2-AC59-649A812F2326}" destId="{13722B5E-0C8D-44FA-985D-1FC5BFA63C9D}" srcOrd="1" destOrd="0" presId="urn:microsoft.com/office/officeart/2005/8/layout/hierarchy2"/>
    <dgm:cxn modelId="{571C9887-A812-4CC0-881F-0FEAE2546C69}" type="presParOf" srcId="{13722B5E-0C8D-44FA-985D-1FC5BFA63C9D}" destId="{67AC33B1-55A0-4949-BF07-DD7431B2A7EF}" srcOrd="0" destOrd="0" presId="urn:microsoft.com/office/officeart/2005/8/layout/hierarchy2"/>
    <dgm:cxn modelId="{53CF4619-7C50-4E10-8E5D-4E2ECDE2977D}" type="presParOf" srcId="{13722B5E-0C8D-44FA-985D-1FC5BFA63C9D}" destId="{F7D6A23B-65F5-4547-9CD4-D78D7554FB54}" srcOrd="1" destOrd="0" presId="urn:microsoft.com/office/officeart/2005/8/layout/hierarchy2"/>
    <dgm:cxn modelId="{5CA1BD23-DAB5-41A6-A2C6-BD03BD9F6868}" type="presParOf" srcId="{F7D6A23B-65F5-4547-9CD4-D78D7554FB54}" destId="{AFE24E23-9C1A-4570-B16E-D7C5F86452E1}" srcOrd="0" destOrd="0" presId="urn:microsoft.com/office/officeart/2005/8/layout/hierarchy2"/>
    <dgm:cxn modelId="{9D7E07AD-B4E5-449E-8800-E4B00933FEA1}" type="presParOf" srcId="{AFE24E23-9C1A-4570-B16E-D7C5F86452E1}" destId="{EA9712C0-5627-4297-BAB2-5CC8B433D779}" srcOrd="0" destOrd="0" presId="urn:microsoft.com/office/officeart/2005/8/layout/hierarchy2"/>
    <dgm:cxn modelId="{0A7343C8-8AFB-40C8-AA82-1E970E34F1CD}" type="presParOf" srcId="{F7D6A23B-65F5-4547-9CD4-D78D7554FB54}" destId="{E40F5AF0-559D-473C-9454-DC9AC7DDB366}" srcOrd="1" destOrd="0" presId="urn:microsoft.com/office/officeart/2005/8/layout/hierarchy2"/>
    <dgm:cxn modelId="{27627B4A-4B21-4AAA-8CDA-B95CFC2DE879}" type="presParOf" srcId="{E40F5AF0-559D-473C-9454-DC9AC7DDB366}" destId="{053A27EA-6E10-4CB2-8B9D-FB05F5A048C3}" srcOrd="0" destOrd="0" presId="urn:microsoft.com/office/officeart/2005/8/layout/hierarchy2"/>
    <dgm:cxn modelId="{24DC9E85-B4D6-4C8B-883F-06F2DF8E27CC}" type="presParOf" srcId="{E40F5AF0-559D-473C-9454-DC9AC7DDB366}" destId="{FB32904A-D03F-4D92-927D-5D436A59B1C9}" srcOrd="1" destOrd="0" presId="urn:microsoft.com/office/officeart/2005/8/layout/hierarchy2"/>
    <dgm:cxn modelId="{F621E8AB-BF1C-496D-B37C-1B8E6344B03E}" type="presParOf" srcId="{F7D6A23B-65F5-4547-9CD4-D78D7554FB54}" destId="{3A50279F-7B19-49DC-93A2-2DDCA3D06DF3}" srcOrd="2" destOrd="0" presId="urn:microsoft.com/office/officeart/2005/8/layout/hierarchy2"/>
    <dgm:cxn modelId="{7722C1D4-34AC-41A6-83FF-7A83C3646250}" type="presParOf" srcId="{3A50279F-7B19-49DC-93A2-2DDCA3D06DF3}" destId="{C1DCF677-C022-4AD8-A0F4-525CEB982F27}" srcOrd="0" destOrd="0" presId="urn:microsoft.com/office/officeart/2005/8/layout/hierarchy2"/>
    <dgm:cxn modelId="{2E38EAF8-F5A4-41A5-AAD5-5366417F300A}" type="presParOf" srcId="{F7D6A23B-65F5-4547-9CD4-D78D7554FB54}" destId="{92B17CE7-E379-443E-9E4F-805E846C6C57}" srcOrd="3" destOrd="0" presId="urn:microsoft.com/office/officeart/2005/8/layout/hierarchy2"/>
    <dgm:cxn modelId="{60AF6B12-C5F9-4F0F-BB6D-E6FC0CD91DCD}" type="presParOf" srcId="{92B17CE7-E379-443E-9E4F-805E846C6C57}" destId="{DE1ABB31-8EEE-460D-9514-D1EC84B3E1CC}" srcOrd="0" destOrd="0" presId="urn:microsoft.com/office/officeart/2005/8/layout/hierarchy2"/>
    <dgm:cxn modelId="{ABC2256F-CA1A-423A-A651-9B2204F81CAF}" type="presParOf" srcId="{92B17CE7-E379-443E-9E4F-805E846C6C57}" destId="{7846D339-38F6-4F58-A802-0FD9A1A94D11}" srcOrd="1" destOrd="0" presId="urn:microsoft.com/office/officeart/2005/8/layout/hierarchy2"/>
    <dgm:cxn modelId="{21A777CC-ED8C-4407-9BBD-AE1B25A854F6}" type="presParOf" srcId="{F7D6A23B-65F5-4547-9CD4-D78D7554FB54}" destId="{9C8D5ACB-B613-4B71-B459-25BE8F600CCA}" srcOrd="4" destOrd="0" presId="urn:microsoft.com/office/officeart/2005/8/layout/hierarchy2"/>
    <dgm:cxn modelId="{2ACF17CE-F351-404D-A4AB-9EAA812E9529}" type="presParOf" srcId="{9C8D5ACB-B613-4B71-B459-25BE8F600CCA}" destId="{5E47F5BE-A1F3-4510-BA22-9993C482BB2B}" srcOrd="0" destOrd="0" presId="urn:microsoft.com/office/officeart/2005/8/layout/hierarchy2"/>
    <dgm:cxn modelId="{1DA95D95-689C-4D9C-975D-C5B262A791A2}" type="presParOf" srcId="{F7D6A23B-65F5-4547-9CD4-D78D7554FB54}" destId="{022DF07D-EA44-4ECF-BF4F-E204A8A8BC3F}" srcOrd="5" destOrd="0" presId="urn:microsoft.com/office/officeart/2005/8/layout/hierarchy2"/>
    <dgm:cxn modelId="{51EFB18C-23B0-40E3-9D99-C032A0F3F925}" type="presParOf" srcId="{022DF07D-EA44-4ECF-BF4F-E204A8A8BC3F}" destId="{378673B6-AF9A-4B40-BD25-BC19FA7848E9}" srcOrd="0" destOrd="0" presId="urn:microsoft.com/office/officeart/2005/8/layout/hierarchy2"/>
    <dgm:cxn modelId="{A1AB4F09-1589-480F-922A-D4EC5B1AFB43}" type="presParOf" srcId="{022DF07D-EA44-4ECF-BF4F-E204A8A8BC3F}" destId="{A99089CC-EE40-4415-9DBA-D02B4DA16FCF}" srcOrd="1" destOrd="0" presId="urn:microsoft.com/office/officeart/2005/8/layout/hierarchy2"/>
    <dgm:cxn modelId="{40D2CC11-8348-4B8C-8C37-B4866058581A}" type="presParOf" srcId="{E0290E87-F5F0-4BF2-AC59-649A812F2326}" destId="{E927C0F9-27D3-441A-8ED4-6C5880CBEC2B}" srcOrd="2" destOrd="0" presId="urn:microsoft.com/office/officeart/2005/8/layout/hierarchy2"/>
    <dgm:cxn modelId="{2536D2BF-0C3C-4320-9484-A0F8D60E6686}" type="presParOf" srcId="{E927C0F9-27D3-441A-8ED4-6C5880CBEC2B}" destId="{D5AB3D84-0FBD-4733-8B8F-79DD8C77D2DA}" srcOrd="0" destOrd="0" presId="urn:microsoft.com/office/officeart/2005/8/layout/hierarchy2"/>
    <dgm:cxn modelId="{BB56BA98-2F66-4E7A-854F-02907D7E0394}" type="presParOf" srcId="{E0290E87-F5F0-4BF2-AC59-649A812F2326}" destId="{02D4794E-E25D-48AE-B0AD-C384D2D251EE}" srcOrd="3" destOrd="0" presId="urn:microsoft.com/office/officeart/2005/8/layout/hierarchy2"/>
    <dgm:cxn modelId="{49882CF6-ECDA-4C52-AE42-65C1894DB877}" type="presParOf" srcId="{02D4794E-E25D-48AE-B0AD-C384D2D251EE}" destId="{31E1ED5C-A702-4481-BC7D-25D0DE75591D}" srcOrd="0" destOrd="0" presId="urn:microsoft.com/office/officeart/2005/8/layout/hierarchy2"/>
    <dgm:cxn modelId="{D0E8F9BA-E2D7-4C94-8FC6-CAC5AE5AF359}" type="presParOf" srcId="{02D4794E-E25D-48AE-B0AD-C384D2D251EE}" destId="{AF712C81-E008-4F55-B9EF-AA5F647CA839}" srcOrd="1" destOrd="0" presId="urn:microsoft.com/office/officeart/2005/8/layout/hierarchy2"/>
    <dgm:cxn modelId="{869908DA-21AE-4290-960B-6043398BB94B}" type="presParOf" srcId="{AF712C81-E008-4F55-B9EF-AA5F647CA839}" destId="{D151AA1B-964C-41D9-A254-15E1FC79ACCF}" srcOrd="0" destOrd="0" presId="urn:microsoft.com/office/officeart/2005/8/layout/hierarchy2"/>
    <dgm:cxn modelId="{6855740E-59A1-4046-B075-86E4C7175632}" type="presParOf" srcId="{D151AA1B-964C-41D9-A254-15E1FC79ACCF}" destId="{D6433D3B-1A5C-4C99-84A1-42422DDE3DFD}" srcOrd="0" destOrd="0" presId="urn:microsoft.com/office/officeart/2005/8/layout/hierarchy2"/>
    <dgm:cxn modelId="{A3C0ECDC-D3E3-4FE3-9541-B7B0770A59C3}" type="presParOf" srcId="{AF712C81-E008-4F55-B9EF-AA5F647CA839}" destId="{9B05589C-C98A-49DE-BDB1-5E85E4D3D767}" srcOrd="1" destOrd="0" presId="urn:microsoft.com/office/officeart/2005/8/layout/hierarchy2"/>
    <dgm:cxn modelId="{98689E04-0B83-4533-9E2E-C20AAAE2A1BD}" type="presParOf" srcId="{9B05589C-C98A-49DE-BDB1-5E85E4D3D767}" destId="{DA607AB2-A120-4E03-B5A8-F9BABC785BD2}" srcOrd="0" destOrd="0" presId="urn:microsoft.com/office/officeart/2005/8/layout/hierarchy2"/>
    <dgm:cxn modelId="{3306E231-4730-4D4D-A336-9185010605C0}" type="presParOf" srcId="{9B05589C-C98A-49DE-BDB1-5E85E4D3D767}" destId="{A16BE511-63D2-4B70-B1F0-3E00AB616C76}" srcOrd="1" destOrd="0" presId="urn:microsoft.com/office/officeart/2005/8/layout/hierarchy2"/>
    <dgm:cxn modelId="{03348A70-2930-4015-B87F-A4E6E84DF167}" type="presParOf" srcId="{AF712C81-E008-4F55-B9EF-AA5F647CA839}" destId="{FDBDE34A-8DE5-4231-8A4F-4378B3A30ABB}" srcOrd="2" destOrd="0" presId="urn:microsoft.com/office/officeart/2005/8/layout/hierarchy2"/>
    <dgm:cxn modelId="{00BAB14E-813C-4103-9348-39792A22D1F6}" type="presParOf" srcId="{FDBDE34A-8DE5-4231-8A4F-4378B3A30ABB}" destId="{CE87E40A-F0E4-490E-BB20-E3AA96622708}" srcOrd="0" destOrd="0" presId="urn:microsoft.com/office/officeart/2005/8/layout/hierarchy2"/>
    <dgm:cxn modelId="{AC677746-112D-47AC-90D0-C17769A35C2E}" type="presParOf" srcId="{AF712C81-E008-4F55-B9EF-AA5F647CA839}" destId="{44B23750-77C9-488B-8E52-17165889403D}" srcOrd="3" destOrd="0" presId="urn:microsoft.com/office/officeart/2005/8/layout/hierarchy2"/>
    <dgm:cxn modelId="{A3FB062C-3084-4F0F-ADF9-0FED113FBFB2}" type="presParOf" srcId="{44B23750-77C9-488B-8E52-17165889403D}" destId="{8A4EF4D5-A5AA-4E96-BD41-40CDFABC128C}" srcOrd="0" destOrd="0" presId="urn:microsoft.com/office/officeart/2005/8/layout/hierarchy2"/>
    <dgm:cxn modelId="{1CB8DABF-4146-4534-B79E-BAC3CDDB4375}" type="presParOf" srcId="{44B23750-77C9-488B-8E52-17165889403D}" destId="{CC32F1A2-7C16-4437-B831-B2D0ECB4B131}" srcOrd="1" destOrd="0" presId="urn:microsoft.com/office/officeart/2005/8/layout/hierarchy2"/>
    <dgm:cxn modelId="{855AF30E-944A-48E0-BCC2-1CFBC3706B56}" type="presParOf" srcId="{E0290E87-F5F0-4BF2-AC59-649A812F2326}" destId="{F1D51AE9-17B1-4B72-AA04-6614B20473B0}" srcOrd="4" destOrd="0" presId="urn:microsoft.com/office/officeart/2005/8/layout/hierarchy2"/>
    <dgm:cxn modelId="{E420A2C6-15A3-4443-AD88-65FB228326D6}" type="presParOf" srcId="{F1D51AE9-17B1-4B72-AA04-6614B20473B0}" destId="{E43E64D1-49DA-426A-AC6B-2D94B7D2D2BE}" srcOrd="0" destOrd="0" presId="urn:microsoft.com/office/officeart/2005/8/layout/hierarchy2"/>
    <dgm:cxn modelId="{14300DAE-30D5-42AF-B5DA-C97BD22658E1}" type="presParOf" srcId="{E0290E87-F5F0-4BF2-AC59-649A812F2326}" destId="{3095806B-646C-4535-898E-EC41A26B30C6}" srcOrd="5" destOrd="0" presId="urn:microsoft.com/office/officeart/2005/8/layout/hierarchy2"/>
    <dgm:cxn modelId="{16A2150E-35F6-47E6-B75B-EEFC3E6FE88F}" type="presParOf" srcId="{3095806B-646C-4535-898E-EC41A26B30C6}" destId="{E80E2599-64BE-4FC5-92D0-1231427AD77B}" srcOrd="0" destOrd="0" presId="urn:microsoft.com/office/officeart/2005/8/layout/hierarchy2"/>
    <dgm:cxn modelId="{E5EB9540-45FC-42DA-B847-0F29861F7A3E}" type="presParOf" srcId="{3095806B-646C-4535-898E-EC41A26B30C6}" destId="{8C6C1261-D6BA-43B0-B343-132E4CBA6F61}" srcOrd="1" destOrd="0" presId="urn:microsoft.com/office/officeart/2005/8/layout/hierarchy2"/>
    <dgm:cxn modelId="{EE25EDD8-C10B-4009-AA00-4B3DB29183CA}" type="presParOf" srcId="{8C6C1261-D6BA-43B0-B343-132E4CBA6F61}" destId="{981A0AC9-68D3-4BDE-A276-F4BC3E37EBDA}" srcOrd="0" destOrd="0" presId="urn:microsoft.com/office/officeart/2005/8/layout/hierarchy2"/>
    <dgm:cxn modelId="{EE70C253-D248-4EBA-87AC-7A781C5EF65D}" type="presParOf" srcId="{981A0AC9-68D3-4BDE-A276-F4BC3E37EBDA}" destId="{A2B52B99-EA82-44B7-8D47-50A112F464F3}" srcOrd="0" destOrd="0" presId="urn:microsoft.com/office/officeart/2005/8/layout/hierarchy2"/>
    <dgm:cxn modelId="{EA94542C-7A68-48FA-AA63-AE0838E07996}" type="presParOf" srcId="{8C6C1261-D6BA-43B0-B343-132E4CBA6F61}" destId="{4AA22D44-13A0-45EB-9812-6FCB2B08C9C2}" srcOrd="1" destOrd="0" presId="urn:microsoft.com/office/officeart/2005/8/layout/hierarchy2"/>
    <dgm:cxn modelId="{7A56F66C-2625-4286-88A4-5E6154AC807E}" type="presParOf" srcId="{4AA22D44-13A0-45EB-9812-6FCB2B08C9C2}" destId="{45C20A3F-1889-424A-84DB-382FB9245AC1}" srcOrd="0" destOrd="0" presId="urn:microsoft.com/office/officeart/2005/8/layout/hierarchy2"/>
    <dgm:cxn modelId="{9489E35F-2FF3-42F0-B0C3-6408E3972C72}" type="presParOf" srcId="{4AA22D44-13A0-45EB-9812-6FCB2B08C9C2}" destId="{233AB233-8629-4391-82B1-87E2D76B979C}" srcOrd="1" destOrd="0" presId="urn:microsoft.com/office/officeart/2005/8/layout/hierarchy2"/>
    <dgm:cxn modelId="{8185DE3C-B11E-4352-8DAA-729C61374A02}" type="presParOf" srcId="{647C5D6E-58FE-4312-9279-1FBBCDC93BEC}" destId="{EB159367-3E41-4794-BB76-B8D1C7B484BE}" srcOrd="2" destOrd="0" presId="urn:microsoft.com/office/officeart/2005/8/layout/hierarchy2"/>
    <dgm:cxn modelId="{BBF389AB-1A95-432C-9EE6-C8F755172E7C}" type="presParOf" srcId="{EB159367-3E41-4794-BB76-B8D1C7B484BE}" destId="{1D786F72-077B-440D-B479-F48BC0387DD5}" srcOrd="0" destOrd="0" presId="urn:microsoft.com/office/officeart/2005/8/layout/hierarchy2"/>
    <dgm:cxn modelId="{36745380-D3FB-47BF-8788-C2C9B4244E56}" type="presParOf" srcId="{647C5D6E-58FE-4312-9279-1FBBCDC93BEC}" destId="{7F68CBA5-0672-44D6-AE1C-0EF83789E79F}" srcOrd="3" destOrd="0" presId="urn:microsoft.com/office/officeart/2005/8/layout/hierarchy2"/>
    <dgm:cxn modelId="{EE26AD3D-49F8-430B-8503-F4DBE1507D7F}" type="presParOf" srcId="{7F68CBA5-0672-44D6-AE1C-0EF83789E79F}" destId="{2E0EE21E-EB93-4754-B620-C69E66E69D84}" srcOrd="0" destOrd="0" presId="urn:microsoft.com/office/officeart/2005/8/layout/hierarchy2"/>
    <dgm:cxn modelId="{A1CFD4CC-9FFB-4AAC-9E6C-08D8F01A3974}" type="presParOf" srcId="{7F68CBA5-0672-44D6-AE1C-0EF83789E79F}" destId="{495FC64D-A8FB-4303-918A-9ACEE0B9F552}" srcOrd="1" destOrd="0" presId="urn:microsoft.com/office/officeart/2005/8/layout/hierarchy2"/>
    <dgm:cxn modelId="{912DEA8D-95B0-4780-896B-1BB9E1196D93}" type="presParOf" srcId="{495FC64D-A8FB-4303-918A-9ACEE0B9F552}" destId="{6CF34D28-D4B6-448B-9BF9-F1BD56717AAA}" srcOrd="0" destOrd="0" presId="urn:microsoft.com/office/officeart/2005/8/layout/hierarchy2"/>
    <dgm:cxn modelId="{2C413A34-03B0-46E5-B636-5AF8FE04FED1}" type="presParOf" srcId="{6CF34D28-D4B6-448B-9BF9-F1BD56717AAA}" destId="{C8D9D4F1-4EDB-482E-A4A7-1FC9C6513F46}" srcOrd="0" destOrd="0" presId="urn:microsoft.com/office/officeart/2005/8/layout/hierarchy2"/>
    <dgm:cxn modelId="{03F60782-0F7C-4272-9355-B85681EA410A}" type="presParOf" srcId="{495FC64D-A8FB-4303-918A-9ACEE0B9F552}" destId="{A7041CE1-A41C-43E5-ACBE-D56E3B8B40E7}" srcOrd="1" destOrd="0" presId="urn:microsoft.com/office/officeart/2005/8/layout/hierarchy2"/>
    <dgm:cxn modelId="{111F8696-6C39-4B8B-A80B-49914E80293D}" type="presParOf" srcId="{A7041CE1-A41C-43E5-ACBE-D56E3B8B40E7}" destId="{0396314D-6250-486D-A659-4FD5C80D16E0}" srcOrd="0" destOrd="0" presId="urn:microsoft.com/office/officeart/2005/8/layout/hierarchy2"/>
    <dgm:cxn modelId="{A65DB45C-29B3-44D4-BC78-1477A0A93B5D}" type="presParOf" srcId="{A7041CE1-A41C-43E5-ACBE-D56E3B8B40E7}" destId="{01945018-AB82-4671-9BA4-C56795B282A5}" srcOrd="1" destOrd="0" presId="urn:microsoft.com/office/officeart/2005/8/layout/hierarchy2"/>
    <dgm:cxn modelId="{8BD57832-7ED5-4D9B-8326-D7DE5ADA21F0}" type="presParOf" srcId="{01945018-AB82-4671-9BA4-C56795B282A5}" destId="{967235F5-6DCF-4381-BC9D-BB413C2460CA}" srcOrd="0" destOrd="0" presId="urn:microsoft.com/office/officeart/2005/8/layout/hierarchy2"/>
    <dgm:cxn modelId="{77CB1FC2-BF21-4EA6-9A67-82D9EEE771DF}" type="presParOf" srcId="{967235F5-6DCF-4381-BC9D-BB413C2460CA}" destId="{A925384C-0F44-479F-9746-48D06A25E30F}" srcOrd="0" destOrd="0" presId="urn:microsoft.com/office/officeart/2005/8/layout/hierarchy2"/>
    <dgm:cxn modelId="{A7988CDA-A5AA-43F4-924E-998FA92E153C}" type="presParOf" srcId="{01945018-AB82-4671-9BA4-C56795B282A5}" destId="{D8CF37CD-C706-4943-97E2-586582550187}" srcOrd="1" destOrd="0" presId="urn:microsoft.com/office/officeart/2005/8/layout/hierarchy2"/>
    <dgm:cxn modelId="{35595623-E9F4-42BE-8841-6F05F0F25684}" type="presParOf" srcId="{D8CF37CD-C706-4943-97E2-586582550187}" destId="{0AD3587A-3972-4554-97A8-C46A661BF554}" srcOrd="0" destOrd="0" presId="urn:microsoft.com/office/officeart/2005/8/layout/hierarchy2"/>
    <dgm:cxn modelId="{C535B578-5A12-4FB9-B18B-88AB2549A663}" type="presParOf" srcId="{D8CF37CD-C706-4943-97E2-586582550187}" destId="{0DB99E29-C3FA-4A13-9755-BB2D636722F4}" srcOrd="1" destOrd="0" presId="urn:microsoft.com/office/officeart/2005/8/layout/hierarchy2"/>
    <dgm:cxn modelId="{AD90F582-5759-41B3-A5BC-98AF7FE5F8BF}" type="presParOf" srcId="{01945018-AB82-4671-9BA4-C56795B282A5}" destId="{7174F293-5490-4BC2-8825-0E66F14823A0}" srcOrd="2" destOrd="0" presId="urn:microsoft.com/office/officeart/2005/8/layout/hierarchy2"/>
    <dgm:cxn modelId="{D7125B2B-55FD-4FC9-883D-C88A5A50EAA1}" type="presParOf" srcId="{7174F293-5490-4BC2-8825-0E66F14823A0}" destId="{24A510C5-0A50-4131-A371-210F4FDD7991}" srcOrd="0" destOrd="0" presId="urn:microsoft.com/office/officeart/2005/8/layout/hierarchy2"/>
    <dgm:cxn modelId="{BDDE5F37-15FF-411C-A2DB-19F8268B56A7}" type="presParOf" srcId="{01945018-AB82-4671-9BA4-C56795B282A5}" destId="{0A09E73C-86C5-4CA4-BDB7-26DBDA5C996A}" srcOrd="3" destOrd="0" presId="urn:microsoft.com/office/officeart/2005/8/layout/hierarchy2"/>
    <dgm:cxn modelId="{015AD63E-A58B-4CE0-9D16-A774D347804D}" type="presParOf" srcId="{0A09E73C-86C5-4CA4-BDB7-26DBDA5C996A}" destId="{1CE37180-EFAC-4FE9-9A11-DEDB4B66A399}" srcOrd="0" destOrd="0" presId="urn:microsoft.com/office/officeart/2005/8/layout/hierarchy2"/>
    <dgm:cxn modelId="{A8DF146F-AF23-46B6-A13C-1882B0759E13}" type="presParOf" srcId="{0A09E73C-86C5-4CA4-BDB7-26DBDA5C996A}" destId="{01AACEE6-E0DA-43A9-87DC-424951EF63DE}" srcOrd="1" destOrd="0" presId="urn:microsoft.com/office/officeart/2005/8/layout/hierarchy2"/>
    <dgm:cxn modelId="{02F16557-EFFE-4624-A644-4B758458CB67}" type="presParOf" srcId="{647C5D6E-58FE-4312-9279-1FBBCDC93BEC}" destId="{BD88DCEA-D5B9-4E7E-9E72-FB36B1AE2AED}" srcOrd="4" destOrd="0" presId="urn:microsoft.com/office/officeart/2005/8/layout/hierarchy2"/>
    <dgm:cxn modelId="{64C11711-1753-469E-B282-5B6726723C9D}" type="presParOf" srcId="{BD88DCEA-D5B9-4E7E-9E72-FB36B1AE2AED}" destId="{BBFF1667-432C-40C3-9994-CAF207FED891}" srcOrd="0" destOrd="0" presId="urn:microsoft.com/office/officeart/2005/8/layout/hierarchy2"/>
    <dgm:cxn modelId="{51F7364D-FB6D-4CC7-867A-7909AA37F8B1}" type="presParOf" srcId="{647C5D6E-58FE-4312-9279-1FBBCDC93BEC}" destId="{32D4FFFB-FE63-4AD5-BFF2-127DF57403E8}" srcOrd="5" destOrd="0" presId="urn:microsoft.com/office/officeart/2005/8/layout/hierarchy2"/>
    <dgm:cxn modelId="{368F6797-0EC8-4514-93B7-F838F1800477}" type="presParOf" srcId="{32D4FFFB-FE63-4AD5-BFF2-127DF57403E8}" destId="{BE32A53F-EFD6-4264-9C28-E53A47EF0D24}" srcOrd="0" destOrd="0" presId="urn:microsoft.com/office/officeart/2005/8/layout/hierarchy2"/>
    <dgm:cxn modelId="{4CCDC27F-19BA-44D7-B5A0-64F024F1770C}" type="presParOf" srcId="{32D4FFFB-FE63-4AD5-BFF2-127DF57403E8}" destId="{45D5315B-7FF9-46B3-8E28-C09B376FEBE6}" srcOrd="1" destOrd="0" presId="urn:microsoft.com/office/officeart/2005/8/layout/hierarchy2"/>
    <dgm:cxn modelId="{385E9E3F-45B4-4A96-8B45-ADA49355955C}" type="presParOf" srcId="{45D5315B-7FF9-46B3-8E28-C09B376FEBE6}" destId="{B4D92C0E-1E55-4D10-9BDA-895E693866F7}" srcOrd="0" destOrd="0" presId="urn:microsoft.com/office/officeart/2005/8/layout/hierarchy2"/>
    <dgm:cxn modelId="{076EAC0D-728D-4FE7-A54E-8BDC9395D623}" type="presParOf" srcId="{B4D92C0E-1E55-4D10-9BDA-895E693866F7}" destId="{265A8212-9173-4FCA-9895-57D96DC7AF6A}" srcOrd="0" destOrd="0" presId="urn:microsoft.com/office/officeart/2005/8/layout/hierarchy2"/>
    <dgm:cxn modelId="{42236017-ECA4-4C9B-82CC-41526DBB6A2A}" type="presParOf" srcId="{45D5315B-7FF9-46B3-8E28-C09B376FEBE6}" destId="{7CFDC934-2021-40C0-AA48-B7BE5632FADE}" srcOrd="1" destOrd="0" presId="urn:microsoft.com/office/officeart/2005/8/layout/hierarchy2"/>
    <dgm:cxn modelId="{B37DB324-F59E-49B0-80C1-3EBFB5607FA2}" type="presParOf" srcId="{7CFDC934-2021-40C0-AA48-B7BE5632FADE}" destId="{E2887FB0-59FA-4E8A-BF97-52722CC95F54}" srcOrd="0" destOrd="0" presId="urn:microsoft.com/office/officeart/2005/8/layout/hierarchy2"/>
    <dgm:cxn modelId="{6A1F34E2-0A5B-4500-816E-C5887F47BF28}" type="presParOf" srcId="{7CFDC934-2021-40C0-AA48-B7BE5632FADE}" destId="{307888DA-59AF-44AD-9A10-08B0D314374A}" srcOrd="1" destOrd="0" presId="urn:microsoft.com/office/officeart/2005/8/layout/hierarchy2"/>
    <dgm:cxn modelId="{F19C70AF-3500-42AF-AC56-1C194B58E638}" type="presParOf" srcId="{307888DA-59AF-44AD-9A10-08B0D314374A}" destId="{08165560-D452-46D9-9DB5-CBC70BB4A029}" srcOrd="0" destOrd="0" presId="urn:microsoft.com/office/officeart/2005/8/layout/hierarchy2"/>
    <dgm:cxn modelId="{7D63772C-9ECC-4506-91CF-FCC41D07FC0B}" type="presParOf" srcId="{08165560-D452-46D9-9DB5-CBC70BB4A029}" destId="{1D2A0DB9-6125-4FAE-A84D-672D21711318}" srcOrd="0" destOrd="0" presId="urn:microsoft.com/office/officeart/2005/8/layout/hierarchy2"/>
    <dgm:cxn modelId="{9E6B5A60-6D02-41A4-A66E-CDC5399C9F49}" type="presParOf" srcId="{307888DA-59AF-44AD-9A10-08B0D314374A}" destId="{48C73C09-3B0F-4FEC-8712-924786274BFC}" srcOrd="1" destOrd="0" presId="urn:microsoft.com/office/officeart/2005/8/layout/hierarchy2"/>
    <dgm:cxn modelId="{7A03E16E-9484-422C-9B0C-E48A29F1D716}" type="presParOf" srcId="{48C73C09-3B0F-4FEC-8712-924786274BFC}" destId="{72EBBDF2-9A5B-40F6-AB70-A373A7F21952}" srcOrd="0" destOrd="0" presId="urn:microsoft.com/office/officeart/2005/8/layout/hierarchy2"/>
    <dgm:cxn modelId="{5F68739E-507F-4F0C-AE94-37B4700C7D11}" type="presParOf" srcId="{48C73C09-3B0F-4FEC-8712-924786274BFC}" destId="{95EBB597-FA4F-4932-8390-9E184CC6656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FFB5D4-00D9-4EC8-A875-2BCA91CD0ABE}" type="doc">
      <dgm:prSet loTypeId="urn:microsoft.com/office/officeart/2005/8/layout/hierarchy2" loCatId="hierarchy" qsTypeId="urn:microsoft.com/office/officeart/2005/8/quickstyle/simple4" qsCatId="simple" csTypeId="urn:microsoft.com/office/officeart/2005/8/colors/colorful2" csCatId="colorful" phldr="1"/>
      <dgm:spPr/>
      <dgm:t>
        <a:bodyPr/>
        <a:lstStyle/>
        <a:p>
          <a:endParaRPr lang="en-US"/>
        </a:p>
      </dgm:t>
    </dgm:pt>
    <dgm:pt modelId="{A9369F1E-36B3-4D30-A1F6-DCE8E64AFE1F}">
      <dgm:prSet phldrT="[Text]" custT="1"/>
      <dgm:spPr>
        <a:solidFill>
          <a:schemeClr val="bg1">
            <a:lumMod val="50000"/>
          </a:schemeClr>
        </a:solidFill>
        <a:ln>
          <a:noFill/>
        </a:ln>
      </dgm:spPr>
      <dgm:t>
        <a:bodyPr/>
        <a:lstStyle/>
        <a:p>
          <a:r>
            <a:rPr lang="en-US" sz="2000" dirty="0" smtClean="0"/>
            <a:t>XSTENS</a:t>
          </a:r>
          <a:endParaRPr lang="en-US" sz="2000" dirty="0"/>
        </a:p>
      </dgm:t>
    </dgm:pt>
    <dgm:pt modelId="{42F161D3-F5B1-4C2A-9B8D-3678B7752321}" type="parTrans" cxnId="{AA553319-7182-4D00-8A01-981E5832D2BC}">
      <dgm:prSet/>
      <dgm:spPr/>
      <dgm:t>
        <a:bodyPr/>
        <a:lstStyle/>
        <a:p>
          <a:endParaRPr lang="en-US"/>
        </a:p>
      </dgm:t>
    </dgm:pt>
    <dgm:pt modelId="{1D197C1A-0759-4933-ACF0-4F663A240325}" type="sibTrans" cxnId="{AA553319-7182-4D00-8A01-981E5832D2BC}">
      <dgm:prSet/>
      <dgm:spPr/>
      <dgm:t>
        <a:bodyPr/>
        <a:lstStyle/>
        <a:p>
          <a:endParaRPr lang="en-US"/>
        </a:p>
      </dgm:t>
    </dgm:pt>
    <dgm:pt modelId="{6EBE26A5-AC54-4A29-B646-ADF25ACC58E0}">
      <dgm:prSet phldrT="[Text]" custT="1"/>
      <dgm:spPr>
        <a:solidFill>
          <a:schemeClr val="bg1">
            <a:lumMod val="50000"/>
          </a:schemeClr>
        </a:solidFill>
        <a:ln>
          <a:noFill/>
        </a:ln>
      </dgm:spPr>
      <dgm:t>
        <a:bodyPr/>
        <a:lstStyle/>
        <a:p>
          <a:r>
            <a:rPr lang="en-US" sz="1400" dirty="0" smtClean="0"/>
            <a:t>Quad Eagle</a:t>
          </a:r>
          <a:endParaRPr lang="en-US" sz="1400" dirty="0"/>
        </a:p>
      </dgm:t>
    </dgm:pt>
    <dgm:pt modelId="{86508CA2-F248-482D-8AE0-62754CF2933E}" type="parTrans" cxnId="{F0FE46F2-5EAB-479C-994D-38A293F76E5B}">
      <dgm:prSet/>
      <dgm:spPr/>
      <dgm:t>
        <a:bodyPr/>
        <a:lstStyle/>
        <a:p>
          <a:endParaRPr lang="en-US"/>
        </a:p>
      </dgm:t>
    </dgm:pt>
    <dgm:pt modelId="{9EF4459A-8397-4613-B9F3-CA732FAC8623}" type="sibTrans" cxnId="{F0FE46F2-5EAB-479C-994D-38A293F76E5B}">
      <dgm:prSet/>
      <dgm:spPr/>
      <dgm:t>
        <a:bodyPr/>
        <a:lstStyle/>
        <a:p>
          <a:endParaRPr lang="en-US"/>
        </a:p>
      </dgm:t>
    </dgm:pt>
    <dgm:pt modelId="{F5C926AA-1110-4EB5-9936-FEADCD6D45D1}">
      <dgm:prSet phldrT="[Text]" custT="1"/>
      <dgm:spPr>
        <a:solidFill>
          <a:schemeClr val="bg1">
            <a:lumMod val="50000"/>
          </a:schemeClr>
        </a:solidFill>
        <a:ln>
          <a:noFill/>
        </a:ln>
      </dgm:spPr>
      <dgm:t>
        <a:bodyPr/>
        <a:lstStyle/>
        <a:p>
          <a:r>
            <a:rPr lang="en-US" sz="1400" dirty="0" smtClean="0"/>
            <a:t>Gamble III</a:t>
          </a:r>
          <a:endParaRPr lang="en-US" sz="1400" dirty="0"/>
        </a:p>
      </dgm:t>
    </dgm:pt>
    <dgm:pt modelId="{DEF739AF-0C49-4327-A9C7-007B60243C19}" type="parTrans" cxnId="{C0C2874F-A2FD-4783-B3F2-22FB3010770C}">
      <dgm:prSet/>
      <dgm:spPr/>
      <dgm:t>
        <a:bodyPr/>
        <a:lstStyle/>
        <a:p>
          <a:endParaRPr lang="en-US"/>
        </a:p>
      </dgm:t>
    </dgm:pt>
    <dgm:pt modelId="{6305808C-CE88-4325-BF6B-49DCA426C7FE}" type="sibTrans" cxnId="{C0C2874F-A2FD-4783-B3F2-22FB3010770C}">
      <dgm:prSet/>
      <dgm:spPr/>
      <dgm:t>
        <a:bodyPr/>
        <a:lstStyle/>
        <a:p>
          <a:endParaRPr lang="en-US"/>
        </a:p>
      </dgm:t>
    </dgm:pt>
    <dgm:pt modelId="{7277806F-B2CA-4B52-A621-26D59228456B}">
      <dgm:prSet phldrT="[Text]" custT="1"/>
      <dgm:spPr>
        <a:solidFill>
          <a:schemeClr val="bg1">
            <a:lumMod val="50000"/>
          </a:schemeClr>
        </a:solidFill>
        <a:ln>
          <a:noFill/>
        </a:ln>
      </dgm:spPr>
      <dgm:t>
        <a:bodyPr/>
        <a:lstStyle/>
        <a:p>
          <a:r>
            <a:rPr lang="en-US" sz="1400" dirty="0" smtClean="0"/>
            <a:t>PITHON II</a:t>
          </a:r>
          <a:endParaRPr lang="en-US" sz="1400" dirty="0"/>
        </a:p>
      </dgm:t>
    </dgm:pt>
    <dgm:pt modelId="{F818F502-744E-4A96-BDC6-943B54BDBFC3}" type="parTrans" cxnId="{EC799502-FAD6-415B-8244-BEE1A737732C}">
      <dgm:prSet/>
      <dgm:spPr/>
      <dgm:t>
        <a:bodyPr/>
        <a:lstStyle/>
        <a:p>
          <a:endParaRPr lang="en-US"/>
        </a:p>
      </dgm:t>
    </dgm:pt>
    <dgm:pt modelId="{7F7B743A-098C-4CBF-B031-775511DE99DB}" type="sibTrans" cxnId="{EC799502-FAD6-415B-8244-BEE1A737732C}">
      <dgm:prSet/>
      <dgm:spPr/>
      <dgm:t>
        <a:bodyPr/>
        <a:lstStyle/>
        <a:p>
          <a:endParaRPr lang="en-US"/>
        </a:p>
      </dgm:t>
    </dgm:pt>
    <dgm:pt modelId="{CDDAB585-7688-4E66-84C7-129C8262D343}">
      <dgm:prSet phldrT="[Text]" custT="1"/>
      <dgm:spPr>
        <a:solidFill>
          <a:schemeClr val="bg1">
            <a:lumMod val="50000"/>
          </a:schemeClr>
        </a:solidFill>
        <a:ln>
          <a:noFill/>
        </a:ln>
      </dgm:spPr>
      <dgm:t>
        <a:bodyPr/>
        <a:lstStyle/>
        <a:p>
          <a:r>
            <a:rPr lang="en-US" sz="1200" dirty="0" smtClean="0"/>
            <a:t>Warm X-ray T&amp;E</a:t>
          </a:r>
          <a:endParaRPr lang="en-US" sz="1200" dirty="0"/>
        </a:p>
      </dgm:t>
    </dgm:pt>
    <dgm:pt modelId="{14E3A2FB-2310-4013-8EF3-0EA0A4442175}" type="parTrans" cxnId="{03BDAC55-1BF3-47BC-863C-A56CC551A801}">
      <dgm:prSet/>
      <dgm:spPr/>
      <dgm:t>
        <a:bodyPr/>
        <a:lstStyle/>
        <a:p>
          <a:endParaRPr lang="en-US"/>
        </a:p>
      </dgm:t>
    </dgm:pt>
    <dgm:pt modelId="{A32CC875-EEA0-4131-A623-583187C00813}" type="sibTrans" cxnId="{03BDAC55-1BF3-47BC-863C-A56CC551A801}">
      <dgm:prSet/>
      <dgm:spPr/>
      <dgm:t>
        <a:bodyPr/>
        <a:lstStyle/>
        <a:p>
          <a:endParaRPr lang="en-US"/>
        </a:p>
      </dgm:t>
    </dgm:pt>
    <dgm:pt modelId="{D2F1BA55-C657-429F-83AA-AA563DB64D3D}">
      <dgm:prSet phldrT="[Text]" custT="1"/>
      <dgm:spPr>
        <a:solidFill>
          <a:schemeClr val="accent4">
            <a:lumMod val="75000"/>
          </a:schemeClr>
        </a:solidFill>
      </dgm:spPr>
      <dgm:t>
        <a:bodyPr/>
        <a:lstStyle/>
        <a:p>
          <a:r>
            <a:rPr lang="en-US" sz="1200" dirty="0" smtClean="0"/>
            <a:t>Debris Free Cold X-ray</a:t>
          </a:r>
          <a:endParaRPr lang="en-US" sz="1200" dirty="0"/>
        </a:p>
      </dgm:t>
    </dgm:pt>
    <dgm:pt modelId="{D4493A5C-2284-4CAF-8C80-85EEDCC2233F}" type="parTrans" cxnId="{40AD2E94-D11F-491A-9A00-2D572C799559}">
      <dgm:prSet/>
      <dgm:spPr/>
      <dgm:t>
        <a:bodyPr/>
        <a:lstStyle/>
        <a:p>
          <a:endParaRPr lang="en-US"/>
        </a:p>
      </dgm:t>
    </dgm:pt>
    <dgm:pt modelId="{2523A5AD-A9A3-456A-953C-7B13334B602B}" type="sibTrans" cxnId="{40AD2E94-D11F-491A-9A00-2D572C799559}">
      <dgm:prSet/>
      <dgm:spPr/>
      <dgm:t>
        <a:bodyPr/>
        <a:lstStyle/>
        <a:p>
          <a:endParaRPr lang="en-US"/>
        </a:p>
      </dgm:t>
    </dgm:pt>
    <dgm:pt modelId="{C90F2AA1-7273-40F0-BC64-90E5B62DB25B}">
      <dgm:prSet phldrT="[Text]" custT="1"/>
      <dgm:spPr>
        <a:solidFill>
          <a:schemeClr val="bg1">
            <a:lumMod val="50000"/>
          </a:schemeClr>
        </a:solidFill>
        <a:ln>
          <a:noFill/>
        </a:ln>
      </dgm:spPr>
      <dgm:t>
        <a:bodyPr/>
        <a:lstStyle/>
        <a:p>
          <a:r>
            <a:rPr lang="en-US" sz="1200" dirty="0" smtClean="0"/>
            <a:t>High Fluence Cold X-ray</a:t>
          </a:r>
          <a:endParaRPr lang="en-US" sz="1200" dirty="0"/>
        </a:p>
      </dgm:t>
    </dgm:pt>
    <dgm:pt modelId="{1AAB8C5D-4708-431C-A068-D92951E11C4E}" type="parTrans" cxnId="{EEFD79D5-E551-4806-8E0A-902674A941A3}">
      <dgm:prSet/>
      <dgm:spPr/>
      <dgm:t>
        <a:bodyPr/>
        <a:lstStyle/>
        <a:p>
          <a:endParaRPr lang="en-US"/>
        </a:p>
      </dgm:t>
    </dgm:pt>
    <dgm:pt modelId="{8ADBB82B-1BAC-43ED-92F0-AFCB7E60C396}" type="sibTrans" cxnId="{EEFD79D5-E551-4806-8E0A-902674A941A3}">
      <dgm:prSet/>
      <dgm:spPr/>
      <dgm:t>
        <a:bodyPr/>
        <a:lstStyle/>
        <a:p>
          <a:endParaRPr lang="en-US"/>
        </a:p>
      </dgm:t>
    </dgm:pt>
    <dgm:pt modelId="{ED3645A3-1FEF-43FB-96F3-05CDD242D056}">
      <dgm:prSet phldrT="[Text]" custT="1"/>
      <dgm:spPr>
        <a:solidFill>
          <a:schemeClr val="bg1">
            <a:lumMod val="50000"/>
          </a:schemeClr>
        </a:solidFill>
        <a:ln>
          <a:noFill/>
        </a:ln>
      </dgm:spPr>
      <dgm:t>
        <a:bodyPr/>
        <a:lstStyle/>
        <a:p>
          <a:r>
            <a:rPr lang="en-US" sz="1200" dirty="0" smtClean="0"/>
            <a:t>High Fluence Ion Beams</a:t>
          </a:r>
          <a:endParaRPr lang="en-US" sz="1200" dirty="0"/>
        </a:p>
      </dgm:t>
    </dgm:pt>
    <dgm:pt modelId="{277F3EFF-DF53-4335-BA2E-AE50FB11556A}" type="parTrans" cxnId="{F228D5B1-7955-4DD6-8AE8-F1BF86D808B7}">
      <dgm:prSet/>
      <dgm:spPr/>
      <dgm:t>
        <a:bodyPr/>
        <a:lstStyle/>
        <a:p>
          <a:endParaRPr lang="en-US"/>
        </a:p>
      </dgm:t>
    </dgm:pt>
    <dgm:pt modelId="{1D500C18-741F-4A1D-94F1-F1BC898691E9}" type="sibTrans" cxnId="{F228D5B1-7955-4DD6-8AE8-F1BF86D808B7}">
      <dgm:prSet/>
      <dgm:spPr/>
      <dgm:t>
        <a:bodyPr/>
        <a:lstStyle/>
        <a:p>
          <a:endParaRPr lang="en-US"/>
        </a:p>
      </dgm:t>
    </dgm:pt>
    <dgm:pt modelId="{73B394A9-CEB2-476E-B800-C611D8C57BB9}">
      <dgm:prSet phldrT="[Text]" custT="1"/>
      <dgm:spPr>
        <a:solidFill>
          <a:schemeClr val="bg1">
            <a:lumMod val="50000"/>
          </a:schemeClr>
        </a:solidFill>
        <a:ln>
          <a:noFill/>
        </a:ln>
      </dgm:spPr>
      <dgm:t>
        <a:bodyPr/>
        <a:lstStyle/>
        <a:p>
          <a:r>
            <a:rPr lang="en-US" sz="1200" dirty="0" smtClean="0"/>
            <a:t>High Fluence E-Beams</a:t>
          </a:r>
          <a:endParaRPr lang="en-US" sz="1200" dirty="0"/>
        </a:p>
      </dgm:t>
    </dgm:pt>
    <dgm:pt modelId="{4E02F649-5472-4BF9-8583-66C5109B9BF0}" type="parTrans" cxnId="{C61736DC-DBD3-4CA1-8D6F-7836384BCC89}">
      <dgm:prSet/>
      <dgm:spPr/>
      <dgm:t>
        <a:bodyPr/>
        <a:lstStyle/>
        <a:p>
          <a:endParaRPr lang="en-US"/>
        </a:p>
      </dgm:t>
    </dgm:pt>
    <dgm:pt modelId="{98DA895A-6DA8-424D-898F-0A8BE84FD15E}" type="sibTrans" cxnId="{C61736DC-DBD3-4CA1-8D6F-7836384BCC89}">
      <dgm:prSet/>
      <dgm:spPr/>
      <dgm:t>
        <a:bodyPr/>
        <a:lstStyle/>
        <a:p>
          <a:endParaRPr lang="en-US"/>
        </a:p>
      </dgm:t>
    </dgm:pt>
    <dgm:pt modelId="{D1CA2B43-AA44-4A69-A2A1-8ABE89269F6C}">
      <dgm:prSet phldrT="[Text]" custT="1"/>
      <dgm:spPr>
        <a:solidFill>
          <a:schemeClr val="bg1">
            <a:lumMod val="50000"/>
          </a:schemeClr>
        </a:solidFill>
        <a:ln>
          <a:noFill/>
        </a:ln>
      </dgm:spPr>
      <dgm:t>
        <a:bodyPr/>
        <a:lstStyle/>
        <a:p>
          <a:r>
            <a:rPr lang="en-US" sz="900" dirty="0" smtClean="0">
              <a:latin typeface="+mn-lt"/>
            </a:rPr>
            <a:t>Thermomechanical model validation and component certification for strategic systems such as reentry vehicles </a:t>
          </a:r>
          <a:endParaRPr lang="en-US" sz="900" dirty="0">
            <a:latin typeface="+mn-lt"/>
          </a:endParaRPr>
        </a:p>
      </dgm:t>
    </dgm:pt>
    <dgm:pt modelId="{FF5899AE-5FD9-4093-B9EB-1DEA1E7A99E7}" type="parTrans" cxnId="{DD0CFB1F-2627-4952-8F0F-7498FDA4E9A2}">
      <dgm:prSet/>
      <dgm:spPr/>
      <dgm:t>
        <a:bodyPr/>
        <a:lstStyle/>
        <a:p>
          <a:endParaRPr lang="en-US"/>
        </a:p>
      </dgm:t>
    </dgm:pt>
    <dgm:pt modelId="{D294CCD0-DCCC-4ED3-84CE-E00EDB770113}" type="sibTrans" cxnId="{DD0CFB1F-2627-4952-8F0F-7498FDA4E9A2}">
      <dgm:prSet/>
      <dgm:spPr/>
      <dgm:t>
        <a:bodyPr/>
        <a:lstStyle/>
        <a:p>
          <a:endParaRPr lang="en-US"/>
        </a:p>
      </dgm:t>
    </dgm:pt>
    <dgm:pt modelId="{B7BCCBD6-4384-49A2-B904-C5C1C8659E91}">
      <dgm:prSet phldrT="[Text]" custT="1"/>
      <dgm:spPr>
        <a:solidFill>
          <a:schemeClr val="bg1">
            <a:lumMod val="50000"/>
          </a:schemeClr>
        </a:solidFill>
        <a:ln>
          <a:noFill/>
        </a:ln>
      </dgm:spPr>
      <dgm:t>
        <a:bodyPr/>
        <a:lstStyle/>
        <a:p>
          <a:r>
            <a:rPr lang="en-US" sz="900" dirty="0" smtClean="0">
              <a:latin typeface="+mn-lt"/>
            </a:rPr>
            <a:t>System generated EMP model validation &amp; component certification in strategic systems</a:t>
          </a:r>
          <a:endParaRPr lang="en-US" sz="900" dirty="0">
            <a:latin typeface="+mn-lt"/>
          </a:endParaRPr>
        </a:p>
      </dgm:t>
    </dgm:pt>
    <dgm:pt modelId="{15D809DE-EEF0-4AC0-995C-CDEE207C9C95}" type="parTrans" cxnId="{67575BED-0117-4C48-AD18-D00A0705BEE2}">
      <dgm:prSet/>
      <dgm:spPr/>
      <dgm:t>
        <a:bodyPr/>
        <a:lstStyle/>
        <a:p>
          <a:endParaRPr lang="en-US"/>
        </a:p>
      </dgm:t>
    </dgm:pt>
    <dgm:pt modelId="{61958788-A35D-42B7-9326-572096067C9F}" type="sibTrans" cxnId="{67575BED-0117-4C48-AD18-D00A0705BEE2}">
      <dgm:prSet/>
      <dgm:spPr/>
      <dgm:t>
        <a:bodyPr/>
        <a:lstStyle/>
        <a:p>
          <a:endParaRPr lang="en-US"/>
        </a:p>
      </dgm:t>
    </dgm:pt>
    <dgm:pt modelId="{F94163EC-EEA6-49D2-A2CA-A96F39AB401F}">
      <dgm:prSet phldrT="[Text]" custT="1"/>
      <dgm:spPr>
        <a:solidFill>
          <a:schemeClr val="bg1">
            <a:lumMod val="50000"/>
          </a:schemeClr>
        </a:solidFill>
        <a:ln>
          <a:noFill/>
        </a:ln>
      </dgm:spPr>
      <dgm:t>
        <a:bodyPr/>
        <a:lstStyle/>
        <a:p>
          <a:r>
            <a:rPr lang="en-US" sz="900" dirty="0" smtClean="0">
              <a:latin typeface="+mn-lt"/>
            </a:rPr>
            <a:t>T&amp;E for Satellite and MDA electronics</a:t>
          </a:r>
          <a:endParaRPr lang="en-US" sz="900" dirty="0">
            <a:latin typeface="+mn-lt"/>
          </a:endParaRPr>
        </a:p>
      </dgm:t>
    </dgm:pt>
    <dgm:pt modelId="{6C238474-E008-48DE-B5A9-F2BBF95C7C60}" type="parTrans" cxnId="{F8A35298-5524-490E-804C-D0F4FB1DC63E}">
      <dgm:prSet/>
      <dgm:spPr/>
      <dgm:t>
        <a:bodyPr/>
        <a:lstStyle/>
        <a:p>
          <a:endParaRPr lang="en-US"/>
        </a:p>
      </dgm:t>
    </dgm:pt>
    <dgm:pt modelId="{EFE857EC-E9C9-4FDC-ADA2-6F6F70A85C4C}" type="sibTrans" cxnId="{F8A35298-5524-490E-804C-D0F4FB1DC63E}">
      <dgm:prSet/>
      <dgm:spPr/>
      <dgm:t>
        <a:bodyPr/>
        <a:lstStyle/>
        <a:p>
          <a:endParaRPr lang="en-US"/>
        </a:p>
      </dgm:t>
    </dgm:pt>
    <dgm:pt modelId="{E20EDFF0-2EF2-45DB-93C1-553C3CBA6CBE}">
      <dgm:prSet phldrT="[Text]" custT="1"/>
      <dgm:spPr>
        <a:solidFill>
          <a:schemeClr val="accent1">
            <a:lumMod val="50000"/>
          </a:schemeClr>
        </a:solidFill>
      </dgm:spPr>
      <dgm:t>
        <a:bodyPr/>
        <a:lstStyle/>
        <a:p>
          <a:r>
            <a:rPr lang="en-US" sz="900" dirty="0" smtClean="0">
              <a:latin typeface="+mn-lt"/>
            </a:rPr>
            <a:t>Optical component testing on Interceptors &amp; satellites</a:t>
          </a:r>
          <a:endParaRPr lang="en-US" sz="900" dirty="0">
            <a:latin typeface="+mn-lt"/>
          </a:endParaRPr>
        </a:p>
      </dgm:t>
    </dgm:pt>
    <dgm:pt modelId="{4F486CE8-A232-4E2D-875F-20E57325DFB1}" type="parTrans" cxnId="{93BA90B1-38AC-48CF-860F-2BA905008C01}">
      <dgm:prSet/>
      <dgm:spPr/>
      <dgm:t>
        <a:bodyPr/>
        <a:lstStyle/>
        <a:p>
          <a:endParaRPr lang="en-US"/>
        </a:p>
      </dgm:t>
    </dgm:pt>
    <dgm:pt modelId="{578FD47B-E42A-4C6D-8488-E8318CE7277F}" type="sibTrans" cxnId="{93BA90B1-38AC-48CF-860F-2BA905008C01}">
      <dgm:prSet/>
      <dgm:spPr/>
      <dgm:t>
        <a:bodyPr/>
        <a:lstStyle/>
        <a:p>
          <a:endParaRPr lang="en-US"/>
        </a:p>
      </dgm:t>
    </dgm:pt>
    <dgm:pt modelId="{7BCB5BE9-0280-4FB4-A1BA-235390FC4714}">
      <dgm:prSet phldrT="[Text]" custT="1"/>
      <dgm:spPr>
        <a:solidFill>
          <a:schemeClr val="bg1">
            <a:lumMod val="50000"/>
          </a:schemeClr>
        </a:solidFill>
        <a:ln>
          <a:noFill/>
        </a:ln>
      </dgm:spPr>
      <dgm:t>
        <a:bodyPr/>
        <a:lstStyle/>
        <a:p>
          <a:r>
            <a:rPr lang="en-US" sz="900" dirty="0" smtClean="0">
              <a:latin typeface="+mn-lt"/>
            </a:rPr>
            <a:t>Optical subsystem testing for Interceptors &amp; satellites </a:t>
          </a:r>
          <a:endParaRPr lang="en-US" sz="900" dirty="0">
            <a:latin typeface="+mn-lt"/>
          </a:endParaRPr>
        </a:p>
      </dgm:t>
    </dgm:pt>
    <dgm:pt modelId="{503D8AF9-F97F-4D00-9DFA-728E7C18AC0C}" type="parTrans" cxnId="{6726CDBD-283A-48EA-9552-0CF61112AB17}">
      <dgm:prSet/>
      <dgm:spPr/>
      <dgm:t>
        <a:bodyPr/>
        <a:lstStyle/>
        <a:p>
          <a:endParaRPr lang="en-US"/>
        </a:p>
      </dgm:t>
    </dgm:pt>
    <dgm:pt modelId="{D8FFF3A2-B56D-42C7-B463-4BFA7C2D2208}" type="sibTrans" cxnId="{6726CDBD-283A-48EA-9552-0CF61112AB17}">
      <dgm:prSet/>
      <dgm:spPr/>
      <dgm:t>
        <a:bodyPr/>
        <a:lstStyle/>
        <a:p>
          <a:endParaRPr lang="en-US"/>
        </a:p>
      </dgm:t>
    </dgm:pt>
    <dgm:pt modelId="{8C2E1D8D-B8E5-491E-ACD1-F92741ABDBED}">
      <dgm:prSet phldrT="[Text]" custT="1"/>
      <dgm:spPr>
        <a:solidFill>
          <a:schemeClr val="bg1">
            <a:lumMod val="50000"/>
          </a:schemeClr>
        </a:solidFill>
        <a:ln>
          <a:noFill/>
        </a:ln>
      </dgm:spPr>
      <dgm:t>
        <a:bodyPr/>
        <a:lstStyle/>
        <a:p>
          <a:r>
            <a:rPr lang="en-US" sz="900" dirty="0" smtClean="0">
              <a:latin typeface="+mn-lt"/>
            </a:rPr>
            <a:t>X-ray response characteristics of surface materials for strategic systems such as reentry vehicles</a:t>
          </a:r>
          <a:endParaRPr lang="en-US" sz="900" dirty="0">
            <a:latin typeface="+mn-lt"/>
          </a:endParaRPr>
        </a:p>
      </dgm:t>
    </dgm:pt>
    <dgm:pt modelId="{FCB055E8-49F7-4E19-8ADE-5C4BF17C88E3}" type="parTrans" cxnId="{76F2A7A7-824F-41E6-89E9-50AB72FDB5BD}">
      <dgm:prSet/>
      <dgm:spPr/>
      <dgm:t>
        <a:bodyPr/>
        <a:lstStyle/>
        <a:p>
          <a:endParaRPr lang="en-US"/>
        </a:p>
      </dgm:t>
    </dgm:pt>
    <dgm:pt modelId="{8A964B72-E93E-4F5D-99E0-0A2C47CFFEEF}" type="sibTrans" cxnId="{76F2A7A7-824F-41E6-89E9-50AB72FDB5BD}">
      <dgm:prSet/>
      <dgm:spPr/>
      <dgm:t>
        <a:bodyPr/>
        <a:lstStyle/>
        <a:p>
          <a:endParaRPr lang="en-US"/>
        </a:p>
      </dgm:t>
    </dgm:pt>
    <dgm:pt modelId="{3741A499-93BA-49CC-84C1-8E43B6E1DE84}">
      <dgm:prSet phldrT="[Text]" custT="1"/>
      <dgm:spPr>
        <a:solidFill>
          <a:schemeClr val="bg1">
            <a:lumMod val="50000"/>
          </a:schemeClr>
        </a:solidFill>
        <a:ln>
          <a:noFill/>
        </a:ln>
      </dgm:spPr>
      <dgm:t>
        <a:bodyPr/>
        <a:lstStyle/>
        <a:p>
          <a:r>
            <a:rPr lang="en-US" sz="900" dirty="0" smtClean="0">
              <a:latin typeface="+mn-lt"/>
            </a:rPr>
            <a:t>Structural material T&amp;E and model validation for strategic system aeroshell materials, mounts, moveable structures, etc.</a:t>
          </a:r>
          <a:endParaRPr lang="en-US" sz="900" dirty="0">
            <a:latin typeface="+mn-lt"/>
          </a:endParaRPr>
        </a:p>
      </dgm:t>
    </dgm:pt>
    <dgm:pt modelId="{AA56861F-CD39-4D4D-9F89-C768A7B2DB86}" type="parTrans" cxnId="{5CE066E6-39C9-4E6F-98FF-613D79EC631F}">
      <dgm:prSet/>
      <dgm:spPr/>
      <dgm:t>
        <a:bodyPr/>
        <a:lstStyle/>
        <a:p>
          <a:endParaRPr lang="en-US"/>
        </a:p>
      </dgm:t>
    </dgm:pt>
    <dgm:pt modelId="{237915F5-2AE8-43E6-AAA7-FE91EBA059B8}" type="sibTrans" cxnId="{5CE066E6-39C9-4E6F-98FF-613D79EC631F}">
      <dgm:prSet/>
      <dgm:spPr/>
      <dgm:t>
        <a:bodyPr/>
        <a:lstStyle/>
        <a:p>
          <a:endParaRPr lang="en-US"/>
        </a:p>
      </dgm:t>
    </dgm:pt>
    <dgm:pt modelId="{F81B461F-D3C7-47A7-9D14-E1705ADA45E0}">
      <dgm:prSet phldrT="[Text]" custT="1"/>
      <dgm:spPr>
        <a:solidFill>
          <a:schemeClr val="bg1">
            <a:lumMod val="50000"/>
          </a:schemeClr>
        </a:solidFill>
        <a:ln>
          <a:noFill/>
        </a:ln>
      </dgm:spPr>
      <dgm:t>
        <a:bodyPr/>
        <a:lstStyle/>
        <a:p>
          <a:r>
            <a:rPr lang="en-US" sz="900" dirty="0" smtClean="0">
              <a:effectLst/>
              <a:latin typeface="+mn-lt"/>
              <a:ea typeface="Times New Roman" panose="02020603050405020304" pitchFamily="18" charset="0"/>
              <a:cs typeface="Arial" panose="020B0604020202020204" pitchFamily="34" charset="0"/>
            </a:rPr>
            <a:t>3-D component response and operability to blow-off impulse threats</a:t>
          </a:r>
          <a:endParaRPr lang="en-US" sz="900" dirty="0">
            <a:latin typeface="+mn-lt"/>
          </a:endParaRPr>
        </a:p>
      </dgm:t>
    </dgm:pt>
    <dgm:pt modelId="{C75DC2AA-04A8-40A3-A4A1-C0A7479E2CA3}" type="parTrans" cxnId="{35BDC34F-3225-45CB-B061-0D8315273EA7}">
      <dgm:prSet/>
      <dgm:spPr/>
      <dgm:t>
        <a:bodyPr/>
        <a:lstStyle/>
        <a:p>
          <a:endParaRPr lang="en-US"/>
        </a:p>
      </dgm:t>
    </dgm:pt>
    <dgm:pt modelId="{E95E9B64-6640-4D54-9F49-673970D1ADB7}" type="sibTrans" cxnId="{35BDC34F-3225-45CB-B061-0D8315273EA7}">
      <dgm:prSet/>
      <dgm:spPr/>
      <dgm:t>
        <a:bodyPr/>
        <a:lstStyle/>
        <a:p>
          <a:endParaRPr lang="en-US"/>
        </a:p>
      </dgm:t>
    </dgm:pt>
    <dgm:pt modelId="{C0304112-89B0-474B-A817-54BDB963AB98}">
      <dgm:prSet phldrT="[Text]" custT="1"/>
      <dgm:spPr>
        <a:solidFill>
          <a:schemeClr val="bg1">
            <a:lumMod val="50000"/>
          </a:schemeClr>
        </a:solidFill>
        <a:ln>
          <a:noFill/>
        </a:ln>
      </dgm:spPr>
      <dgm:t>
        <a:bodyPr/>
        <a:lstStyle/>
        <a:p>
          <a:r>
            <a:rPr lang="en-US" sz="900" dirty="0" smtClean="0">
              <a:effectLst/>
              <a:latin typeface="+mn-lt"/>
              <a:ea typeface="Times New Roman" panose="02020603050405020304" pitchFamily="18" charset="0"/>
              <a:cs typeface="Arial" panose="020B0604020202020204" pitchFamily="34" charset="0"/>
            </a:rPr>
            <a:t>Impulse response and shock propagation characterization of strategic system surfaces</a:t>
          </a:r>
          <a:endParaRPr lang="en-US" sz="900" dirty="0">
            <a:latin typeface="+mn-lt"/>
          </a:endParaRPr>
        </a:p>
      </dgm:t>
    </dgm:pt>
    <dgm:pt modelId="{EFCDA446-E843-42BF-AB32-4A469F16FEFE}" type="parTrans" cxnId="{6C40157D-4916-47AC-81F4-33305191D710}">
      <dgm:prSet/>
      <dgm:spPr/>
      <dgm:t>
        <a:bodyPr/>
        <a:lstStyle/>
        <a:p>
          <a:endParaRPr lang="en-US"/>
        </a:p>
      </dgm:t>
    </dgm:pt>
    <dgm:pt modelId="{673F1BC4-7BCC-4E99-B214-228730E603D6}" type="sibTrans" cxnId="{6C40157D-4916-47AC-81F4-33305191D710}">
      <dgm:prSet/>
      <dgm:spPr/>
      <dgm:t>
        <a:bodyPr/>
        <a:lstStyle/>
        <a:p>
          <a:endParaRPr lang="en-US"/>
        </a:p>
      </dgm:t>
    </dgm:pt>
    <dgm:pt modelId="{830A4486-D10B-4C32-BBD5-5A218D6E2582}" type="pres">
      <dgm:prSet presAssocID="{BAFFB5D4-00D9-4EC8-A875-2BCA91CD0ABE}" presName="diagram" presStyleCnt="0">
        <dgm:presLayoutVars>
          <dgm:chPref val="1"/>
          <dgm:dir/>
          <dgm:animOne val="branch"/>
          <dgm:animLvl val="lvl"/>
          <dgm:resizeHandles val="exact"/>
        </dgm:presLayoutVars>
      </dgm:prSet>
      <dgm:spPr/>
      <dgm:t>
        <a:bodyPr/>
        <a:lstStyle/>
        <a:p>
          <a:endParaRPr lang="en-US"/>
        </a:p>
      </dgm:t>
    </dgm:pt>
    <dgm:pt modelId="{5CDE1908-5FF4-4E3C-9FCA-1CFEBB01E9FA}" type="pres">
      <dgm:prSet presAssocID="{A9369F1E-36B3-4D30-A1F6-DCE8E64AFE1F}" presName="root1" presStyleCnt="0"/>
      <dgm:spPr/>
      <dgm:t>
        <a:bodyPr/>
        <a:lstStyle/>
        <a:p>
          <a:endParaRPr lang="en-US"/>
        </a:p>
      </dgm:t>
    </dgm:pt>
    <dgm:pt modelId="{D2B07D0C-FCAD-4F1C-BD09-E6E3F33C0CCB}" type="pres">
      <dgm:prSet presAssocID="{A9369F1E-36B3-4D30-A1F6-DCE8E64AFE1F}" presName="LevelOneTextNode" presStyleLbl="node0" presStyleIdx="0" presStyleCnt="1">
        <dgm:presLayoutVars>
          <dgm:chPref val="3"/>
        </dgm:presLayoutVars>
      </dgm:prSet>
      <dgm:spPr/>
      <dgm:t>
        <a:bodyPr/>
        <a:lstStyle/>
        <a:p>
          <a:endParaRPr lang="en-US"/>
        </a:p>
      </dgm:t>
    </dgm:pt>
    <dgm:pt modelId="{647C5D6E-58FE-4312-9279-1FBBCDC93BEC}" type="pres">
      <dgm:prSet presAssocID="{A9369F1E-36B3-4D30-A1F6-DCE8E64AFE1F}" presName="level2hierChild" presStyleCnt="0"/>
      <dgm:spPr/>
      <dgm:t>
        <a:bodyPr/>
        <a:lstStyle/>
        <a:p>
          <a:endParaRPr lang="en-US"/>
        </a:p>
      </dgm:t>
    </dgm:pt>
    <dgm:pt modelId="{811CFEC3-B970-43C3-ADD7-E600969DD3E5}" type="pres">
      <dgm:prSet presAssocID="{86508CA2-F248-482D-8AE0-62754CF2933E}" presName="conn2-1" presStyleLbl="parChTrans1D2" presStyleIdx="0" presStyleCnt="3"/>
      <dgm:spPr/>
      <dgm:t>
        <a:bodyPr/>
        <a:lstStyle/>
        <a:p>
          <a:endParaRPr lang="en-US"/>
        </a:p>
      </dgm:t>
    </dgm:pt>
    <dgm:pt modelId="{C465533B-87ED-4220-89BB-7A255A6604F5}" type="pres">
      <dgm:prSet presAssocID="{86508CA2-F248-482D-8AE0-62754CF2933E}" presName="connTx" presStyleLbl="parChTrans1D2" presStyleIdx="0" presStyleCnt="3"/>
      <dgm:spPr/>
      <dgm:t>
        <a:bodyPr/>
        <a:lstStyle/>
        <a:p>
          <a:endParaRPr lang="en-US"/>
        </a:p>
      </dgm:t>
    </dgm:pt>
    <dgm:pt modelId="{8B839C39-15CA-46E6-877E-7D8C0FDEF1F4}" type="pres">
      <dgm:prSet presAssocID="{6EBE26A5-AC54-4A29-B646-ADF25ACC58E0}" presName="root2" presStyleCnt="0"/>
      <dgm:spPr/>
      <dgm:t>
        <a:bodyPr/>
        <a:lstStyle/>
        <a:p>
          <a:endParaRPr lang="en-US"/>
        </a:p>
      </dgm:t>
    </dgm:pt>
    <dgm:pt modelId="{CA2615A7-44D5-43CD-BC60-627E22494646}" type="pres">
      <dgm:prSet presAssocID="{6EBE26A5-AC54-4A29-B646-ADF25ACC58E0}" presName="LevelTwoTextNode" presStyleLbl="node2" presStyleIdx="0" presStyleCnt="3">
        <dgm:presLayoutVars>
          <dgm:chPref val="3"/>
        </dgm:presLayoutVars>
      </dgm:prSet>
      <dgm:spPr/>
      <dgm:t>
        <a:bodyPr/>
        <a:lstStyle/>
        <a:p>
          <a:endParaRPr lang="en-US"/>
        </a:p>
      </dgm:t>
    </dgm:pt>
    <dgm:pt modelId="{E0290E87-F5F0-4BF2-AC59-649A812F2326}" type="pres">
      <dgm:prSet presAssocID="{6EBE26A5-AC54-4A29-B646-ADF25ACC58E0}" presName="level3hierChild" presStyleCnt="0"/>
      <dgm:spPr/>
      <dgm:t>
        <a:bodyPr/>
        <a:lstStyle/>
        <a:p>
          <a:endParaRPr lang="en-US"/>
        </a:p>
      </dgm:t>
    </dgm:pt>
    <dgm:pt modelId="{8103F400-4222-44F7-8A6A-8A4179C190F7}" type="pres">
      <dgm:prSet presAssocID="{14E3A2FB-2310-4013-8EF3-0EA0A4442175}" presName="conn2-1" presStyleLbl="parChTrans1D3" presStyleIdx="0" presStyleCnt="5"/>
      <dgm:spPr/>
      <dgm:t>
        <a:bodyPr/>
        <a:lstStyle/>
        <a:p>
          <a:endParaRPr lang="en-US"/>
        </a:p>
      </dgm:t>
    </dgm:pt>
    <dgm:pt modelId="{58534252-E3D6-46F4-A4AB-FF971A18DB25}" type="pres">
      <dgm:prSet presAssocID="{14E3A2FB-2310-4013-8EF3-0EA0A4442175}" presName="connTx" presStyleLbl="parChTrans1D3" presStyleIdx="0" presStyleCnt="5"/>
      <dgm:spPr/>
      <dgm:t>
        <a:bodyPr/>
        <a:lstStyle/>
        <a:p>
          <a:endParaRPr lang="en-US"/>
        </a:p>
      </dgm:t>
    </dgm:pt>
    <dgm:pt modelId="{13722B5E-0C8D-44FA-985D-1FC5BFA63C9D}" type="pres">
      <dgm:prSet presAssocID="{CDDAB585-7688-4E66-84C7-129C8262D343}" presName="root2" presStyleCnt="0"/>
      <dgm:spPr/>
      <dgm:t>
        <a:bodyPr/>
        <a:lstStyle/>
        <a:p>
          <a:endParaRPr lang="en-US"/>
        </a:p>
      </dgm:t>
    </dgm:pt>
    <dgm:pt modelId="{67AC33B1-55A0-4949-BF07-DD7431B2A7EF}" type="pres">
      <dgm:prSet presAssocID="{CDDAB585-7688-4E66-84C7-129C8262D343}" presName="LevelTwoTextNode" presStyleLbl="node3" presStyleIdx="0" presStyleCnt="5">
        <dgm:presLayoutVars>
          <dgm:chPref val="3"/>
        </dgm:presLayoutVars>
      </dgm:prSet>
      <dgm:spPr/>
      <dgm:t>
        <a:bodyPr/>
        <a:lstStyle/>
        <a:p>
          <a:endParaRPr lang="en-US"/>
        </a:p>
      </dgm:t>
    </dgm:pt>
    <dgm:pt modelId="{F7D6A23B-65F5-4547-9CD4-D78D7554FB54}" type="pres">
      <dgm:prSet presAssocID="{CDDAB585-7688-4E66-84C7-129C8262D343}" presName="level3hierChild" presStyleCnt="0"/>
      <dgm:spPr/>
      <dgm:t>
        <a:bodyPr/>
        <a:lstStyle/>
        <a:p>
          <a:endParaRPr lang="en-US"/>
        </a:p>
      </dgm:t>
    </dgm:pt>
    <dgm:pt modelId="{AFE24E23-9C1A-4570-B16E-D7C5F86452E1}" type="pres">
      <dgm:prSet presAssocID="{FF5899AE-5FD9-4093-B9EB-1DEA1E7A99E7}" presName="conn2-1" presStyleLbl="parChTrans1D4" presStyleIdx="0" presStyleCnt="9"/>
      <dgm:spPr/>
      <dgm:t>
        <a:bodyPr/>
        <a:lstStyle/>
        <a:p>
          <a:endParaRPr lang="en-US"/>
        </a:p>
      </dgm:t>
    </dgm:pt>
    <dgm:pt modelId="{EA9712C0-5627-4297-BAB2-5CC8B433D779}" type="pres">
      <dgm:prSet presAssocID="{FF5899AE-5FD9-4093-B9EB-1DEA1E7A99E7}" presName="connTx" presStyleLbl="parChTrans1D4" presStyleIdx="0" presStyleCnt="9"/>
      <dgm:spPr/>
      <dgm:t>
        <a:bodyPr/>
        <a:lstStyle/>
        <a:p>
          <a:endParaRPr lang="en-US"/>
        </a:p>
      </dgm:t>
    </dgm:pt>
    <dgm:pt modelId="{E40F5AF0-559D-473C-9454-DC9AC7DDB366}" type="pres">
      <dgm:prSet presAssocID="{D1CA2B43-AA44-4A69-A2A1-8ABE89269F6C}" presName="root2" presStyleCnt="0"/>
      <dgm:spPr/>
    </dgm:pt>
    <dgm:pt modelId="{053A27EA-6E10-4CB2-8B9D-FB05F5A048C3}" type="pres">
      <dgm:prSet presAssocID="{D1CA2B43-AA44-4A69-A2A1-8ABE89269F6C}" presName="LevelTwoTextNode" presStyleLbl="node4" presStyleIdx="0" presStyleCnt="9" custScaleX="183702" custScaleY="94973">
        <dgm:presLayoutVars>
          <dgm:chPref val="3"/>
        </dgm:presLayoutVars>
      </dgm:prSet>
      <dgm:spPr/>
      <dgm:t>
        <a:bodyPr/>
        <a:lstStyle/>
        <a:p>
          <a:endParaRPr lang="en-US"/>
        </a:p>
      </dgm:t>
    </dgm:pt>
    <dgm:pt modelId="{FB32904A-D03F-4D92-927D-5D436A59B1C9}" type="pres">
      <dgm:prSet presAssocID="{D1CA2B43-AA44-4A69-A2A1-8ABE89269F6C}" presName="level3hierChild" presStyleCnt="0"/>
      <dgm:spPr/>
    </dgm:pt>
    <dgm:pt modelId="{3A50279F-7B19-49DC-93A2-2DDCA3D06DF3}" type="pres">
      <dgm:prSet presAssocID="{15D809DE-EEF0-4AC0-995C-CDEE207C9C95}" presName="conn2-1" presStyleLbl="parChTrans1D4" presStyleIdx="1" presStyleCnt="9"/>
      <dgm:spPr/>
      <dgm:t>
        <a:bodyPr/>
        <a:lstStyle/>
        <a:p>
          <a:endParaRPr lang="en-US"/>
        </a:p>
      </dgm:t>
    </dgm:pt>
    <dgm:pt modelId="{C1DCF677-C022-4AD8-A0F4-525CEB982F27}" type="pres">
      <dgm:prSet presAssocID="{15D809DE-EEF0-4AC0-995C-CDEE207C9C95}" presName="connTx" presStyleLbl="parChTrans1D4" presStyleIdx="1" presStyleCnt="9"/>
      <dgm:spPr/>
      <dgm:t>
        <a:bodyPr/>
        <a:lstStyle/>
        <a:p>
          <a:endParaRPr lang="en-US"/>
        </a:p>
      </dgm:t>
    </dgm:pt>
    <dgm:pt modelId="{92B17CE7-E379-443E-9E4F-805E846C6C57}" type="pres">
      <dgm:prSet presAssocID="{B7BCCBD6-4384-49A2-B904-C5C1C8659E91}" presName="root2" presStyleCnt="0"/>
      <dgm:spPr/>
    </dgm:pt>
    <dgm:pt modelId="{DE1ABB31-8EEE-460D-9514-D1EC84B3E1CC}" type="pres">
      <dgm:prSet presAssocID="{B7BCCBD6-4384-49A2-B904-C5C1C8659E91}" presName="LevelTwoTextNode" presStyleLbl="node4" presStyleIdx="1" presStyleCnt="9" custScaleX="183702" custScaleY="105252">
        <dgm:presLayoutVars>
          <dgm:chPref val="3"/>
        </dgm:presLayoutVars>
      </dgm:prSet>
      <dgm:spPr/>
      <dgm:t>
        <a:bodyPr/>
        <a:lstStyle/>
        <a:p>
          <a:endParaRPr lang="en-US"/>
        </a:p>
      </dgm:t>
    </dgm:pt>
    <dgm:pt modelId="{7846D339-38F6-4F58-A802-0FD9A1A94D11}" type="pres">
      <dgm:prSet presAssocID="{B7BCCBD6-4384-49A2-B904-C5C1C8659E91}" presName="level3hierChild" presStyleCnt="0"/>
      <dgm:spPr/>
    </dgm:pt>
    <dgm:pt modelId="{9C8D5ACB-B613-4B71-B459-25BE8F600CCA}" type="pres">
      <dgm:prSet presAssocID="{6C238474-E008-48DE-B5A9-F2BBF95C7C60}" presName="conn2-1" presStyleLbl="parChTrans1D4" presStyleIdx="2" presStyleCnt="9"/>
      <dgm:spPr/>
      <dgm:t>
        <a:bodyPr/>
        <a:lstStyle/>
        <a:p>
          <a:endParaRPr lang="en-US"/>
        </a:p>
      </dgm:t>
    </dgm:pt>
    <dgm:pt modelId="{5E47F5BE-A1F3-4510-BA22-9993C482BB2B}" type="pres">
      <dgm:prSet presAssocID="{6C238474-E008-48DE-B5A9-F2BBF95C7C60}" presName="connTx" presStyleLbl="parChTrans1D4" presStyleIdx="2" presStyleCnt="9"/>
      <dgm:spPr/>
      <dgm:t>
        <a:bodyPr/>
        <a:lstStyle/>
        <a:p>
          <a:endParaRPr lang="en-US"/>
        </a:p>
      </dgm:t>
    </dgm:pt>
    <dgm:pt modelId="{022DF07D-EA44-4ECF-BF4F-E204A8A8BC3F}" type="pres">
      <dgm:prSet presAssocID="{F94163EC-EEA6-49D2-A2CA-A96F39AB401F}" presName="root2" presStyleCnt="0"/>
      <dgm:spPr/>
    </dgm:pt>
    <dgm:pt modelId="{378673B6-AF9A-4B40-BD25-BC19FA7848E9}" type="pres">
      <dgm:prSet presAssocID="{F94163EC-EEA6-49D2-A2CA-A96F39AB401F}" presName="LevelTwoTextNode" presStyleLbl="node4" presStyleIdx="2" presStyleCnt="9" custScaleX="183702">
        <dgm:presLayoutVars>
          <dgm:chPref val="3"/>
        </dgm:presLayoutVars>
      </dgm:prSet>
      <dgm:spPr/>
      <dgm:t>
        <a:bodyPr/>
        <a:lstStyle/>
        <a:p>
          <a:endParaRPr lang="en-US"/>
        </a:p>
      </dgm:t>
    </dgm:pt>
    <dgm:pt modelId="{A99089CC-EE40-4415-9DBA-D02B4DA16FCF}" type="pres">
      <dgm:prSet presAssocID="{F94163EC-EEA6-49D2-A2CA-A96F39AB401F}" presName="level3hierChild" presStyleCnt="0"/>
      <dgm:spPr/>
    </dgm:pt>
    <dgm:pt modelId="{E927C0F9-27D3-441A-8ED4-6C5880CBEC2B}" type="pres">
      <dgm:prSet presAssocID="{D4493A5C-2284-4CAF-8C80-85EEDCC2233F}" presName="conn2-1" presStyleLbl="parChTrans1D3" presStyleIdx="1" presStyleCnt="5"/>
      <dgm:spPr/>
      <dgm:t>
        <a:bodyPr/>
        <a:lstStyle/>
        <a:p>
          <a:endParaRPr lang="en-US"/>
        </a:p>
      </dgm:t>
    </dgm:pt>
    <dgm:pt modelId="{D5AB3D84-0FBD-4733-8B8F-79DD8C77D2DA}" type="pres">
      <dgm:prSet presAssocID="{D4493A5C-2284-4CAF-8C80-85EEDCC2233F}" presName="connTx" presStyleLbl="parChTrans1D3" presStyleIdx="1" presStyleCnt="5"/>
      <dgm:spPr/>
      <dgm:t>
        <a:bodyPr/>
        <a:lstStyle/>
        <a:p>
          <a:endParaRPr lang="en-US"/>
        </a:p>
      </dgm:t>
    </dgm:pt>
    <dgm:pt modelId="{02D4794E-E25D-48AE-B0AD-C384D2D251EE}" type="pres">
      <dgm:prSet presAssocID="{D2F1BA55-C657-429F-83AA-AA563DB64D3D}" presName="root2" presStyleCnt="0"/>
      <dgm:spPr/>
      <dgm:t>
        <a:bodyPr/>
        <a:lstStyle/>
        <a:p>
          <a:endParaRPr lang="en-US"/>
        </a:p>
      </dgm:t>
    </dgm:pt>
    <dgm:pt modelId="{31E1ED5C-A702-4481-BC7D-25D0DE75591D}" type="pres">
      <dgm:prSet presAssocID="{D2F1BA55-C657-429F-83AA-AA563DB64D3D}" presName="LevelTwoTextNode" presStyleLbl="node3" presStyleIdx="1" presStyleCnt="5">
        <dgm:presLayoutVars>
          <dgm:chPref val="3"/>
        </dgm:presLayoutVars>
      </dgm:prSet>
      <dgm:spPr/>
      <dgm:t>
        <a:bodyPr/>
        <a:lstStyle/>
        <a:p>
          <a:endParaRPr lang="en-US"/>
        </a:p>
      </dgm:t>
    </dgm:pt>
    <dgm:pt modelId="{AF712C81-E008-4F55-B9EF-AA5F647CA839}" type="pres">
      <dgm:prSet presAssocID="{D2F1BA55-C657-429F-83AA-AA563DB64D3D}" presName="level3hierChild" presStyleCnt="0"/>
      <dgm:spPr/>
      <dgm:t>
        <a:bodyPr/>
        <a:lstStyle/>
        <a:p>
          <a:endParaRPr lang="en-US"/>
        </a:p>
      </dgm:t>
    </dgm:pt>
    <dgm:pt modelId="{D151AA1B-964C-41D9-A254-15E1FC79ACCF}" type="pres">
      <dgm:prSet presAssocID="{4F486CE8-A232-4E2D-875F-20E57325DFB1}" presName="conn2-1" presStyleLbl="parChTrans1D4" presStyleIdx="3" presStyleCnt="9"/>
      <dgm:spPr/>
      <dgm:t>
        <a:bodyPr/>
        <a:lstStyle/>
        <a:p>
          <a:endParaRPr lang="en-US"/>
        </a:p>
      </dgm:t>
    </dgm:pt>
    <dgm:pt modelId="{D6433D3B-1A5C-4C99-84A1-42422DDE3DFD}" type="pres">
      <dgm:prSet presAssocID="{4F486CE8-A232-4E2D-875F-20E57325DFB1}" presName="connTx" presStyleLbl="parChTrans1D4" presStyleIdx="3" presStyleCnt="9"/>
      <dgm:spPr/>
      <dgm:t>
        <a:bodyPr/>
        <a:lstStyle/>
        <a:p>
          <a:endParaRPr lang="en-US"/>
        </a:p>
      </dgm:t>
    </dgm:pt>
    <dgm:pt modelId="{9B05589C-C98A-49DE-BDB1-5E85E4D3D767}" type="pres">
      <dgm:prSet presAssocID="{E20EDFF0-2EF2-45DB-93C1-553C3CBA6CBE}" presName="root2" presStyleCnt="0"/>
      <dgm:spPr/>
    </dgm:pt>
    <dgm:pt modelId="{DA607AB2-A120-4E03-B5A8-F9BABC785BD2}" type="pres">
      <dgm:prSet presAssocID="{E20EDFF0-2EF2-45DB-93C1-553C3CBA6CBE}" presName="LevelTwoTextNode" presStyleLbl="node4" presStyleIdx="3" presStyleCnt="9" custScaleX="183702">
        <dgm:presLayoutVars>
          <dgm:chPref val="3"/>
        </dgm:presLayoutVars>
      </dgm:prSet>
      <dgm:spPr/>
      <dgm:t>
        <a:bodyPr/>
        <a:lstStyle/>
        <a:p>
          <a:endParaRPr lang="en-US"/>
        </a:p>
      </dgm:t>
    </dgm:pt>
    <dgm:pt modelId="{A16BE511-63D2-4B70-B1F0-3E00AB616C76}" type="pres">
      <dgm:prSet presAssocID="{E20EDFF0-2EF2-45DB-93C1-553C3CBA6CBE}" presName="level3hierChild" presStyleCnt="0"/>
      <dgm:spPr/>
    </dgm:pt>
    <dgm:pt modelId="{FDBDE34A-8DE5-4231-8A4F-4378B3A30ABB}" type="pres">
      <dgm:prSet presAssocID="{503D8AF9-F97F-4D00-9DFA-728E7C18AC0C}" presName="conn2-1" presStyleLbl="parChTrans1D4" presStyleIdx="4" presStyleCnt="9"/>
      <dgm:spPr/>
      <dgm:t>
        <a:bodyPr/>
        <a:lstStyle/>
        <a:p>
          <a:endParaRPr lang="en-US"/>
        </a:p>
      </dgm:t>
    </dgm:pt>
    <dgm:pt modelId="{CE87E40A-F0E4-490E-BB20-E3AA96622708}" type="pres">
      <dgm:prSet presAssocID="{503D8AF9-F97F-4D00-9DFA-728E7C18AC0C}" presName="connTx" presStyleLbl="parChTrans1D4" presStyleIdx="4" presStyleCnt="9"/>
      <dgm:spPr/>
      <dgm:t>
        <a:bodyPr/>
        <a:lstStyle/>
        <a:p>
          <a:endParaRPr lang="en-US"/>
        </a:p>
      </dgm:t>
    </dgm:pt>
    <dgm:pt modelId="{44B23750-77C9-488B-8E52-17165889403D}" type="pres">
      <dgm:prSet presAssocID="{7BCB5BE9-0280-4FB4-A1BA-235390FC4714}" presName="root2" presStyleCnt="0"/>
      <dgm:spPr/>
    </dgm:pt>
    <dgm:pt modelId="{8A4EF4D5-A5AA-4E96-BD41-40CDFABC128C}" type="pres">
      <dgm:prSet presAssocID="{7BCB5BE9-0280-4FB4-A1BA-235390FC4714}" presName="LevelTwoTextNode" presStyleLbl="node4" presStyleIdx="4" presStyleCnt="9" custScaleX="183702">
        <dgm:presLayoutVars>
          <dgm:chPref val="3"/>
        </dgm:presLayoutVars>
      </dgm:prSet>
      <dgm:spPr/>
      <dgm:t>
        <a:bodyPr/>
        <a:lstStyle/>
        <a:p>
          <a:endParaRPr lang="en-US"/>
        </a:p>
      </dgm:t>
    </dgm:pt>
    <dgm:pt modelId="{CC32F1A2-7C16-4437-B831-B2D0ECB4B131}" type="pres">
      <dgm:prSet presAssocID="{7BCB5BE9-0280-4FB4-A1BA-235390FC4714}" presName="level3hierChild" presStyleCnt="0"/>
      <dgm:spPr/>
    </dgm:pt>
    <dgm:pt modelId="{F1D51AE9-17B1-4B72-AA04-6614B20473B0}" type="pres">
      <dgm:prSet presAssocID="{1AAB8C5D-4708-431C-A068-D92951E11C4E}" presName="conn2-1" presStyleLbl="parChTrans1D3" presStyleIdx="2" presStyleCnt="5"/>
      <dgm:spPr/>
      <dgm:t>
        <a:bodyPr/>
        <a:lstStyle/>
        <a:p>
          <a:endParaRPr lang="en-US"/>
        </a:p>
      </dgm:t>
    </dgm:pt>
    <dgm:pt modelId="{E43E64D1-49DA-426A-AC6B-2D94B7D2D2BE}" type="pres">
      <dgm:prSet presAssocID="{1AAB8C5D-4708-431C-A068-D92951E11C4E}" presName="connTx" presStyleLbl="parChTrans1D3" presStyleIdx="2" presStyleCnt="5"/>
      <dgm:spPr/>
      <dgm:t>
        <a:bodyPr/>
        <a:lstStyle/>
        <a:p>
          <a:endParaRPr lang="en-US"/>
        </a:p>
      </dgm:t>
    </dgm:pt>
    <dgm:pt modelId="{3095806B-646C-4535-898E-EC41A26B30C6}" type="pres">
      <dgm:prSet presAssocID="{C90F2AA1-7273-40F0-BC64-90E5B62DB25B}" presName="root2" presStyleCnt="0"/>
      <dgm:spPr/>
      <dgm:t>
        <a:bodyPr/>
        <a:lstStyle/>
        <a:p>
          <a:endParaRPr lang="en-US"/>
        </a:p>
      </dgm:t>
    </dgm:pt>
    <dgm:pt modelId="{E80E2599-64BE-4FC5-92D0-1231427AD77B}" type="pres">
      <dgm:prSet presAssocID="{C90F2AA1-7273-40F0-BC64-90E5B62DB25B}" presName="LevelTwoTextNode" presStyleLbl="node3" presStyleIdx="2" presStyleCnt="5">
        <dgm:presLayoutVars>
          <dgm:chPref val="3"/>
        </dgm:presLayoutVars>
      </dgm:prSet>
      <dgm:spPr/>
      <dgm:t>
        <a:bodyPr/>
        <a:lstStyle/>
        <a:p>
          <a:endParaRPr lang="en-US"/>
        </a:p>
      </dgm:t>
    </dgm:pt>
    <dgm:pt modelId="{8C6C1261-D6BA-43B0-B343-132E4CBA6F61}" type="pres">
      <dgm:prSet presAssocID="{C90F2AA1-7273-40F0-BC64-90E5B62DB25B}" presName="level3hierChild" presStyleCnt="0"/>
      <dgm:spPr/>
      <dgm:t>
        <a:bodyPr/>
        <a:lstStyle/>
        <a:p>
          <a:endParaRPr lang="en-US"/>
        </a:p>
      </dgm:t>
    </dgm:pt>
    <dgm:pt modelId="{981A0AC9-68D3-4BDE-A276-F4BC3E37EBDA}" type="pres">
      <dgm:prSet presAssocID="{FCB055E8-49F7-4E19-8ADE-5C4BF17C88E3}" presName="conn2-1" presStyleLbl="parChTrans1D4" presStyleIdx="5" presStyleCnt="9"/>
      <dgm:spPr/>
      <dgm:t>
        <a:bodyPr/>
        <a:lstStyle/>
        <a:p>
          <a:endParaRPr lang="en-US"/>
        </a:p>
      </dgm:t>
    </dgm:pt>
    <dgm:pt modelId="{A2B52B99-EA82-44B7-8D47-50A112F464F3}" type="pres">
      <dgm:prSet presAssocID="{FCB055E8-49F7-4E19-8ADE-5C4BF17C88E3}" presName="connTx" presStyleLbl="parChTrans1D4" presStyleIdx="5" presStyleCnt="9"/>
      <dgm:spPr/>
      <dgm:t>
        <a:bodyPr/>
        <a:lstStyle/>
        <a:p>
          <a:endParaRPr lang="en-US"/>
        </a:p>
      </dgm:t>
    </dgm:pt>
    <dgm:pt modelId="{4AA22D44-13A0-45EB-9812-6FCB2B08C9C2}" type="pres">
      <dgm:prSet presAssocID="{8C2E1D8D-B8E5-491E-ACD1-F92741ABDBED}" presName="root2" presStyleCnt="0"/>
      <dgm:spPr/>
    </dgm:pt>
    <dgm:pt modelId="{45C20A3F-1889-424A-84DB-382FB9245AC1}" type="pres">
      <dgm:prSet presAssocID="{8C2E1D8D-B8E5-491E-ACD1-F92741ABDBED}" presName="LevelTwoTextNode" presStyleLbl="node4" presStyleIdx="5" presStyleCnt="9" custScaleX="183702">
        <dgm:presLayoutVars>
          <dgm:chPref val="3"/>
        </dgm:presLayoutVars>
      </dgm:prSet>
      <dgm:spPr/>
      <dgm:t>
        <a:bodyPr/>
        <a:lstStyle/>
        <a:p>
          <a:endParaRPr lang="en-US"/>
        </a:p>
      </dgm:t>
    </dgm:pt>
    <dgm:pt modelId="{233AB233-8629-4391-82B1-87E2D76B979C}" type="pres">
      <dgm:prSet presAssocID="{8C2E1D8D-B8E5-491E-ACD1-F92741ABDBED}" presName="level3hierChild" presStyleCnt="0"/>
      <dgm:spPr/>
    </dgm:pt>
    <dgm:pt modelId="{EB159367-3E41-4794-BB76-B8D1C7B484BE}" type="pres">
      <dgm:prSet presAssocID="{DEF739AF-0C49-4327-A9C7-007B60243C19}" presName="conn2-1" presStyleLbl="parChTrans1D2" presStyleIdx="1" presStyleCnt="3"/>
      <dgm:spPr/>
      <dgm:t>
        <a:bodyPr/>
        <a:lstStyle/>
        <a:p>
          <a:endParaRPr lang="en-US"/>
        </a:p>
      </dgm:t>
    </dgm:pt>
    <dgm:pt modelId="{1D786F72-077B-440D-B479-F48BC0387DD5}" type="pres">
      <dgm:prSet presAssocID="{DEF739AF-0C49-4327-A9C7-007B60243C19}" presName="connTx" presStyleLbl="parChTrans1D2" presStyleIdx="1" presStyleCnt="3"/>
      <dgm:spPr/>
      <dgm:t>
        <a:bodyPr/>
        <a:lstStyle/>
        <a:p>
          <a:endParaRPr lang="en-US"/>
        </a:p>
      </dgm:t>
    </dgm:pt>
    <dgm:pt modelId="{7F68CBA5-0672-44D6-AE1C-0EF83789E79F}" type="pres">
      <dgm:prSet presAssocID="{F5C926AA-1110-4EB5-9936-FEADCD6D45D1}" presName="root2" presStyleCnt="0"/>
      <dgm:spPr/>
      <dgm:t>
        <a:bodyPr/>
        <a:lstStyle/>
        <a:p>
          <a:endParaRPr lang="en-US"/>
        </a:p>
      </dgm:t>
    </dgm:pt>
    <dgm:pt modelId="{2E0EE21E-EB93-4754-B620-C69E66E69D84}" type="pres">
      <dgm:prSet presAssocID="{F5C926AA-1110-4EB5-9936-FEADCD6D45D1}" presName="LevelTwoTextNode" presStyleLbl="node2" presStyleIdx="1" presStyleCnt="3">
        <dgm:presLayoutVars>
          <dgm:chPref val="3"/>
        </dgm:presLayoutVars>
      </dgm:prSet>
      <dgm:spPr/>
      <dgm:t>
        <a:bodyPr/>
        <a:lstStyle/>
        <a:p>
          <a:endParaRPr lang="en-US"/>
        </a:p>
      </dgm:t>
    </dgm:pt>
    <dgm:pt modelId="{495FC64D-A8FB-4303-918A-9ACEE0B9F552}" type="pres">
      <dgm:prSet presAssocID="{F5C926AA-1110-4EB5-9936-FEADCD6D45D1}" presName="level3hierChild" presStyleCnt="0"/>
      <dgm:spPr/>
      <dgm:t>
        <a:bodyPr/>
        <a:lstStyle/>
        <a:p>
          <a:endParaRPr lang="en-US"/>
        </a:p>
      </dgm:t>
    </dgm:pt>
    <dgm:pt modelId="{6CF34D28-D4B6-448B-9BF9-F1BD56717AAA}" type="pres">
      <dgm:prSet presAssocID="{277F3EFF-DF53-4335-BA2E-AE50FB11556A}" presName="conn2-1" presStyleLbl="parChTrans1D3" presStyleIdx="3" presStyleCnt="5"/>
      <dgm:spPr/>
      <dgm:t>
        <a:bodyPr/>
        <a:lstStyle/>
        <a:p>
          <a:endParaRPr lang="en-US"/>
        </a:p>
      </dgm:t>
    </dgm:pt>
    <dgm:pt modelId="{C8D9D4F1-4EDB-482E-A4A7-1FC9C6513F46}" type="pres">
      <dgm:prSet presAssocID="{277F3EFF-DF53-4335-BA2E-AE50FB11556A}" presName="connTx" presStyleLbl="parChTrans1D3" presStyleIdx="3" presStyleCnt="5"/>
      <dgm:spPr/>
      <dgm:t>
        <a:bodyPr/>
        <a:lstStyle/>
        <a:p>
          <a:endParaRPr lang="en-US"/>
        </a:p>
      </dgm:t>
    </dgm:pt>
    <dgm:pt modelId="{A7041CE1-A41C-43E5-ACBE-D56E3B8B40E7}" type="pres">
      <dgm:prSet presAssocID="{ED3645A3-1FEF-43FB-96F3-05CDD242D056}" presName="root2" presStyleCnt="0"/>
      <dgm:spPr/>
      <dgm:t>
        <a:bodyPr/>
        <a:lstStyle/>
        <a:p>
          <a:endParaRPr lang="en-US"/>
        </a:p>
      </dgm:t>
    </dgm:pt>
    <dgm:pt modelId="{0396314D-6250-486D-A659-4FD5C80D16E0}" type="pres">
      <dgm:prSet presAssocID="{ED3645A3-1FEF-43FB-96F3-05CDD242D056}" presName="LevelTwoTextNode" presStyleLbl="node3" presStyleIdx="3" presStyleCnt="5">
        <dgm:presLayoutVars>
          <dgm:chPref val="3"/>
        </dgm:presLayoutVars>
      </dgm:prSet>
      <dgm:spPr/>
      <dgm:t>
        <a:bodyPr/>
        <a:lstStyle/>
        <a:p>
          <a:endParaRPr lang="en-US"/>
        </a:p>
      </dgm:t>
    </dgm:pt>
    <dgm:pt modelId="{01945018-AB82-4671-9BA4-C56795B282A5}" type="pres">
      <dgm:prSet presAssocID="{ED3645A3-1FEF-43FB-96F3-05CDD242D056}" presName="level3hierChild" presStyleCnt="0"/>
      <dgm:spPr/>
      <dgm:t>
        <a:bodyPr/>
        <a:lstStyle/>
        <a:p>
          <a:endParaRPr lang="en-US"/>
        </a:p>
      </dgm:t>
    </dgm:pt>
    <dgm:pt modelId="{967235F5-6DCF-4381-BC9D-BB413C2460CA}" type="pres">
      <dgm:prSet presAssocID="{EFCDA446-E843-42BF-AB32-4A469F16FEFE}" presName="conn2-1" presStyleLbl="parChTrans1D4" presStyleIdx="6" presStyleCnt="9"/>
      <dgm:spPr/>
      <dgm:t>
        <a:bodyPr/>
        <a:lstStyle/>
        <a:p>
          <a:endParaRPr lang="en-US"/>
        </a:p>
      </dgm:t>
    </dgm:pt>
    <dgm:pt modelId="{A925384C-0F44-479F-9746-48D06A25E30F}" type="pres">
      <dgm:prSet presAssocID="{EFCDA446-E843-42BF-AB32-4A469F16FEFE}" presName="connTx" presStyleLbl="parChTrans1D4" presStyleIdx="6" presStyleCnt="9"/>
      <dgm:spPr/>
      <dgm:t>
        <a:bodyPr/>
        <a:lstStyle/>
        <a:p>
          <a:endParaRPr lang="en-US"/>
        </a:p>
      </dgm:t>
    </dgm:pt>
    <dgm:pt modelId="{D8CF37CD-C706-4943-97E2-586582550187}" type="pres">
      <dgm:prSet presAssocID="{C0304112-89B0-474B-A817-54BDB963AB98}" presName="root2" presStyleCnt="0"/>
      <dgm:spPr/>
    </dgm:pt>
    <dgm:pt modelId="{0AD3587A-3972-4554-97A8-C46A661BF554}" type="pres">
      <dgm:prSet presAssocID="{C0304112-89B0-474B-A817-54BDB963AB98}" presName="LevelTwoTextNode" presStyleLbl="node4" presStyleIdx="6" presStyleCnt="9" custScaleX="183702">
        <dgm:presLayoutVars>
          <dgm:chPref val="3"/>
        </dgm:presLayoutVars>
      </dgm:prSet>
      <dgm:spPr/>
      <dgm:t>
        <a:bodyPr/>
        <a:lstStyle/>
        <a:p>
          <a:endParaRPr lang="en-US"/>
        </a:p>
      </dgm:t>
    </dgm:pt>
    <dgm:pt modelId="{0DB99E29-C3FA-4A13-9755-BB2D636722F4}" type="pres">
      <dgm:prSet presAssocID="{C0304112-89B0-474B-A817-54BDB963AB98}" presName="level3hierChild" presStyleCnt="0"/>
      <dgm:spPr/>
    </dgm:pt>
    <dgm:pt modelId="{7174F293-5490-4BC2-8825-0E66F14823A0}" type="pres">
      <dgm:prSet presAssocID="{C75DC2AA-04A8-40A3-A4A1-C0A7479E2CA3}" presName="conn2-1" presStyleLbl="parChTrans1D4" presStyleIdx="7" presStyleCnt="9"/>
      <dgm:spPr/>
      <dgm:t>
        <a:bodyPr/>
        <a:lstStyle/>
        <a:p>
          <a:endParaRPr lang="en-US"/>
        </a:p>
      </dgm:t>
    </dgm:pt>
    <dgm:pt modelId="{24A510C5-0A50-4131-A371-210F4FDD7991}" type="pres">
      <dgm:prSet presAssocID="{C75DC2AA-04A8-40A3-A4A1-C0A7479E2CA3}" presName="connTx" presStyleLbl="parChTrans1D4" presStyleIdx="7" presStyleCnt="9"/>
      <dgm:spPr/>
      <dgm:t>
        <a:bodyPr/>
        <a:lstStyle/>
        <a:p>
          <a:endParaRPr lang="en-US"/>
        </a:p>
      </dgm:t>
    </dgm:pt>
    <dgm:pt modelId="{0A09E73C-86C5-4CA4-BDB7-26DBDA5C996A}" type="pres">
      <dgm:prSet presAssocID="{F81B461F-D3C7-47A7-9D14-E1705ADA45E0}" presName="root2" presStyleCnt="0"/>
      <dgm:spPr/>
    </dgm:pt>
    <dgm:pt modelId="{1CE37180-EFAC-4FE9-9A11-DEDB4B66A399}" type="pres">
      <dgm:prSet presAssocID="{F81B461F-D3C7-47A7-9D14-E1705ADA45E0}" presName="LevelTwoTextNode" presStyleLbl="node4" presStyleIdx="7" presStyleCnt="9" custScaleX="183702" custLinFactNeighborX="653">
        <dgm:presLayoutVars>
          <dgm:chPref val="3"/>
        </dgm:presLayoutVars>
      </dgm:prSet>
      <dgm:spPr/>
      <dgm:t>
        <a:bodyPr/>
        <a:lstStyle/>
        <a:p>
          <a:endParaRPr lang="en-US"/>
        </a:p>
      </dgm:t>
    </dgm:pt>
    <dgm:pt modelId="{01AACEE6-E0DA-43A9-87DC-424951EF63DE}" type="pres">
      <dgm:prSet presAssocID="{F81B461F-D3C7-47A7-9D14-E1705ADA45E0}" presName="level3hierChild" presStyleCnt="0"/>
      <dgm:spPr/>
    </dgm:pt>
    <dgm:pt modelId="{BD88DCEA-D5B9-4E7E-9E72-FB36B1AE2AED}" type="pres">
      <dgm:prSet presAssocID="{F818F502-744E-4A96-BDC6-943B54BDBFC3}" presName="conn2-1" presStyleLbl="parChTrans1D2" presStyleIdx="2" presStyleCnt="3"/>
      <dgm:spPr/>
      <dgm:t>
        <a:bodyPr/>
        <a:lstStyle/>
        <a:p>
          <a:endParaRPr lang="en-US"/>
        </a:p>
      </dgm:t>
    </dgm:pt>
    <dgm:pt modelId="{BBFF1667-432C-40C3-9994-CAF207FED891}" type="pres">
      <dgm:prSet presAssocID="{F818F502-744E-4A96-BDC6-943B54BDBFC3}" presName="connTx" presStyleLbl="parChTrans1D2" presStyleIdx="2" presStyleCnt="3"/>
      <dgm:spPr/>
      <dgm:t>
        <a:bodyPr/>
        <a:lstStyle/>
        <a:p>
          <a:endParaRPr lang="en-US"/>
        </a:p>
      </dgm:t>
    </dgm:pt>
    <dgm:pt modelId="{32D4FFFB-FE63-4AD5-BFF2-127DF57403E8}" type="pres">
      <dgm:prSet presAssocID="{7277806F-B2CA-4B52-A621-26D59228456B}" presName="root2" presStyleCnt="0"/>
      <dgm:spPr/>
      <dgm:t>
        <a:bodyPr/>
        <a:lstStyle/>
        <a:p>
          <a:endParaRPr lang="en-US"/>
        </a:p>
      </dgm:t>
    </dgm:pt>
    <dgm:pt modelId="{BE32A53F-EFD6-4264-9C28-E53A47EF0D24}" type="pres">
      <dgm:prSet presAssocID="{7277806F-B2CA-4B52-A621-26D59228456B}" presName="LevelTwoTextNode" presStyleLbl="node2" presStyleIdx="2" presStyleCnt="3" custLinFactNeighborX="4569">
        <dgm:presLayoutVars>
          <dgm:chPref val="3"/>
        </dgm:presLayoutVars>
      </dgm:prSet>
      <dgm:spPr/>
      <dgm:t>
        <a:bodyPr/>
        <a:lstStyle/>
        <a:p>
          <a:endParaRPr lang="en-US"/>
        </a:p>
      </dgm:t>
    </dgm:pt>
    <dgm:pt modelId="{45D5315B-7FF9-46B3-8E28-C09B376FEBE6}" type="pres">
      <dgm:prSet presAssocID="{7277806F-B2CA-4B52-A621-26D59228456B}" presName="level3hierChild" presStyleCnt="0"/>
      <dgm:spPr/>
      <dgm:t>
        <a:bodyPr/>
        <a:lstStyle/>
        <a:p>
          <a:endParaRPr lang="en-US"/>
        </a:p>
      </dgm:t>
    </dgm:pt>
    <dgm:pt modelId="{B4D92C0E-1E55-4D10-9BDA-895E693866F7}" type="pres">
      <dgm:prSet presAssocID="{4E02F649-5472-4BF9-8583-66C5109B9BF0}" presName="conn2-1" presStyleLbl="parChTrans1D3" presStyleIdx="4" presStyleCnt="5"/>
      <dgm:spPr/>
      <dgm:t>
        <a:bodyPr/>
        <a:lstStyle/>
        <a:p>
          <a:endParaRPr lang="en-US"/>
        </a:p>
      </dgm:t>
    </dgm:pt>
    <dgm:pt modelId="{265A8212-9173-4FCA-9895-57D96DC7AF6A}" type="pres">
      <dgm:prSet presAssocID="{4E02F649-5472-4BF9-8583-66C5109B9BF0}" presName="connTx" presStyleLbl="parChTrans1D3" presStyleIdx="4" presStyleCnt="5"/>
      <dgm:spPr/>
      <dgm:t>
        <a:bodyPr/>
        <a:lstStyle/>
        <a:p>
          <a:endParaRPr lang="en-US"/>
        </a:p>
      </dgm:t>
    </dgm:pt>
    <dgm:pt modelId="{7CFDC934-2021-40C0-AA48-B7BE5632FADE}" type="pres">
      <dgm:prSet presAssocID="{73B394A9-CEB2-476E-B800-C611D8C57BB9}" presName="root2" presStyleCnt="0"/>
      <dgm:spPr/>
      <dgm:t>
        <a:bodyPr/>
        <a:lstStyle/>
        <a:p>
          <a:endParaRPr lang="en-US"/>
        </a:p>
      </dgm:t>
    </dgm:pt>
    <dgm:pt modelId="{E2887FB0-59FA-4E8A-BF97-52722CC95F54}" type="pres">
      <dgm:prSet presAssocID="{73B394A9-CEB2-476E-B800-C611D8C57BB9}" presName="LevelTwoTextNode" presStyleLbl="node3" presStyleIdx="4" presStyleCnt="5">
        <dgm:presLayoutVars>
          <dgm:chPref val="3"/>
        </dgm:presLayoutVars>
      </dgm:prSet>
      <dgm:spPr/>
      <dgm:t>
        <a:bodyPr/>
        <a:lstStyle/>
        <a:p>
          <a:endParaRPr lang="en-US"/>
        </a:p>
      </dgm:t>
    </dgm:pt>
    <dgm:pt modelId="{307888DA-59AF-44AD-9A10-08B0D314374A}" type="pres">
      <dgm:prSet presAssocID="{73B394A9-CEB2-476E-B800-C611D8C57BB9}" presName="level3hierChild" presStyleCnt="0"/>
      <dgm:spPr/>
      <dgm:t>
        <a:bodyPr/>
        <a:lstStyle/>
        <a:p>
          <a:endParaRPr lang="en-US"/>
        </a:p>
      </dgm:t>
    </dgm:pt>
    <dgm:pt modelId="{08165560-D452-46D9-9DB5-CBC70BB4A029}" type="pres">
      <dgm:prSet presAssocID="{AA56861F-CD39-4D4D-9F89-C768A7B2DB86}" presName="conn2-1" presStyleLbl="parChTrans1D4" presStyleIdx="8" presStyleCnt="9"/>
      <dgm:spPr/>
      <dgm:t>
        <a:bodyPr/>
        <a:lstStyle/>
        <a:p>
          <a:endParaRPr lang="en-US"/>
        </a:p>
      </dgm:t>
    </dgm:pt>
    <dgm:pt modelId="{1D2A0DB9-6125-4FAE-A84D-672D21711318}" type="pres">
      <dgm:prSet presAssocID="{AA56861F-CD39-4D4D-9F89-C768A7B2DB86}" presName="connTx" presStyleLbl="parChTrans1D4" presStyleIdx="8" presStyleCnt="9"/>
      <dgm:spPr/>
      <dgm:t>
        <a:bodyPr/>
        <a:lstStyle/>
        <a:p>
          <a:endParaRPr lang="en-US"/>
        </a:p>
      </dgm:t>
    </dgm:pt>
    <dgm:pt modelId="{48C73C09-3B0F-4FEC-8712-924786274BFC}" type="pres">
      <dgm:prSet presAssocID="{3741A499-93BA-49CC-84C1-8E43B6E1DE84}" presName="root2" presStyleCnt="0"/>
      <dgm:spPr/>
    </dgm:pt>
    <dgm:pt modelId="{72EBBDF2-9A5B-40F6-AB70-A373A7F21952}" type="pres">
      <dgm:prSet presAssocID="{3741A499-93BA-49CC-84C1-8E43B6E1DE84}" presName="LevelTwoTextNode" presStyleLbl="node4" presStyleIdx="8" presStyleCnt="9" custScaleX="183702">
        <dgm:presLayoutVars>
          <dgm:chPref val="3"/>
        </dgm:presLayoutVars>
      </dgm:prSet>
      <dgm:spPr/>
      <dgm:t>
        <a:bodyPr/>
        <a:lstStyle/>
        <a:p>
          <a:endParaRPr lang="en-US"/>
        </a:p>
      </dgm:t>
    </dgm:pt>
    <dgm:pt modelId="{95EBB597-FA4F-4932-8390-9E184CC6656C}" type="pres">
      <dgm:prSet presAssocID="{3741A499-93BA-49CC-84C1-8E43B6E1DE84}" presName="level3hierChild" presStyleCnt="0"/>
      <dgm:spPr/>
    </dgm:pt>
  </dgm:ptLst>
  <dgm:cxnLst>
    <dgm:cxn modelId="{DBF07ED5-9621-4DDC-978D-F17C5AA3451E}" type="presOf" srcId="{277F3EFF-DF53-4335-BA2E-AE50FB11556A}" destId="{C8D9D4F1-4EDB-482E-A4A7-1FC9C6513F46}" srcOrd="1" destOrd="0" presId="urn:microsoft.com/office/officeart/2005/8/layout/hierarchy2"/>
    <dgm:cxn modelId="{D77C7476-D805-4160-8277-F56E2D67D1C7}" type="presOf" srcId="{4F486CE8-A232-4E2D-875F-20E57325DFB1}" destId="{D6433D3B-1A5C-4C99-84A1-42422DDE3DFD}" srcOrd="1" destOrd="0" presId="urn:microsoft.com/office/officeart/2005/8/layout/hierarchy2"/>
    <dgm:cxn modelId="{39D537E5-EB7A-4C1C-9A97-B084DE1DAC7C}" type="presOf" srcId="{1AAB8C5D-4708-431C-A068-D92951E11C4E}" destId="{E43E64D1-49DA-426A-AC6B-2D94B7D2D2BE}" srcOrd="1" destOrd="0" presId="urn:microsoft.com/office/officeart/2005/8/layout/hierarchy2"/>
    <dgm:cxn modelId="{3E964A1A-8510-4525-8228-4809CB7A0CE0}" type="presOf" srcId="{277F3EFF-DF53-4335-BA2E-AE50FB11556A}" destId="{6CF34D28-D4B6-448B-9BF9-F1BD56717AAA}" srcOrd="0" destOrd="0" presId="urn:microsoft.com/office/officeart/2005/8/layout/hierarchy2"/>
    <dgm:cxn modelId="{5CE066E6-39C9-4E6F-98FF-613D79EC631F}" srcId="{73B394A9-CEB2-476E-B800-C611D8C57BB9}" destId="{3741A499-93BA-49CC-84C1-8E43B6E1DE84}" srcOrd="0" destOrd="0" parTransId="{AA56861F-CD39-4D4D-9F89-C768A7B2DB86}" sibTransId="{237915F5-2AE8-43E6-AAA7-FE91EBA059B8}"/>
    <dgm:cxn modelId="{7F0C572C-AE6A-4C0F-B50D-3F5591667011}" type="presOf" srcId="{6EBE26A5-AC54-4A29-B646-ADF25ACC58E0}" destId="{CA2615A7-44D5-43CD-BC60-627E22494646}" srcOrd="0" destOrd="0" presId="urn:microsoft.com/office/officeart/2005/8/layout/hierarchy2"/>
    <dgm:cxn modelId="{40AD2E94-D11F-491A-9A00-2D572C799559}" srcId="{6EBE26A5-AC54-4A29-B646-ADF25ACC58E0}" destId="{D2F1BA55-C657-429F-83AA-AA563DB64D3D}" srcOrd="1" destOrd="0" parTransId="{D4493A5C-2284-4CAF-8C80-85EEDCC2233F}" sibTransId="{2523A5AD-A9A3-456A-953C-7B13334B602B}"/>
    <dgm:cxn modelId="{53AD1B81-0228-4CC4-8023-100D2AC7871F}" type="presOf" srcId="{503D8AF9-F97F-4D00-9DFA-728E7C18AC0C}" destId="{CE87E40A-F0E4-490E-BB20-E3AA96622708}" srcOrd="1" destOrd="0" presId="urn:microsoft.com/office/officeart/2005/8/layout/hierarchy2"/>
    <dgm:cxn modelId="{04803B91-4CC1-478E-B32C-E85E5368BE7E}" type="presOf" srcId="{73B394A9-CEB2-476E-B800-C611D8C57BB9}" destId="{E2887FB0-59FA-4E8A-BF97-52722CC95F54}" srcOrd="0" destOrd="0" presId="urn:microsoft.com/office/officeart/2005/8/layout/hierarchy2"/>
    <dgm:cxn modelId="{B61796B3-83B6-4BCB-AE71-014CC1C58072}" type="presOf" srcId="{FF5899AE-5FD9-4093-B9EB-1DEA1E7A99E7}" destId="{AFE24E23-9C1A-4570-B16E-D7C5F86452E1}" srcOrd="0" destOrd="0" presId="urn:microsoft.com/office/officeart/2005/8/layout/hierarchy2"/>
    <dgm:cxn modelId="{CB007E69-D141-4FF2-8255-7D5306405F93}" type="presOf" srcId="{C75DC2AA-04A8-40A3-A4A1-C0A7479E2CA3}" destId="{24A510C5-0A50-4131-A371-210F4FDD7991}" srcOrd="1" destOrd="0" presId="urn:microsoft.com/office/officeart/2005/8/layout/hierarchy2"/>
    <dgm:cxn modelId="{67575BED-0117-4C48-AD18-D00A0705BEE2}" srcId="{CDDAB585-7688-4E66-84C7-129C8262D343}" destId="{B7BCCBD6-4384-49A2-B904-C5C1C8659E91}" srcOrd="1" destOrd="0" parTransId="{15D809DE-EEF0-4AC0-995C-CDEE207C9C95}" sibTransId="{61958788-A35D-42B7-9326-572096067C9F}"/>
    <dgm:cxn modelId="{15EB198B-CD4F-471E-8584-E904B8D6F179}" type="presOf" srcId="{503D8AF9-F97F-4D00-9DFA-728E7C18AC0C}" destId="{FDBDE34A-8DE5-4231-8A4F-4378B3A30ABB}" srcOrd="0" destOrd="0" presId="urn:microsoft.com/office/officeart/2005/8/layout/hierarchy2"/>
    <dgm:cxn modelId="{B7978C28-99AB-4883-B337-A995529925FC}" type="presOf" srcId="{86508CA2-F248-482D-8AE0-62754CF2933E}" destId="{C465533B-87ED-4220-89BB-7A255A6604F5}" srcOrd="1" destOrd="0" presId="urn:microsoft.com/office/officeart/2005/8/layout/hierarchy2"/>
    <dgm:cxn modelId="{CCD4A716-A0EB-48FE-A456-1D8DFFEF9A96}" type="presOf" srcId="{B7BCCBD6-4384-49A2-B904-C5C1C8659E91}" destId="{DE1ABB31-8EEE-460D-9514-D1EC84B3E1CC}" srcOrd="0" destOrd="0" presId="urn:microsoft.com/office/officeart/2005/8/layout/hierarchy2"/>
    <dgm:cxn modelId="{76F2A7A7-824F-41E6-89E9-50AB72FDB5BD}" srcId="{C90F2AA1-7273-40F0-BC64-90E5B62DB25B}" destId="{8C2E1D8D-B8E5-491E-ACD1-F92741ABDBED}" srcOrd="0" destOrd="0" parTransId="{FCB055E8-49F7-4E19-8ADE-5C4BF17C88E3}" sibTransId="{8A964B72-E93E-4F5D-99E0-0A2C47CFFEEF}"/>
    <dgm:cxn modelId="{243EF06A-EB6C-449D-99BD-ADCF6757A14D}" type="presOf" srcId="{BAFFB5D4-00D9-4EC8-A875-2BCA91CD0ABE}" destId="{830A4486-D10B-4C32-BBD5-5A218D6E2582}" srcOrd="0" destOrd="0" presId="urn:microsoft.com/office/officeart/2005/8/layout/hierarchy2"/>
    <dgm:cxn modelId="{35BDC34F-3225-45CB-B061-0D8315273EA7}" srcId="{ED3645A3-1FEF-43FB-96F3-05CDD242D056}" destId="{F81B461F-D3C7-47A7-9D14-E1705ADA45E0}" srcOrd="1" destOrd="0" parTransId="{C75DC2AA-04A8-40A3-A4A1-C0A7479E2CA3}" sibTransId="{E95E9B64-6640-4D54-9F49-673970D1ADB7}"/>
    <dgm:cxn modelId="{03BDAC55-1BF3-47BC-863C-A56CC551A801}" srcId="{6EBE26A5-AC54-4A29-B646-ADF25ACC58E0}" destId="{CDDAB585-7688-4E66-84C7-129C8262D343}" srcOrd="0" destOrd="0" parTransId="{14E3A2FB-2310-4013-8EF3-0EA0A4442175}" sibTransId="{A32CC875-EEA0-4131-A623-583187C00813}"/>
    <dgm:cxn modelId="{C610343C-3D12-4C22-8ACB-0A70BC7B5FBE}" type="presOf" srcId="{AA56861F-CD39-4D4D-9F89-C768A7B2DB86}" destId="{1D2A0DB9-6125-4FAE-A84D-672D21711318}" srcOrd="1" destOrd="0" presId="urn:microsoft.com/office/officeart/2005/8/layout/hierarchy2"/>
    <dgm:cxn modelId="{4DBDFC50-C092-4102-905E-8325950AF36F}" type="presOf" srcId="{4F486CE8-A232-4E2D-875F-20E57325DFB1}" destId="{D151AA1B-964C-41D9-A254-15E1FC79ACCF}" srcOrd="0" destOrd="0" presId="urn:microsoft.com/office/officeart/2005/8/layout/hierarchy2"/>
    <dgm:cxn modelId="{5CC3062B-CA7F-4337-96BB-9E9C9BD35721}" type="presOf" srcId="{8C2E1D8D-B8E5-491E-ACD1-F92741ABDBED}" destId="{45C20A3F-1889-424A-84DB-382FB9245AC1}" srcOrd="0" destOrd="0" presId="urn:microsoft.com/office/officeart/2005/8/layout/hierarchy2"/>
    <dgm:cxn modelId="{8CA43C41-1274-4117-B63B-4D554DE69DF3}" type="presOf" srcId="{7277806F-B2CA-4B52-A621-26D59228456B}" destId="{BE32A53F-EFD6-4264-9C28-E53A47EF0D24}" srcOrd="0" destOrd="0" presId="urn:microsoft.com/office/officeart/2005/8/layout/hierarchy2"/>
    <dgm:cxn modelId="{0719FB17-1B23-4962-9781-DE654FD24788}" type="presOf" srcId="{F818F502-744E-4A96-BDC6-943B54BDBFC3}" destId="{BD88DCEA-D5B9-4E7E-9E72-FB36B1AE2AED}" srcOrd="0" destOrd="0" presId="urn:microsoft.com/office/officeart/2005/8/layout/hierarchy2"/>
    <dgm:cxn modelId="{EBF86659-F9C9-4041-936A-3F583A2FBA79}" type="presOf" srcId="{C75DC2AA-04A8-40A3-A4A1-C0A7479E2CA3}" destId="{7174F293-5490-4BC2-8825-0E66F14823A0}" srcOrd="0" destOrd="0" presId="urn:microsoft.com/office/officeart/2005/8/layout/hierarchy2"/>
    <dgm:cxn modelId="{F0FE46F2-5EAB-479C-994D-38A293F76E5B}" srcId="{A9369F1E-36B3-4D30-A1F6-DCE8E64AFE1F}" destId="{6EBE26A5-AC54-4A29-B646-ADF25ACC58E0}" srcOrd="0" destOrd="0" parTransId="{86508CA2-F248-482D-8AE0-62754CF2933E}" sibTransId="{9EF4459A-8397-4613-B9F3-CA732FAC8623}"/>
    <dgm:cxn modelId="{5F7F4AB3-B162-422E-A83D-665B9D0195F7}" type="presOf" srcId="{15D809DE-EEF0-4AC0-995C-CDEE207C9C95}" destId="{3A50279F-7B19-49DC-93A2-2DDCA3D06DF3}" srcOrd="0" destOrd="0" presId="urn:microsoft.com/office/officeart/2005/8/layout/hierarchy2"/>
    <dgm:cxn modelId="{48D27BA6-29B7-4EA8-B18C-F1BE791A5F18}" type="presOf" srcId="{15D809DE-EEF0-4AC0-995C-CDEE207C9C95}" destId="{C1DCF677-C022-4AD8-A0F4-525CEB982F27}" srcOrd="1" destOrd="0" presId="urn:microsoft.com/office/officeart/2005/8/layout/hierarchy2"/>
    <dgm:cxn modelId="{18A1B92A-CC8B-4A36-BD64-0B7D2070AFEA}" type="presOf" srcId="{1AAB8C5D-4708-431C-A068-D92951E11C4E}" destId="{F1D51AE9-17B1-4B72-AA04-6614B20473B0}" srcOrd="0" destOrd="0" presId="urn:microsoft.com/office/officeart/2005/8/layout/hierarchy2"/>
    <dgm:cxn modelId="{929AC342-AC72-457D-BAAB-A75EA9DC1395}" type="presOf" srcId="{E20EDFF0-2EF2-45DB-93C1-553C3CBA6CBE}" destId="{DA607AB2-A120-4E03-B5A8-F9BABC785BD2}" srcOrd="0" destOrd="0" presId="urn:microsoft.com/office/officeart/2005/8/layout/hierarchy2"/>
    <dgm:cxn modelId="{6726CDBD-283A-48EA-9552-0CF61112AB17}" srcId="{D2F1BA55-C657-429F-83AA-AA563DB64D3D}" destId="{7BCB5BE9-0280-4FB4-A1BA-235390FC4714}" srcOrd="1" destOrd="0" parTransId="{503D8AF9-F97F-4D00-9DFA-728E7C18AC0C}" sibTransId="{D8FFF3A2-B56D-42C7-B463-4BFA7C2D2208}"/>
    <dgm:cxn modelId="{7F7418F1-165A-4D58-A86F-DDDDC77CECAE}" type="presOf" srcId="{3741A499-93BA-49CC-84C1-8E43B6E1DE84}" destId="{72EBBDF2-9A5B-40F6-AB70-A373A7F21952}" srcOrd="0" destOrd="0" presId="urn:microsoft.com/office/officeart/2005/8/layout/hierarchy2"/>
    <dgm:cxn modelId="{EC7FB8EF-7BA3-4D17-AF7C-8981A8694EB8}" type="presOf" srcId="{EFCDA446-E843-42BF-AB32-4A469F16FEFE}" destId="{A925384C-0F44-479F-9746-48D06A25E30F}" srcOrd="1" destOrd="0" presId="urn:microsoft.com/office/officeart/2005/8/layout/hierarchy2"/>
    <dgm:cxn modelId="{C61736DC-DBD3-4CA1-8D6F-7836384BCC89}" srcId="{7277806F-B2CA-4B52-A621-26D59228456B}" destId="{73B394A9-CEB2-476E-B800-C611D8C57BB9}" srcOrd="0" destOrd="0" parTransId="{4E02F649-5472-4BF9-8583-66C5109B9BF0}" sibTransId="{98DA895A-6DA8-424D-898F-0A8BE84FD15E}"/>
    <dgm:cxn modelId="{0E95B097-A2E0-4547-AF72-5EB9F1239B3E}" type="presOf" srcId="{CDDAB585-7688-4E66-84C7-129C8262D343}" destId="{67AC33B1-55A0-4949-BF07-DD7431B2A7EF}" srcOrd="0" destOrd="0" presId="urn:microsoft.com/office/officeart/2005/8/layout/hierarchy2"/>
    <dgm:cxn modelId="{754469E8-8BA5-4F2C-AA7B-91BD25EAC259}" type="presOf" srcId="{4E02F649-5472-4BF9-8583-66C5109B9BF0}" destId="{B4D92C0E-1E55-4D10-9BDA-895E693866F7}" srcOrd="0" destOrd="0" presId="urn:microsoft.com/office/officeart/2005/8/layout/hierarchy2"/>
    <dgm:cxn modelId="{425A2563-7296-48AE-9BAF-6B53CB0E8CFB}" type="presOf" srcId="{DEF739AF-0C49-4327-A9C7-007B60243C19}" destId="{EB159367-3E41-4794-BB76-B8D1C7B484BE}" srcOrd="0" destOrd="0" presId="urn:microsoft.com/office/officeart/2005/8/layout/hierarchy2"/>
    <dgm:cxn modelId="{356B6A2F-B8B9-4CD7-A945-DE664D28F33E}" type="presOf" srcId="{86508CA2-F248-482D-8AE0-62754CF2933E}" destId="{811CFEC3-B970-43C3-ADD7-E600969DD3E5}" srcOrd="0" destOrd="0" presId="urn:microsoft.com/office/officeart/2005/8/layout/hierarchy2"/>
    <dgm:cxn modelId="{BF69AEC3-A0A2-4042-9EA7-E3DAC0B88855}" type="presOf" srcId="{F5C926AA-1110-4EB5-9936-FEADCD6D45D1}" destId="{2E0EE21E-EB93-4754-B620-C69E66E69D84}" srcOrd="0" destOrd="0" presId="urn:microsoft.com/office/officeart/2005/8/layout/hierarchy2"/>
    <dgm:cxn modelId="{47890BE7-B54A-469A-B087-F6699567D205}" type="presOf" srcId="{14E3A2FB-2310-4013-8EF3-0EA0A4442175}" destId="{8103F400-4222-44F7-8A6A-8A4179C190F7}" srcOrd="0" destOrd="0" presId="urn:microsoft.com/office/officeart/2005/8/layout/hierarchy2"/>
    <dgm:cxn modelId="{496D697C-76D2-4939-9B27-82BE309DE8DF}" type="presOf" srcId="{A9369F1E-36B3-4D30-A1F6-DCE8E64AFE1F}" destId="{D2B07D0C-FCAD-4F1C-BD09-E6E3F33C0CCB}" srcOrd="0" destOrd="0" presId="urn:microsoft.com/office/officeart/2005/8/layout/hierarchy2"/>
    <dgm:cxn modelId="{DA5AE4E8-6EB9-4009-9AAD-FE1CD2098B18}" type="presOf" srcId="{FCB055E8-49F7-4E19-8ADE-5C4BF17C88E3}" destId="{A2B52B99-EA82-44B7-8D47-50A112F464F3}" srcOrd="1" destOrd="0" presId="urn:microsoft.com/office/officeart/2005/8/layout/hierarchy2"/>
    <dgm:cxn modelId="{D0B4F9D5-5CC9-488E-AF84-EE2478F3A5B2}" type="presOf" srcId="{D4493A5C-2284-4CAF-8C80-85EEDCC2233F}" destId="{D5AB3D84-0FBD-4733-8B8F-79DD8C77D2DA}" srcOrd="1" destOrd="0" presId="urn:microsoft.com/office/officeart/2005/8/layout/hierarchy2"/>
    <dgm:cxn modelId="{F228D5B1-7955-4DD6-8AE8-F1BF86D808B7}" srcId="{F5C926AA-1110-4EB5-9936-FEADCD6D45D1}" destId="{ED3645A3-1FEF-43FB-96F3-05CDD242D056}" srcOrd="0" destOrd="0" parTransId="{277F3EFF-DF53-4335-BA2E-AE50FB11556A}" sibTransId="{1D500C18-741F-4A1D-94F1-F1BC898691E9}"/>
    <dgm:cxn modelId="{274442AB-E2D8-4E74-B4F1-5D058D8618DC}" type="presOf" srcId="{D2F1BA55-C657-429F-83AA-AA563DB64D3D}" destId="{31E1ED5C-A702-4481-BC7D-25D0DE75591D}" srcOrd="0" destOrd="0" presId="urn:microsoft.com/office/officeart/2005/8/layout/hierarchy2"/>
    <dgm:cxn modelId="{DD0CFB1F-2627-4952-8F0F-7498FDA4E9A2}" srcId="{CDDAB585-7688-4E66-84C7-129C8262D343}" destId="{D1CA2B43-AA44-4A69-A2A1-8ABE89269F6C}" srcOrd="0" destOrd="0" parTransId="{FF5899AE-5FD9-4093-B9EB-1DEA1E7A99E7}" sibTransId="{D294CCD0-DCCC-4ED3-84CE-E00EDB770113}"/>
    <dgm:cxn modelId="{3B15B992-9697-4888-9328-0C610902BD58}" type="presOf" srcId="{D1CA2B43-AA44-4A69-A2A1-8ABE89269F6C}" destId="{053A27EA-6E10-4CB2-8B9D-FB05F5A048C3}" srcOrd="0" destOrd="0" presId="urn:microsoft.com/office/officeart/2005/8/layout/hierarchy2"/>
    <dgm:cxn modelId="{00703319-B24F-4C54-BA7A-033663F8B484}" type="presOf" srcId="{6C238474-E008-48DE-B5A9-F2BBF95C7C60}" destId="{9C8D5ACB-B613-4B71-B459-25BE8F600CCA}" srcOrd="0" destOrd="0" presId="urn:microsoft.com/office/officeart/2005/8/layout/hierarchy2"/>
    <dgm:cxn modelId="{F8A35298-5524-490E-804C-D0F4FB1DC63E}" srcId="{CDDAB585-7688-4E66-84C7-129C8262D343}" destId="{F94163EC-EEA6-49D2-A2CA-A96F39AB401F}" srcOrd="2" destOrd="0" parTransId="{6C238474-E008-48DE-B5A9-F2BBF95C7C60}" sibTransId="{EFE857EC-E9C9-4FDC-ADA2-6F6F70A85C4C}"/>
    <dgm:cxn modelId="{EEFD79D5-E551-4806-8E0A-902674A941A3}" srcId="{6EBE26A5-AC54-4A29-B646-ADF25ACC58E0}" destId="{C90F2AA1-7273-40F0-BC64-90E5B62DB25B}" srcOrd="2" destOrd="0" parTransId="{1AAB8C5D-4708-431C-A068-D92951E11C4E}" sibTransId="{8ADBB82B-1BAC-43ED-92F0-AFCB7E60C396}"/>
    <dgm:cxn modelId="{70860489-7C45-4748-92C3-147B8110F004}" type="presOf" srcId="{6C238474-E008-48DE-B5A9-F2BBF95C7C60}" destId="{5E47F5BE-A1F3-4510-BA22-9993C482BB2B}" srcOrd="1" destOrd="0" presId="urn:microsoft.com/office/officeart/2005/8/layout/hierarchy2"/>
    <dgm:cxn modelId="{AA553319-7182-4D00-8A01-981E5832D2BC}" srcId="{BAFFB5D4-00D9-4EC8-A875-2BCA91CD0ABE}" destId="{A9369F1E-36B3-4D30-A1F6-DCE8E64AFE1F}" srcOrd="0" destOrd="0" parTransId="{42F161D3-F5B1-4C2A-9B8D-3678B7752321}" sibTransId="{1D197C1A-0759-4933-ACF0-4F663A240325}"/>
    <dgm:cxn modelId="{E909A232-AA62-4A94-A43A-484D2BE607E4}" type="presOf" srcId="{FCB055E8-49F7-4E19-8ADE-5C4BF17C88E3}" destId="{981A0AC9-68D3-4BDE-A276-F4BC3E37EBDA}" srcOrd="0" destOrd="0" presId="urn:microsoft.com/office/officeart/2005/8/layout/hierarchy2"/>
    <dgm:cxn modelId="{6C40157D-4916-47AC-81F4-33305191D710}" srcId="{ED3645A3-1FEF-43FB-96F3-05CDD242D056}" destId="{C0304112-89B0-474B-A817-54BDB963AB98}" srcOrd="0" destOrd="0" parTransId="{EFCDA446-E843-42BF-AB32-4A469F16FEFE}" sibTransId="{673F1BC4-7BCC-4E99-B214-228730E603D6}"/>
    <dgm:cxn modelId="{A9E4FECA-7B18-4DC2-8782-A154449B3428}" type="presOf" srcId="{AA56861F-CD39-4D4D-9F89-C768A7B2DB86}" destId="{08165560-D452-46D9-9DB5-CBC70BB4A029}" srcOrd="0" destOrd="0" presId="urn:microsoft.com/office/officeart/2005/8/layout/hierarchy2"/>
    <dgm:cxn modelId="{68687055-93EB-4250-B2DD-C3635A9E5E7B}" type="presOf" srcId="{ED3645A3-1FEF-43FB-96F3-05CDD242D056}" destId="{0396314D-6250-486D-A659-4FD5C80D16E0}" srcOrd="0" destOrd="0" presId="urn:microsoft.com/office/officeart/2005/8/layout/hierarchy2"/>
    <dgm:cxn modelId="{1C76C5E5-2B6C-499E-8D56-A0F3CD3E806E}" type="presOf" srcId="{EFCDA446-E843-42BF-AB32-4A469F16FEFE}" destId="{967235F5-6DCF-4381-BC9D-BB413C2460CA}" srcOrd="0" destOrd="0" presId="urn:microsoft.com/office/officeart/2005/8/layout/hierarchy2"/>
    <dgm:cxn modelId="{E5B975E6-CD09-43BB-B543-46D36D9FFE15}" type="presOf" srcId="{4E02F649-5472-4BF9-8583-66C5109B9BF0}" destId="{265A8212-9173-4FCA-9895-57D96DC7AF6A}" srcOrd="1" destOrd="0" presId="urn:microsoft.com/office/officeart/2005/8/layout/hierarchy2"/>
    <dgm:cxn modelId="{2E220E89-CEAA-476E-9280-980F283F882F}" type="presOf" srcId="{FF5899AE-5FD9-4093-B9EB-1DEA1E7A99E7}" destId="{EA9712C0-5627-4297-BAB2-5CC8B433D779}" srcOrd="1" destOrd="0" presId="urn:microsoft.com/office/officeart/2005/8/layout/hierarchy2"/>
    <dgm:cxn modelId="{11AC5E49-E683-4FEC-94EC-3D0BBAFBE576}" type="presOf" srcId="{C0304112-89B0-474B-A817-54BDB963AB98}" destId="{0AD3587A-3972-4554-97A8-C46A661BF554}" srcOrd="0" destOrd="0" presId="urn:microsoft.com/office/officeart/2005/8/layout/hierarchy2"/>
    <dgm:cxn modelId="{5D47FE45-BFC3-462C-8A73-FD826A789680}" type="presOf" srcId="{14E3A2FB-2310-4013-8EF3-0EA0A4442175}" destId="{58534252-E3D6-46F4-A4AB-FF971A18DB25}" srcOrd="1" destOrd="0" presId="urn:microsoft.com/office/officeart/2005/8/layout/hierarchy2"/>
    <dgm:cxn modelId="{7B67AE4A-709A-4C3B-84B5-331DDB714BDB}" type="presOf" srcId="{C90F2AA1-7273-40F0-BC64-90E5B62DB25B}" destId="{E80E2599-64BE-4FC5-92D0-1231427AD77B}" srcOrd="0" destOrd="0" presId="urn:microsoft.com/office/officeart/2005/8/layout/hierarchy2"/>
    <dgm:cxn modelId="{93BA90B1-38AC-48CF-860F-2BA905008C01}" srcId="{D2F1BA55-C657-429F-83AA-AA563DB64D3D}" destId="{E20EDFF0-2EF2-45DB-93C1-553C3CBA6CBE}" srcOrd="0" destOrd="0" parTransId="{4F486CE8-A232-4E2D-875F-20E57325DFB1}" sibTransId="{578FD47B-E42A-4C6D-8488-E8318CE7277F}"/>
    <dgm:cxn modelId="{FD8CB07A-22A6-4259-A208-B61492EA5C83}" type="presOf" srcId="{F81B461F-D3C7-47A7-9D14-E1705ADA45E0}" destId="{1CE37180-EFAC-4FE9-9A11-DEDB4B66A399}" srcOrd="0" destOrd="0" presId="urn:microsoft.com/office/officeart/2005/8/layout/hierarchy2"/>
    <dgm:cxn modelId="{F42C06D3-3FFF-457A-8D2F-E896FE70D8D9}" type="presOf" srcId="{D4493A5C-2284-4CAF-8C80-85EEDCC2233F}" destId="{E927C0F9-27D3-441A-8ED4-6C5880CBEC2B}" srcOrd="0" destOrd="0" presId="urn:microsoft.com/office/officeart/2005/8/layout/hierarchy2"/>
    <dgm:cxn modelId="{BEE511FC-E080-41ED-9902-44E89E8CFBB5}" type="presOf" srcId="{DEF739AF-0C49-4327-A9C7-007B60243C19}" destId="{1D786F72-077B-440D-B479-F48BC0387DD5}" srcOrd="1" destOrd="0" presId="urn:microsoft.com/office/officeart/2005/8/layout/hierarchy2"/>
    <dgm:cxn modelId="{EC799502-FAD6-415B-8244-BEE1A737732C}" srcId="{A9369F1E-36B3-4D30-A1F6-DCE8E64AFE1F}" destId="{7277806F-B2CA-4B52-A621-26D59228456B}" srcOrd="2" destOrd="0" parTransId="{F818F502-744E-4A96-BDC6-943B54BDBFC3}" sibTransId="{7F7B743A-098C-4CBF-B031-775511DE99DB}"/>
    <dgm:cxn modelId="{4D1F8B3A-11C8-4B92-84D5-FFB5CCEF4E5E}" type="presOf" srcId="{F818F502-744E-4A96-BDC6-943B54BDBFC3}" destId="{BBFF1667-432C-40C3-9994-CAF207FED891}" srcOrd="1" destOrd="0" presId="urn:microsoft.com/office/officeart/2005/8/layout/hierarchy2"/>
    <dgm:cxn modelId="{690DC38C-434C-4CF1-90A6-210F20D7795C}" type="presOf" srcId="{7BCB5BE9-0280-4FB4-A1BA-235390FC4714}" destId="{8A4EF4D5-A5AA-4E96-BD41-40CDFABC128C}" srcOrd="0" destOrd="0" presId="urn:microsoft.com/office/officeart/2005/8/layout/hierarchy2"/>
    <dgm:cxn modelId="{9FE806CA-8407-4340-A35E-D31D2746149A}" type="presOf" srcId="{F94163EC-EEA6-49D2-A2CA-A96F39AB401F}" destId="{378673B6-AF9A-4B40-BD25-BC19FA7848E9}" srcOrd="0" destOrd="0" presId="urn:microsoft.com/office/officeart/2005/8/layout/hierarchy2"/>
    <dgm:cxn modelId="{C0C2874F-A2FD-4783-B3F2-22FB3010770C}" srcId="{A9369F1E-36B3-4D30-A1F6-DCE8E64AFE1F}" destId="{F5C926AA-1110-4EB5-9936-FEADCD6D45D1}" srcOrd="1" destOrd="0" parTransId="{DEF739AF-0C49-4327-A9C7-007B60243C19}" sibTransId="{6305808C-CE88-4325-BF6B-49DCA426C7FE}"/>
    <dgm:cxn modelId="{34B12155-C95B-42FB-AFA1-90A3FCD3F8CF}" type="presParOf" srcId="{830A4486-D10B-4C32-BBD5-5A218D6E2582}" destId="{5CDE1908-5FF4-4E3C-9FCA-1CFEBB01E9FA}" srcOrd="0" destOrd="0" presId="urn:microsoft.com/office/officeart/2005/8/layout/hierarchy2"/>
    <dgm:cxn modelId="{0C50379B-0E10-412D-B05A-5E483D599AD6}" type="presParOf" srcId="{5CDE1908-5FF4-4E3C-9FCA-1CFEBB01E9FA}" destId="{D2B07D0C-FCAD-4F1C-BD09-E6E3F33C0CCB}" srcOrd="0" destOrd="0" presId="urn:microsoft.com/office/officeart/2005/8/layout/hierarchy2"/>
    <dgm:cxn modelId="{EBFE77A2-D3D6-4450-9468-24DAD6151F33}" type="presParOf" srcId="{5CDE1908-5FF4-4E3C-9FCA-1CFEBB01E9FA}" destId="{647C5D6E-58FE-4312-9279-1FBBCDC93BEC}" srcOrd="1" destOrd="0" presId="urn:microsoft.com/office/officeart/2005/8/layout/hierarchy2"/>
    <dgm:cxn modelId="{F452B7FF-3C49-4E60-9E45-48846B859CE5}" type="presParOf" srcId="{647C5D6E-58FE-4312-9279-1FBBCDC93BEC}" destId="{811CFEC3-B970-43C3-ADD7-E600969DD3E5}" srcOrd="0" destOrd="0" presId="urn:microsoft.com/office/officeart/2005/8/layout/hierarchy2"/>
    <dgm:cxn modelId="{E118C4BD-37CC-4CCF-87E5-DFB0EE142792}" type="presParOf" srcId="{811CFEC3-B970-43C3-ADD7-E600969DD3E5}" destId="{C465533B-87ED-4220-89BB-7A255A6604F5}" srcOrd="0" destOrd="0" presId="urn:microsoft.com/office/officeart/2005/8/layout/hierarchy2"/>
    <dgm:cxn modelId="{7D75CB51-13FA-403B-BF22-4833BBD4923C}" type="presParOf" srcId="{647C5D6E-58FE-4312-9279-1FBBCDC93BEC}" destId="{8B839C39-15CA-46E6-877E-7D8C0FDEF1F4}" srcOrd="1" destOrd="0" presId="urn:microsoft.com/office/officeart/2005/8/layout/hierarchy2"/>
    <dgm:cxn modelId="{1505068C-5FB4-46B1-A430-F5812097FD55}" type="presParOf" srcId="{8B839C39-15CA-46E6-877E-7D8C0FDEF1F4}" destId="{CA2615A7-44D5-43CD-BC60-627E22494646}" srcOrd="0" destOrd="0" presId="urn:microsoft.com/office/officeart/2005/8/layout/hierarchy2"/>
    <dgm:cxn modelId="{7BD1FBBC-FB4D-43E0-8CAF-2A3B60BE672B}" type="presParOf" srcId="{8B839C39-15CA-46E6-877E-7D8C0FDEF1F4}" destId="{E0290E87-F5F0-4BF2-AC59-649A812F2326}" srcOrd="1" destOrd="0" presId="urn:microsoft.com/office/officeart/2005/8/layout/hierarchy2"/>
    <dgm:cxn modelId="{F4AD6168-5FFC-4BC0-BD91-90BE601A8780}" type="presParOf" srcId="{E0290E87-F5F0-4BF2-AC59-649A812F2326}" destId="{8103F400-4222-44F7-8A6A-8A4179C190F7}" srcOrd="0" destOrd="0" presId="urn:microsoft.com/office/officeart/2005/8/layout/hierarchy2"/>
    <dgm:cxn modelId="{D49B3DE8-B56C-4EB3-9656-2C84E80C15EA}" type="presParOf" srcId="{8103F400-4222-44F7-8A6A-8A4179C190F7}" destId="{58534252-E3D6-46F4-A4AB-FF971A18DB25}" srcOrd="0" destOrd="0" presId="urn:microsoft.com/office/officeart/2005/8/layout/hierarchy2"/>
    <dgm:cxn modelId="{92E02753-955B-4309-95AC-00E77586721E}" type="presParOf" srcId="{E0290E87-F5F0-4BF2-AC59-649A812F2326}" destId="{13722B5E-0C8D-44FA-985D-1FC5BFA63C9D}" srcOrd="1" destOrd="0" presId="urn:microsoft.com/office/officeart/2005/8/layout/hierarchy2"/>
    <dgm:cxn modelId="{5AD97EB6-796B-4436-9AEE-264E7D58CAF8}" type="presParOf" srcId="{13722B5E-0C8D-44FA-985D-1FC5BFA63C9D}" destId="{67AC33B1-55A0-4949-BF07-DD7431B2A7EF}" srcOrd="0" destOrd="0" presId="urn:microsoft.com/office/officeart/2005/8/layout/hierarchy2"/>
    <dgm:cxn modelId="{EB1351F5-3F64-4D3B-91A8-83B6758B6979}" type="presParOf" srcId="{13722B5E-0C8D-44FA-985D-1FC5BFA63C9D}" destId="{F7D6A23B-65F5-4547-9CD4-D78D7554FB54}" srcOrd="1" destOrd="0" presId="urn:microsoft.com/office/officeart/2005/8/layout/hierarchy2"/>
    <dgm:cxn modelId="{4F85BCBD-41F0-473E-97B7-6A52322AE028}" type="presParOf" srcId="{F7D6A23B-65F5-4547-9CD4-D78D7554FB54}" destId="{AFE24E23-9C1A-4570-B16E-D7C5F86452E1}" srcOrd="0" destOrd="0" presId="urn:microsoft.com/office/officeart/2005/8/layout/hierarchy2"/>
    <dgm:cxn modelId="{36E42D6E-393B-4ACB-B8B3-BB0C3E16E3A5}" type="presParOf" srcId="{AFE24E23-9C1A-4570-B16E-D7C5F86452E1}" destId="{EA9712C0-5627-4297-BAB2-5CC8B433D779}" srcOrd="0" destOrd="0" presId="urn:microsoft.com/office/officeart/2005/8/layout/hierarchy2"/>
    <dgm:cxn modelId="{0ABF3694-4187-4FDE-A6DD-00167C6CA607}" type="presParOf" srcId="{F7D6A23B-65F5-4547-9CD4-D78D7554FB54}" destId="{E40F5AF0-559D-473C-9454-DC9AC7DDB366}" srcOrd="1" destOrd="0" presId="urn:microsoft.com/office/officeart/2005/8/layout/hierarchy2"/>
    <dgm:cxn modelId="{25347FCD-FEA4-4A1A-9C32-343DF2585F81}" type="presParOf" srcId="{E40F5AF0-559D-473C-9454-DC9AC7DDB366}" destId="{053A27EA-6E10-4CB2-8B9D-FB05F5A048C3}" srcOrd="0" destOrd="0" presId="urn:microsoft.com/office/officeart/2005/8/layout/hierarchy2"/>
    <dgm:cxn modelId="{399457DC-52D0-4AAB-ADB1-84410B162D2D}" type="presParOf" srcId="{E40F5AF0-559D-473C-9454-DC9AC7DDB366}" destId="{FB32904A-D03F-4D92-927D-5D436A59B1C9}" srcOrd="1" destOrd="0" presId="urn:microsoft.com/office/officeart/2005/8/layout/hierarchy2"/>
    <dgm:cxn modelId="{848FE39E-8379-47B5-B600-668B49611596}" type="presParOf" srcId="{F7D6A23B-65F5-4547-9CD4-D78D7554FB54}" destId="{3A50279F-7B19-49DC-93A2-2DDCA3D06DF3}" srcOrd="2" destOrd="0" presId="urn:microsoft.com/office/officeart/2005/8/layout/hierarchy2"/>
    <dgm:cxn modelId="{00F404F3-7167-41F8-8318-1649ABAF8106}" type="presParOf" srcId="{3A50279F-7B19-49DC-93A2-2DDCA3D06DF3}" destId="{C1DCF677-C022-4AD8-A0F4-525CEB982F27}" srcOrd="0" destOrd="0" presId="urn:microsoft.com/office/officeart/2005/8/layout/hierarchy2"/>
    <dgm:cxn modelId="{C6346719-A248-4CCD-895C-6BDD97E6FE5F}" type="presParOf" srcId="{F7D6A23B-65F5-4547-9CD4-D78D7554FB54}" destId="{92B17CE7-E379-443E-9E4F-805E846C6C57}" srcOrd="3" destOrd="0" presId="urn:microsoft.com/office/officeart/2005/8/layout/hierarchy2"/>
    <dgm:cxn modelId="{96C817BE-78C0-4BFC-B8E1-2F2CD68A0957}" type="presParOf" srcId="{92B17CE7-E379-443E-9E4F-805E846C6C57}" destId="{DE1ABB31-8EEE-460D-9514-D1EC84B3E1CC}" srcOrd="0" destOrd="0" presId="urn:microsoft.com/office/officeart/2005/8/layout/hierarchy2"/>
    <dgm:cxn modelId="{5646824E-BAD9-48EE-95E6-9E0791BE5816}" type="presParOf" srcId="{92B17CE7-E379-443E-9E4F-805E846C6C57}" destId="{7846D339-38F6-4F58-A802-0FD9A1A94D11}" srcOrd="1" destOrd="0" presId="urn:microsoft.com/office/officeart/2005/8/layout/hierarchy2"/>
    <dgm:cxn modelId="{C50506BD-2200-48A3-9869-9554016F01C8}" type="presParOf" srcId="{F7D6A23B-65F5-4547-9CD4-D78D7554FB54}" destId="{9C8D5ACB-B613-4B71-B459-25BE8F600CCA}" srcOrd="4" destOrd="0" presId="urn:microsoft.com/office/officeart/2005/8/layout/hierarchy2"/>
    <dgm:cxn modelId="{A7349812-7F63-4A71-A47A-E2C61821E5DB}" type="presParOf" srcId="{9C8D5ACB-B613-4B71-B459-25BE8F600CCA}" destId="{5E47F5BE-A1F3-4510-BA22-9993C482BB2B}" srcOrd="0" destOrd="0" presId="urn:microsoft.com/office/officeart/2005/8/layout/hierarchy2"/>
    <dgm:cxn modelId="{48FE8BB4-226D-4822-8E72-B68CAA2B146A}" type="presParOf" srcId="{F7D6A23B-65F5-4547-9CD4-D78D7554FB54}" destId="{022DF07D-EA44-4ECF-BF4F-E204A8A8BC3F}" srcOrd="5" destOrd="0" presId="urn:microsoft.com/office/officeart/2005/8/layout/hierarchy2"/>
    <dgm:cxn modelId="{36AA7EAE-05CF-4608-B4C2-114F1F2C3511}" type="presParOf" srcId="{022DF07D-EA44-4ECF-BF4F-E204A8A8BC3F}" destId="{378673B6-AF9A-4B40-BD25-BC19FA7848E9}" srcOrd="0" destOrd="0" presId="urn:microsoft.com/office/officeart/2005/8/layout/hierarchy2"/>
    <dgm:cxn modelId="{73795691-7B29-4A24-AFFD-6C4BDEF570D8}" type="presParOf" srcId="{022DF07D-EA44-4ECF-BF4F-E204A8A8BC3F}" destId="{A99089CC-EE40-4415-9DBA-D02B4DA16FCF}" srcOrd="1" destOrd="0" presId="urn:microsoft.com/office/officeart/2005/8/layout/hierarchy2"/>
    <dgm:cxn modelId="{230F0BCA-79AA-49CD-8D28-A282EB3F7F18}" type="presParOf" srcId="{E0290E87-F5F0-4BF2-AC59-649A812F2326}" destId="{E927C0F9-27D3-441A-8ED4-6C5880CBEC2B}" srcOrd="2" destOrd="0" presId="urn:microsoft.com/office/officeart/2005/8/layout/hierarchy2"/>
    <dgm:cxn modelId="{207D3A5C-C9D5-4EDC-9F68-CCC77FC946A8}" type="presParOf" srcId="{E927C0F9-27D3-441A-8ED4-6C5880CBEC2B}" destId="{D5AB3D84-0FBD-4733-8B8F-79DD8C77D2DA}" srcOrd="0" destOrd="0" presId="urn:microsoft.com/office/officeart/2005/8/layout/hierarchy2"/>
    <dgm:cxn modelId="{F100935D-7FC3-4521-B4E8-8456339E10D6}" type="presParOf" srcId="{E0290E87-F5F0-4BF2-AC59-649A812F2326}" destId="{02D4794E-E25D-48AE-B0AD-C384D2D251EE}" srcOrd="3" destOrd="0" presId="urn:microsoft.com/office/officeart/2005/8/layout/hierarchy2"/>
    <dgm:cxn modelId="{A3A61A0A-D921-4227-94C9-C30902A7E90D}" type="presParOf" srcId="{02D4794E-E25D-48AE-B0AD-C384D2D251EE}" destId="{31E1ED5C-A702-4481-BC7D-25D0DE75591D}" srcOrd="0" destOrd="0" presId="urn:microsoft.com/office/officeart/2005/8/layout/hierarchy2"/>
    <dgm:cxn modelId="{F877EA17-07F8-418F-8B50-C07F2510541A}" type="presParOf" srcId="{02D4794E-E25D-48AE-B0AD-C384D2D251EE}" destId="{AF712C81-E008-4F55-B9EF-AA5F647CA839}" srcOrd="1" destOrd="0" presId="urn:microsoft.com/office/officeart/2005/8/layout/hierarchy2"/>
    <dgm:cxn modelId="{F8AC133F-CE8B-4066-A369-04FD1A6BAC3F}" type="presParOf" srcId="{AF712C81-E008-4F55-B9EF-AA5F647CA839}" destId="{D151AA1B-964C-41D9-A254-15E1FC79ACCF}" srcOrd="0" destOrd="0" presId="urn:microsoft.com/office/officeart/2005/8/layout/hierarchy2"/>
    <dgm:cxn modelId="{33CA5F69-3E11-4F23-B975-F71A0A8F6839}" type="presParOf" srcId="{D151AA1B-964C-41D9-A254-15E1FC79ACCF}" destId="{D6433D3B-1A5C-4C99-84A1-42422DDE3DFD}" srcOrd="0" destOrd="0" presId="urn:microsoft.com/office/officeart/2005/8/layout/hierarchy2"/>
    <dgm:cxn modelId="{2613DDF0-93F8-44C8-AFCD-477DE09CC1D9}" type="presParOf" srcId="{AF712C81-E008-4F55-B9EF-AA5F647CA839}" destId="{9B05589C-C98A-49DE-BDB1-5E85E4D3D767}" srcOrd="1" destOrd="0" presId="urn:microsoft.com/office/officeart/2005/8/layout/hierarchy2"/>
    <dgm:cxn modelId="{C067ECE2-322D-4C02-9529-3CC09AD27F71}" type="presParOf" srcId="{9B05589C-C98A-49DE-BDB1-5E85E4D3D767}" destId="{DA607AB2-A120-4E03-B5A8-F9BABC785BD2}" srcOrd="0" destOrd="0" presId="urn:microsoft.com/office/officeart/2005/8/layout/hierarchy2"/>
    <dgm:cxn modelId="{9B3D4023-337A-4D17-959C-54464CE27F08}" type="presParOf" srcId="{9B05589C-C98A-49DE-BDB1-5E85E4D3D767}" destId="{A16BE511-63D2-4B70-B1F0-3E00AB616C76}" srcOrd="1" destOrd="0" presId="urn:microsoft.com/office/officeart/2005/8/layout/hierarchy2"/>
    <dgm:cxn modelId="{7A9D8753-4C3F-4FFB-BD11-E2E851531422}" type="presParOf" srcId="{AF712C81-E008-4F55-B9EF-AA5F647CA839}" destId="{FDBDE34A-8DE5-4231-8A4F-4378B3A30ABB}" srcOrd="2" destOrd="0" presId="urn:microsoft.com/office/officeart/2005/8/layout/hierarchy2"/>
    <dgm:cxn modelId="{236D5028-CE87-471D-82B2-F8035B3F9910}" type="presParOf" srcId="{FDBDE34A-8DE5-4231-8A4F-4378B3A30ABB}" destId="{CE87E40A-F0E4-490E-BB20-E3AA96622708}" srcOrd="0" destOrd="0" presId="urn:microsoft.com/office/officeart/2005/8/layout/hierarchy2"/>
    <dgm:cxn modelId="{4A1EA716-8A30-4C02-84AF-BF24FE83003C}" type="presParOf" srcId="{AF712C81-E008-4F55-B9EF-AA5F647CA839}" destId="{44B23750-77C9-488B-8E52-17165889403D}" srcOrd="3" destOrd="0" presId="urn:microsoft.com/office/officeart/2005/8/layout/hierarchy2"/>
    <dgm:cxn modelId="{AA467DC4-115D-48AB-9F53-B17C2FD322F3}" type="presParOf" srcId="{44B23750-77C9-488B-8E52-17165889403D}" destId="{8A4EF4D5-A5AA-4E96-BD41-40CDFABC128C}" srcOrd="0" destOrd="0" presId="urn:microsoft.com/office/officeart/2005/8/layout/hierarchy2"/>
    <dgm:cxn modelId="{0213AA3D-E762-45CC-976A-4C68F7C95E4F}" type="presParOf" srcId="{44B23750-77C9-488B-8E52-17165889403D}" destId="{CC32F1A2-7C16-4437-B831-B2D0ECB4B131}" srcOrd="1" destOrd="0" presId="urn:microsoft.com/office/officeart/2005/8/layout/hierarchy2"/>
    <dgm:cxn modelId="{DAE201AF-9209-49F0-9BA5-33FD7DC757F8}" type="presParOf" srcId="{E0290E87-F5F0-4BF2-AC59-649A812F2326}" destId="{F1D51AE9-17B1-4B72-AA04-6614B20473B0}" srcOrd="4" destOrd="0" presId="urn:microsoft.com/office/officeart/2005/8/layout/hierarchy2"/>
    <dgm:cxn modelId="{6369B974-8D0B-4529-A805-94333B6B8285}" type="presParOf" srcId="{F1D51AE9-17B1-4B72-AA04-6614B20473B0}" destId="{E43E64D1-49DA-426A-AC6B-2D94B7D2D2BE}" srcOrd="0" destOrd="0" presId="urn:microsoft.com/office/officeart/2005/8/layout/hierarchy2"/>
    <dgm:cxn modelId="{0885706A-3CA9-4A58-85BA-1191BB51B6C1}" type="presParOf" srcId="{E0290E87-F5F0-4BF2-AC59-649A812F2326}" destId="{3095806B-646C-4535-898E-EC41A26B30C6}" srcOrd="5" destOrd="0" presId="urn:microsoft.com/office/officeart/2005/8/layout/hierarchy2"/>
    <dgm:cxn modelId="{8E9A75DF-70F0-4CD9-8456-37068A68442B}" type="presParOf" srcId="{3095806B-646C-4535-898E-EC41A26B30C6}" destId="{E80E2599-64BE-4FC5-92D0-1231427AD77B}" srcOrd="0" destOrd="0" presId="urn:microsoft.com/office/officeart/2005/8/layout/hierarchy2"/>
    <dgm:cxn modelId="{41DBBA13-FF85-4A53-BA37-062659F48EFE}" type="presParOf" srcId="{3095806B-646C-4535-898E-EC41A26B30C6}" destId="{8C6C1261-D6BA-43B0-B343-132E4CBA6F61}" srcOrd="1" destOrd="0" presId="urn:microsoft.com/office/officeart/2005/8/layout/hierarchy2"/>
    <dgm:cxn modelId="{7F70C2FE-83AE-4640-B428-C102FBC90192}" type="presParOf" srcId="{8C6C1261-D6BA-43B0-B343-132E4CBA6F61}" destId="{981A0AC9-68D3-4BDE-A276-F4BC3E37EBDA}" srcOrd="0" destOrd="0" presId="urn:microsoft.com/office/officeart/2005/8/layout/hierarchy2"/>
    <dgm:cxn modelId="{F44D7EA2-6700-4DA9-8CF3-0B4BC37A8DC0}" type="presParOf" srcId="{981A0AC9-68D3-4BDE-A276-F4BC3E37EBDA}" destId="{A2B52B99-EA82-44B7-8D47-50A112F464F3}" srcOrd="0" destOrd="0" presId="urn:microsoft.com/office/officeart/2005/8/layout/hierarchy2"/>
    <dgm:cxn modelId="{C7D7C6F4-539C-4047-A258-DFD3C47824D3}" type="presParOf" srcId="{8C6C1261-D6BA-43B0-B343-132E4CBA6F61}" destId="{4AA22D44-13A0-45EB-9812-6FCB2B08C9C2}" srcOrd="1" destOrd="0" presId="urn:microsoft.com/office/officeart/2005/8/layout/hierarchy2"/>
    <dgm:cxn modelId="{BF7A7B54-CD7C-4DFD-BFEE-A65C204E6CC0}" type="presParOf" srcId="{4AA22D44-13A0-45EB-9812-6FCB2B08C9C2}" destId="{45C20A3F-1889-424A-84DB-382FB9245AC1}" srcOrd="0" destOrd="0" presId="urn:microsoft.com/office/officeart/2005/8/layout/hierarchy2"/>
    <dgm:cxn modelId="{BC1FBD23-EB11-4529-AFE9-C62CFE1CF678}" type="presParOf" srcId="{4AA22D44-13A0-45EB-9812-6FCB2B08C9C2}" destId="{233AB233-8629-4391-82B1-87E2D76B979C}" srcOrd="1" destOrd="0" presId="urn:microsoft.com/office/officeart/2005/8/layout/hierarchy2"/>
    <dgm:cxn modelId="{B54725FD-DC9D-4488-A1DC-CDCCADE98496}" type="presParOf" srcId="{647C5D6E-58FE-4312-9279-1FBBCDC93BEC}" destId="{EB159367-3E41-4794-BB76-B8D1C7B484BE}" srcOrd="2" destOrd="0" presId="urn:microsoft.com/office/officeart/2005/8/layout/hierarchy2"/>
    <dgm:cxn modelId="{D4947772-F501-475F-94FD-9BD7F5448B41}" type="presParOf" srcId="{EB159367-3E41-4794-BB76-B8D1C7B484BE}" destId="{1D786F72-077B-440D-B479-F48BC0387DD5}" srcOrd="0" destOrd="0" presId="urn:microsoft.com/office/officeart/2005/8/layout/hierarchy2"/>
    <dgm:cxn modelId="{A5EA4CD8-596E-49AF-99D2-B387223E9383}" type="presParOf" srcId="{647C5D6E-58FE-4312-9279-1FBBCDC93BEC}" destId="{7F68CBA5-0672-44D6-AE1C-0EF83789E79F}" srcOrd="3" destOrd="0" presId="urn:microsoft.com/office/officeart/2005/8/layout/hierarchy2"/>
    <dgm:cxn modelId="{C8B393DD-3820-440A-8B6F-F72BE9A17945}" type="presParOf" srcId="{7F68CBA5-0672-44D6-AE1C-0EF83789E79F}" destId="{2E0EE21E-EB93-4754-B620-C69E66E69D84}" srcOrd="0" destOrd="0" presId="urn:microsoft.com/office/officeart/2005/8/layout/hierarchy2"/>
    <dgm:cxn modelId="{0D000DAB-9B9A-4741-ADEE-E804454F90E3}" type="presParOf" srcId="{7F68CBA5-0672-44D6-AE1C-0EF83789E79F}" destId="{495FC64D-A8FB-4303-918A-9ACEE0B9F552}" srcOrd="1" destOrd="0" presId="urn:microsoft.com/office/officeart/2005/8/layout/hierarchy2"/>
    <dgm:cxn modelId="{29797CDB-8DBF-48A2-A445-75790FE0A5BB}" type="presParOf" srcId="{495FC64D-A8FB-4303-918A-9ACEE0B9F552}" destId="{6CF34D28-D4B6-448B-9BF9-F1BD56717AAA}" srcOrd="0" destOrd="0" presId="urn:microsoft.com/office/officeart/2005/8/layout/hierarchy2"/>
    <dgm:cxn modelId="{94E0A061-7DE3-4D59-BE39-7E48CFF4842F}" type="presParOf" srcId="{6CF34D28-D4B6-448B-9BF9-F1BD56717AAA}" destId="{C8D9D4F1-4EDB-482E-A4A7-1FC9C6513F46}" srcOrd="0" destOrd="0" presId="urn:microsoft.com/office/officeart/2005/8/layout/hierarchy2"/>
    <dgm:cxn modelId="{A0B441E8-614B-4962-B7A2-9B4F5C44E6D7}" type="presParOf" srcId="{495FC64D-A8FB-4303-918A-9ACEE0B9F552}" destId="{A7041CE1-A41C-43E5-ACBE-D56E3B8B40E7}" srcOrd="1" destOrd="0" presId="urn:microsoft.com/office/officeart/2005/8/layout/hierarchy2"/>
    <dgm:cxn modelId="{655B43FD-F9AC-4AF5-A9F5-33B1AC319F64}" type="presParOf" srcId="{A7041CE1-A41C-43E5-ACBE-D56E3B8B40E7}" destId="{0396314D-6250-486D-A659-4FD5C80D16E0}" srcOrd="0" destOrd="0" presId="urn:microsoft.com/office/officeart/2005/8/layout/hierarchy2"/>
    <dgm:cxn modelId="{1346AF0A-6FAD-491F-9D50-99B6332C385D}" type="presParOf" srcId="{A7041CE1-A41C-43E5-ACBE-D56E3B8B40E7}" destId="{01945018-AB82-4671-9BA4-C56795B282A5}" srcOrd="1" destOrd="0" presId="urn:microsoft.com/office/officeart/2005/8/layout/hierarchy2"/>
    <dgm:cxn modelId="{C908B779-0783-4E76-937B-6970FD48A9A6}" type="presParOf" srcId="{01945018-AB82-4671-9BA4-C56795B282A5}" destId="{967235F5-6DCF-4381-BC9D-BB413C2460CA}" srcOrd="0" destOrd="0" presId="urn:microsoft.com/office/officeart/2005/8/layout/hierarchy2"/>
    <dgm:cxn modelId="{3E93282D-32E3-41A8-9F13-2755035C52C0}" type="presParOf" srcId="{967235F5-6DCF-4381-BC9D-BB413C2460CA}" destId="{A925384C-0F44-479F-9746-48D06A25E30F}" srcOrd="0" destOrd="0" presId="urn:microsoft.com/office/officeart/2005/8/layout/hierarchy2"/>
    <dgm:cxn modelId="{1EAE9ABE-51DA-41B2-BE11-714462A3D31C}" type="presParOf" srcId="{01945018-AB82-4671-9BA4-C56795B282A5}" destId="{D8CF37CD-C706-4943-97E2-586582550187}" srcOrd="1" destOrd="0" presId="urn:microsoft.com/office/officeart/2005/8/layout/hierarchy2"/>
    <dgm:cxn modelId="{510975E6-C50F-4E27-BC54-96BB59FAADD9}" type="presParOf" srcId="{D8CF37CD-C706-4943-97E2-586582550187}" destId="{0AD3587A-3972-4554-97A8-C46A661BF554}" srcOrd="0" destOrd="0" presId="urn:microsoft.com/office/officeart/2005/8/layout/hierarchy2"/>
    <dgm:cxn modelId="{91E38F5A-CF27-4360-9531-EA961854EC8E}" type="presParOf" srcId="{D8CF37CD-C706-4943-97E2-586582550187}" destId="{0DB99E29-C3FA-4A13-9755-BB2D636722F4}" srcOrd="1" destOrd="0" presId="urn:microsoft.com/office/officeart/2005/8/layout/hierarchy2"/>
    <dgm:cxn modelId="{3D569409-63A5-4396-A03D-F232E02416D2}" type="presParOf" srcId="{01945018-AB82-4671-9BA4-C56795B282A5}" destId="{7174F293-5490-4BC2-8825-0E66F14823A0}" srcOrd="2" destOrd="0" presId="urn:microsoft.com/office/officeart/2005/8/layout/hierarchy2"/>
    <dgm:cxn modelId="{40829C8E-F23A-46F1-BD9F-DC755D86E568}" type="presParOf" srcId="{7174F293-5490-4BC2-8825-0E66F14823A0}" destId="{24A510C5-0A50-4131-A371-210F4FDD7991}" srcOrd="0" destOrd="0" presId="urn:microsoft.com/office/officeart/2005/8/layout/hierarchy2"/>
    <dgm:cxn modelId="{225C9C50-627D-487B-B42A-2B13CD663148}" type="presParOf" srcId="{01945018-AB82-4671-9BA4-C56795B282A5}" destId="{0A09E73C-86C5-4CA4-BDB7-26DBDA5C996A}" srcOrd="3" destOrd="0" presId="urn:microsoft.com/office/officeart/2005/8/layout/hierarchy2"/>
    <dgm:cxn modelId="{F2A3D12C-F965-4796-98B1-03A15B7A5830}" type="presParOf" srcId="{0A09E73C-86C5-4CA4-BDB7-26DBDA5C996A}" destId="{1CE37180-EFAC-4FE9-9A11-DEDB4B66A399}" srcOrd="0" destOrd="0" presId="urn:microsoft.com/office/officeart/2005/8/layout/hierarchy2"/>
    <dgm:cxn modelId="{777D2F6F-81B9-4F3E-92A0-EFB63D74F70A}" type="presParOf" srcId="{0A09E73C-86C5-4CA4-BDB7-26DBDA5C996A}" destId="{01AACEE6-E0DA-43A9-87DC-424951EF63DE}" srcOrd="1" destOrd="0" presId="urn:microsoft.com/office/officeart/2005/8/layout/hierarchy2"/>
    <dgm:cxn modelId="{FCA00A4D-254C-4D17-AA8F-65CB4FE2C618}" type="presParOf" srcId="{647C5D6E-58FE-4312-9279-1FBBCDC93BEC}" destId="{BD88DCEA-D5B9-4E7E-9E72-FB36B1AE2AED}" srcOrd="4" destOrd="0" presId="urn:microsoft.com/office/officeart/2005/8/layout/hierarchy2"/>
    <dgm:cxn modelId="{E868A67B-C5C8-461E-9CDF-8189638BDFF9}" type="presParOf" srcId="{BD88DCEA-D5B9-4E7E-9E72-FB36B1AE2AED}" destId="{BBFF1667-432C-40C3-9994-CAF207FED891}" srcOrd="0" destOrd="0" presId="urn:microsoft.com/office/officeart/2005/8/layout/hierarchy2"/>
    <dgm:cxn modelId="{8CFD5BBF-6FD3-481B-B4A7-BF97A0BCC7B8}" type="presParOf" srcId="{647C5D6E-58FE-4312-9279-1FBBCDC93BEC}" destId="{32D4FFFB-FE63-4AD5-BFF2-127DF57403E8}" srcOrd="5" destOrd="0" presId="urn:microsoft.com/office/officeart/2005/8/layout/hierarchy2"/>
    <dgm:cxn modelId="{CFBDCCF1-F66A-4A93-9CA2-F773CB28D104}" type="presParOf" srcId="{32D4FFFB-FE63-4AD5-BFF2-127DF57403E8}" destId="{BE32A53F-EFD6-4264-9C28-E53A47EF0D24}" srcOrd="0" destOrd="0" presId="urn:microsoft.com/office/officeart/2005/8/layout/hierarchy2"/>
    <dgm:cxn modelId="{C5AD13C5-F23F-4BB5-AAFF-1D1D04BCC67B}" type="presParOf" srcId="{32D4FFFB-FE63-4AD5-BFF2-127DF57403E8}" destId="{45D5315B-7FF9-46B3-8E28-C09B376FEBE6}" srcOrd="1" destOrd="0" presId="urn:microsoft.com/office/officeart/2005/8/layout/hierarchy2"/>
    <dgm:cxn modelId="{F84DB0DC-E4BB-4ECB-A3CC-D0C2FD27AA0B}" type="presParOf" srcId="{45D5315B-7FF9-46B3-8E28-C09B376FEBE6}" destId="{B4D92C0E-1E55-4D10-9BDA-895E693866F7}" srcOrd="0" destOrd="0" presId="urn:microsoft.com/office/officeart/2005/8/layout/hierarchy2"/>
    <dgm:cxn modelId="{7BB3946F-8A18-4598-B68A-6D4B753AE6D7}" type="presParOf" srcId="{B4D92C0E-1E55-4D10-9BDA-895E693866F7}" destId="{265A8212-9173-4FCA-9895-57D96DC7AF6A}" srcOrd="0" destOrd="0" presId="urn:microsoft.com/office/officeart/2005/8/layout/hierarchy2"/>
    <dgm:cxn modelId="{C5166398-0E39-4BE0-9A75-D2A2233E448D}" type="presParOf" srcId="{45D5315B-7FF9-46B3-8E28-C09B376FEBE6}" destId="{7CFDC934-2021-40C0-AA48-B7BE5632FADE}" srcOrd="1" destOrd="0" presId="urn:microsoft.com/office/officeart/2005/8/layout/hierarchy2"/>
    <dgm:cxn modelId="{982EA361-FB18-471F-97AE-F9D29B6058C5}" type="presParOf" srcId="{7CFDC934-2021-40C0-AA48-B7BE5632FADE}" destId="{E2887FB0-59FA-4E8A-BF97-52722CC95F54}" srcOrd="0" destOrd="0" presId="urn:microsoft.com/office/officeart/2005/8/layout/hierarchy2"/>
    <dgm:cxn modelId="{61F593E7-8455-409C-9782-744EA4A55F63}" type="presParOf" srcId="{7CFDC934-2021-40C0-AA48-B7BE5632FADE}" destId="{307888DA-59AF-44AD-9A10-08B0D314374A}" srcOrd="1" destOrd="0" presId="urn:microsoft.com/office/officeart/2005/8/layout/hierarchy2"/>
    <dgm:cxn modelId="{1CEA1371-E224-49FE-A9EF-0F87DF70EEA4}" type="presParOf" srcId="{307888DA-59AF-44AD-9A10-08B0D314374A}" destId="{08165560-D452-46D9-9DB5-CBC70BB4A029}" srcOrd="0" destOrd="0" presId="urn:microsoft.com/office/officeart/2005/8/layout/hierarchy2"/>
    <dgm:cxn modelId="{687D8C41-9B96-400E-A768-8705396CF34D}" type="presParOf" srcId="{08165560-D452-46D9-9DB5-CBC70BB4A029}" destId="{1D2A0DB9-6125-4FAE-A84D-672D21711318}" srcOrd="0" destOrd="0" presId="urn:microsoft.com/office/officeart/2005/8/layout/hierarchy2"/>
    <dgm:cxn modelId="{22B12790-11A0-44A3-8D0F-6E585DEBE626}" type="presParOf" srcId="{307888DA-59AF-44AD-9A10-08B0D314374A}" destId="{48C73C09-3B0F-4FEC-8712-924786274BFC}" srcOrd="1" destOrd="0" presId="urn:microsoft.com/office/officeart/2005/8/layout/hierarchy2"/>
    <dgm:cxn modelId="{5D6BCCD9-59D1-4C30-83E5-AF2385DF523E}" type="presParOf" srcId="{48C73C09-3B0F-4FEC-8712-924786274BFC}" destId="{72EBBDF2-9A5B-40F6-AB70-A373A7F21952}" srcOrd="0" destOrd="0" presId="urn:microsoft.com/office/officeart/2005/8/layout/hierarchy2"/>
    <dgm:cxn modelId="{581FAA25-D8CB-42DB-A14E-F9F331DCC1DD}" type="presParOf" srcId="{48C73C09-3B0F-4FEC-8712-924786274BFC}" destId="{95EBB597-FA4F-4932-8390-9E184CC6656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0CF2E-8552-496B-A196-C413F035E87C}">
      <dsp:nvSpPr>
        <dsp:cNvPr id="0" name=""/>
        <dsp:cNvSpPr/>
      </dsp:nvSpPr>
      <dsp:spPr>
        <a:xfrm>
          <a:off x="911" y="401973"/>
          <a:ext cx="1777566" cy="71102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lvl="0" algn="ctr" defTabSz="666750">
            <a:lnSpc>
              <a:spcPct val="90000"/>
            </a:lnSpc>
            <a:spcBef>
              <a:spcPct val="0"/>
            </a:spcBef>
            <a:spcAft>
              <a:spcPct val="35000"/>
            </a:spcAft>
          </a:pPr>
          <a:r>
            <a:rPr lang="en-US" sz="1500" kern="1200" dirty="0" smtClean="0"/>
            <a:t>ISS/ASR</a:t>
          </a:r>
          <a:endParaRPr lang="en-US" sz="1500" kern="1200" dirty="0"/>
        </a:p>
      </dsp:txBody>
      <dsp:txXfrm>
        <a:off x="911" y="401973"/>
        <a:ext cx="1599810" cy="711026"/>
      </dsp:txXfrm>
    </dsp:sp>
    <dsp:sp modelId="{C5CC9FF8-AC39-4D89-9C99-38B032D4D750}">
      <dsp:nvSpPr>
        <dsp:cNvPr id="0" name=""/>
        <dsp:cNvSpPr/>
      </dsp:nvSpPr>
      <dsp:spPr>
        <a:xfrm>
          <a:off x="1422964" y="401973"/>
          <a:ext cx="1777566" cy="71102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smtClean="0"/>
            <a:t>Acquisition Planning</a:t>
          </a:r>
          <a:endParaRPr lang="en-US" sz="1500" kern="1200" dirty="0"/>
        </a:p>
      </dsp:txBody>
      <dsp:txXfrm>
        <a:off x="1778477" y="401973"/>
        <a:ext cx="1066540" cy="711026"/>
      </dsp:txXfrm>
    </dsp:sp>
    <dsp:sp modelId="{64E21995-6E3A-459B-85DF-43E867E41670}">
      <dsp:nvSpPr>
        <dsp:cNvPr id="0" name=""/>
        <dsp:cNvSpPr/>
      </dsp:nvSpPr>
      <dsp:spPr>
        <a:xfrm>
          <a:off x="2845017" y="401973"/>
          <a:ext cx="1777566" cy="71102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smtClean="0"/>
            <a:t>RFP</a:t>
          </a:r>
          <a:endParaRPr lang="en-US" sz="1500" kern="1200" dirty="0"/>
        </a:p>
      </dsp:txBody>
      <dsp:txXfrm>
        <a:off x="3200530" y="401973"/>
        <a:ext cx="1066540" cy="711026"/>
      </dsp:txXfrm>
    </dsp:sp>
    <dsp:sp modelId="{8C81CAB8-A391-4C20-80FF-84D1383BC9E6}">
      <dsp:nvSpPr>
        <dsp:cNvPr id="0" name=""/>
        <dsp:cNvSpPr/>
      </dsp:nvSpPr>
      <dsp:spPr>
        <a:xfrm>
          <a:off x="4267070" y="401973"/>
          <a:ext cx="1777566" cy="71102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smtClean="0"/>
            <a:t>Technical Evaluations</a:t>
          </a:r>
          <a:endParaRPr lang="en-US" sz="1500" kern="1200" dirty="0"/>
        </a:p>
      </dsp:txBody>
      <dsp:txXfrm>
        <a:off x="4622583" y="401973"/>
        <a:ext cx="1066540" cy="711026"/>
      </dsp:txXfrm>
    </dsp:sp>
    <dsp:sp modelId="{1D0CA46F-02CA-4981-8F3F-6C672D983C8B}">
      <dsp:nvSpPr>
        <dsp:cNvPr id="0" name=""/>
        <dsp:cNvSpPr/>
      </dsp:nvSpPr>
      <dsp:spPr>
        <a:xfrm>
          <a:off x="5689123" y="401973"/>
          <a:ext cx="1777566" cy="71102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lvl="0" algn="ctr" defTabSz="666750">
            <a:lnSpc>
              <a:spcPct val="90000"/>
            </a:lnSpc>
            <a:spcBef>
              <a:spcPct val="0"/>
            </a:spcBef>
            <a:spcAft>
              <a:spcPct val="35000"/>
            </a:spcAft>
          </a:pPr>
          <a:r>
            <a:rPr lang="en-US" sz="1500" kern="1200" dirty="0" smtClean="0"/>
            <a:t>Negotiations</a:t>
          </a:r>
          <a:endParaRPr lang="en-US" sz="1500" kern="1200" dirty="0"/>
        </a:p>
      </dsp:txBody>
      <dsp:txXfrm>
        <a:off x="6044636" y="401973"/>
        <a:ext cx="1066540" cy="7110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BF297-76D2-4EE3-AD01-7E263477ED89}">
      <dsp:nvSpPr>
        <dsp:cNvPr id="0" name=""/>
        <dsp:cNvSpPr/>
      </dsp:nvSpPr>
      <dsp:spPr>
        <a:xfrm rot="5400000">
          <a:off x="-175198" y="177745"/>
          <a:ext cx="1167989" cy="817592"/>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Physics of Burst </a:t>
          </a:r>
          <a:endParaRPr lang="en-US" sz="1000" kern="1200" dirty="0"/>
        </a:p>
      </dsp:txBody>
      <dsp:txXfrm rot="-5400000">
        <a:off x="1" y="411342"/>
        <a:ext cx="817592" cy="350397"/>
      </dsp:txXfrm>
    </dsp:sp>
    <dsp:sp modelId="{0268389D-A10E-4356-81AD-2666639418E7}">
      <dsp:nvSpPr>
        <dsp:cNvPr id="0" name=""/>
        <dsp:cNvSpPr/>
      </dsp:nvSpPr>
      <dsp:spPr>
        <a:xfrm rot="5400000">
          <a:off x="4191624" y="-3371485"/>
          <a:ext cx="759193" cy="7507257"/>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Identify the relevant x-ray physics of a nuclear burst, ~75% of a nuclear burst in space is emitted as x-rays with a wide range of energies</a:t>
          </a:r>
          <a:endParaRPr lang="en-US" sz="1600" kern="1200" dirty="0"/>
        </a:p>
      </dsp:txBody>
      <dsp:txXfrm rot="-5400000">
        <a:off x="817593" y="39607"/>
        <a:ext cx="7470196" cy="685071"/>
      </dsp:txXfrm>
    </dsp:sp>
    <dsp:sp modelId="{445E622F-4804-4226-B94D-2252DC635ED3}">
      <dsp:nvSpPr>
        <dsp:cNvPr id="0" name=""/>
        <dsp:cNvSpPr/>
      </dsp:nvSpPr>
      <dsp:spPr>
        <a:xfrm rot="5400000">
          <a:off x="-175198" y="1197952"/>
          <a:ext cx="1167989" cy="817592"/>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Mission Critical Impact</a:t>
          </a:r>
          <a:endParaRPr lang="en-US" sz="1000" kern="1200" dirty="0"/>
        </a:p>
      </dsp:txBody>
      <dsp:txXfrm rot="-5400000">
        <a:off x="1" y="1431549"/>
        <a:ext cx="817592" cy="350397"/>
      </dsp:txXfrm>
    </dsp:sp>
    <dsp:sp modelId="{B0DAE0DE-E05C-4D32-8FC0-2C627C42B12C}">
      <dsp:nvSpPr>
        <dsp:cNvPr id="0" name=""/>
        <dsp:cNvSpPr/>
      </dsp:nvSpPr>
      <dsp:spPr>
        <a:xfrm rot="5400000">
          <a:off x="4191624" y="-2351278"/>
          <a:ext cx="759193" cy="7507257"/>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Categorize the applicable physics based on its impact to mission critical systems i.e., warm x-rays and cold x-rays will be applicable to different mission critical components</a:t>
          </a:r>
          <a:endParaRPr lang="en-US" sz="1600" kern="1200" dirty="0"/>
        </a:p>
      </dsp:txBody>
      <dsp:txXfrm rot="-5400000">
        <a:off x="817593" y="1059814"/>
        <a:ext cx="7470196" cy="685071"/>
      </dsp:txXfrm>
    </dsp:sp>
    <dsp:sp modelId="{BE3F60AB-AF13-406F-8BB0-F92EC610E6F3}">
      <dsp:nvSpPr>
        <dsp:cNvPr id="0" name=""/>
        <dsp:cNvSpPr/>
      </dsp:nvSpPr>
      <dsp:spPr>
        <a:xfrm rot="5400000">
          <a:off x="-175198" y="2218159"/>
          <a:ext cx="1167989" cy="817592"/>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dirty="0" smtClean="0"/>
            <a:t>User Feedback</a:t>
          </a:r>
          <a:endParaRPr lang="en-US" sz="1000" kern="1200" dirty="0"/>
        </a:p>
      </dsp:txBody>
      <dsp:txXfrm rot="-5400000">
        <a:off x="1" y="2451756"/>
        <a:ext cx="817592" cy="350397"/>
      </dsp:txXfrm>
    </dsp:sp>
    <dsp:sp modelId="{D24C2EA8-6E92-4A78-8439-F5AB4D6C5316}">
      <dsp:nvSpPr>
        <dsp:cNvPr id="0" name=""/>
        <dsp:cNvSpPr/>
      </dsp:nvSpPr>
      <dsp:spPr>
        <a:xfrm rot="5400000">
          <a:off x="4191624" y="-1331071"/>
          <a:ext cx="759193" cy="7507257"/>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Work with users to determine requirements and applicable testing for mission critical systems i.e., What do they need to test and what do they need to learn from this test? </a:t>
          </a:r>
          <a:endParaRPr lang="en-US" sz="1600" kern="1200" dirty="0"/>
        </a:p>
      </dsp:txBody>
      <dsp:txXfrm rot="-5400000">
        <a:off x="817593" y="2080021"/>
        <a:ext cx="7470196" cy="685071"/>
      </dsp:txXfrm>
    </dsp:sp>
    <dsp:sp modelId="{094F7643-4009-4597-A90A-743BCCD2FE6C}">
      <dsp:nvSpPr>
        <dsp:cNvPr id="0" name=""/>
        <dsp:cNvSpPr/>
      </dsp:nvSpPr>
      <dsp:spPr>
        <a:xfrm rot="5400000">
          <a:off x="-175198" y="3238365"/>
          <a:ext cx="1167989" cy="817592"/>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kern="1200" smtClean="0"/>
            <a:t>Use Case</a:t>
          </a:r>
          <a:endParaRPr lang="en-US" sz="1000" kern="1200" dirty="0"/>
        </a:p>
      </dsp:txBody>
      <dsp:txXfrm rot="-5400000">
        <a:off x="1" y="3471962"/>
        <a:ext cx="817592" cy="350397"/>
      </dsp:txXfrm>
    </dsp:sp>
    <dsp:sp modelId="{53D2D635-0852-42B4-87B4-E8B52B8E05E0}">
      <dsp:nvSpPr>
        <dsp:cNvPr id="0" name=""/>
        <dsp:cNvSpPr/>
      </dsp:nvSpPr>
      <dsp:spPr>
        <a:xfrm rot="5400000">
          <a:off x="4191624" y="-310864"/>
          <a:ext cx="759193" cy="7507257"/>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Develop use cases based on the physics of the nuclear weapon and the impact on components, with user feedback, that can be used for nuclear survivability testing</a:t>
          </a:r>
          <a:endParaRPr lang="en-US" sz="1600" kern="1200" dirty="0"/>
        </a:p>
      </dsp:txBody>
      <dsp:txXfrm rot="-5400000">
        <a:off x="817593" y="3100228"/>
        <a:ext cx="7470196" cy="6850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07D0C-FCAD-4F1C-BD09-E6E3F33C0CCB}">
      <dsp:nvSpPr>
        <dsp:cNvPr id="0" name=""/>
        <dsp:cNvSpPr/>
      </dsp:nvSpPr>
      <dsp:spPr>
        <a:xfrm>
          <a:off x="1474885" y="3375696"/>
          <a:ext cx="1065213" cy="532606"/>
        </a:xfrm>
        <a:prstGeom prst="roundRect">
          <a:avLst>
            <a:gd name="adj" fmla="val 10000"/>
          </a:avLst>
        </a:prstGeom>
        <a:solidFill>
          <a:schemeClr val="accent6">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XSTENS</a:t>
          </a:r>
          <a:endParaRPr lang="en-US" sz="2000" kern="1200" dirty="0"/>
        </a:p>
      </dsp:txBody>
      <dsp:txXfrm>
        <a:off x="1490484" y="3391295"/>
        <a:ext cx="1034015" cy="501408"/>
      </dsp:txXfrm>
    </dsp:sp>
    <dsp:sp modelId="{811CFEC3-B970-43C3-ADD7-E600969DD3E5}">
      <dsp:nvSpPr>
        <dsp:cNvPr id="0" name=""/>
        <dsp:cNvSpPr/>
      </dsp:nvSpPr>
      <dsp:spPr>
        <a:xfrm rot="17132901">
          <a:off x="1958358" y="2867500"/>
          <a:ext cx="1589564" cy="17604"/>
        </a:xfrm>
        <a:custGeom>
          <a:avLst/>
          <a:gdLst/>
          <a:ahLst/>
          <a:cxnLst/>
          <a:rect l="0" t="0" r="0" b="0"/>
          <a:pathLst>
            <a:path>
              <a:moveTo>
                <a:pt x="0" y="8802"/>
              </a:moveTo>
              <a:lnTo>
                <a:pt x="1589564" y="8802"/>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13401" y="2836563"/>
        <a:ext cx="79478" cy="79478"/>
      </dsp:txXfrm>
    </dsp:sp>
    <dsp:sp modelId="{CA2615A7-44D5-43CD-BC60-627E22494646}">
      <dsp:nvSpPr>
        <dsp:cNvPr id="0" name=""/>
        <dsp:cNvSpPr/>
      </dsp:nvSpPr>
      <dsp:spPr>
        <a:xfrm>
          <a:off x="2966183" y="1844302"/>
          <a:ext cx="1065213" cy="532606"/>
        </a:xfrm>
        <a:prstGeom prst="roundRect">
          <a:avLst>
            <a:gd name="adj" fmla="val 10000"/>
          </a:avLst>
        </a:prstGeom>
        <a:solidFill>
          <a:srgbClr val="006600"/>
        </a:solidFill>
        <a:ln>
          <a:solidFill>
            <a:srgbClr val="0066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Quad Eagle</a:t>
          </a:r>
          <a:endParaRPr lang="en-US" sz="1400" kern="1200" dirty="0"/>
        </a:p>
      </dsp:txBody>
      <dsp:txXfrm>
        <a:off x="2981782" y="1859901"/>
        <a:ext cx="1034015" cy="501408"/>
      </dsp:txXfrm>
    </dsp:sp>
    <dsp:sp modelId="{8103F400-4222-44F7-8A6A-8A4179C190F7}">
      <dsp:nvSpPr>
        <dsp:cNvPr id="0" name=""/>
        <dsp:cNvSpPr/>
      </dsp:nvSpPr>
      <dsp:spPr>
        <a:xfrm rot="17350480">
          <a:off x="3595806" y="1489156"/>
          <a:ext cx="1297264" cy="17604"/>
        </a:xfrm>
        <a:custGeom>
          <a:avLst/>
          <a:gdLst/>
          <a:ahLst/>
          <a:cxnLst/>
          <a:rect l="0" t="0" r="0" b="0"/>
          <a:pathLst>
            <a:path>
              <a:moveTo>
                <a:pt x="0" y="8802"/>
              </a:moveTo>
              <a:lnTo>
                <a:pt x="1297264" y="8802"/>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12007" y="1465527"/>
        <a:ext cx="64863" cy="64863"/>
      </dsp:txXfrm>
    </dsp:sp>
    <dsp:sp modelId="{67AC33B1-55A0-4949-BF07-DD7431B2A7EF}">
      <dsp:nvSpPr>
        <dsp:cNvPr id="0" name=""/>
        <dsp:cNvSpPr/>
      </dsp:nvSpPr>
      <dsp:spPr>
        <a:xfrm>
          <a:off x="4457481" y="619008"/>
          <a:ext cx="1065213" cy="532606"/>
        </a:xfrm>
        <a:prstGeom prst="roundRect">
          <a:avLst>
            <a:gd name="adj" fmla="val 100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Warm X-ray T&amp;E</a:t>
          </a:r>
          <a:endParaRPr lang="en-US" sz="1200" kern="1200" dirty="0"/>
        </a:p>
      </dsp:txBody>
      <dsp:txXfrm>
        <a:off x="4473080" y="634607"/>
        <a:ext cx="1034015" cy="501408"/>
      </dsp:txXfrm>
    </dsp:sp>
    <dsp:sp modelId="{AFE24E23-9C1A-4570-B16E-D7C5F86452E1}">
      <dsp:nvSpPr>
        <dsp:cNvPr id="0" name=""/>
        <dsp:cNvSpPr/>
      </dsp:nvSpPr>
      <dsp:spPr>
        <a:xfrm rot="18253228">
          <a:off x="5356913" y="563267"/>
          <a:ext cx="757647" cy="17604"/>
        </a:xfrm>
        <a:custGeom>
          <a:avLst/>
          <a:gdLst/>
          <a:ahLst/>
          <a:cxnLst/>
          <a:rect l="0" t="0" r="0" b="0"/>
          <a:pathLst>
            <a:path>
              <a:moveTo>
                <a:pt x="0" y="8802"/>
              </a:moveTo>
              <a:lnTo>
                <a:pt x="757647"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16796" y="553128"/>
        <a:ext cx="37882" cy="37882"/>
      </dsp:txXfrm>
    </dsp:sp>
    <dsp:sp modelId="{053A27EA-6E10-4CB2-8B9D-FB05F5A048C3}">
      <dsp:nvSpPr>
        <dsp:cNvPr id="0" name=""/>
        <dsp:cNvSpPr/>
      </dsp:nvSpPr>
      <dsp:spPr>
        <a:xfrm>
          <a:off x="5948780" y="5911"/>
          <a:ext cx="1956817" cy="505832"/>
        </a:xfrm>
        <a:prstGeom prst="roundRect">
          <a:avLst>
            <a:gd name="adj" fmla="val 10000"/>
          </a:avLst>
        </a:prstGeom>
        <a:solidFill>
          <a:schemeClr val="accent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latin typeface="+mn-lt"/>
            </a:rPr>
            <a:t>Thermomechanical model validation and component certification for strategic systems such as reentry vehicles</a:t>
          </a:r>
          <a:endParaRPr lang="en-US" sz="900" kern="1200" dirty="0">
            <a:latin typeface="+mn-lt"/>
          </a:endParaRPr>
        </a:p>
      </dsp:txBody>
      <dsp:txXfrm>
        <a:off x="5963595" y="20726"/>
        <a:ext cx="1927187" cy="476202"/>
      </dsp:txXfrm>
    </dsp:sp>
    <dsp:sp modelId="{3A50279F-7B19-49DC-93A2-2DDCA3D06DF3}">
      <dsp:nvSpPr>
        <dsp:cNvPr id="0" name=""/>
        <dsp:cNvSpPr/>
      </dsp:nvSpPr>
      <dsp:spPr>
        <a:xfrm rot="21492026">
          <a:off x="5522589" y="869815"/>
          <a:ext cx="426295" cy="17604"/>
        </a:xfrm>
        <a:custGeom>
          <a:avLst/>
          <a:gdLst/>
          <a:ahLst/>
          <a:cxnLst/>
          <a:rect l="0" t="0" r="0" b="0"/>
          <a:pathLst>
            <a:path>
              <a:moveTo>
                <a:pt x="0" y="8802"/>
              </a:moveTo>
              <a:lnTo>
                <a:pt x="426295"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5080" y="867960"/>
        <a:ext cx="21314" cy="21314"/>
      </dsp:txXfrm>
    </dsp:sp>
    <dsp:sp modelId="{DE1ABB31-8EEE-460D-9514-D1EC84B3E1CC}">
      <dsp:nvSpPr>
        <dsp:cNvPr id="0" name=""/>
        <dsp:cNvSpPr/>
      </dsp:nvSpPr>
      <dsp:spPr>
        <a:xfrm>
          <a:off x="5948780" y="591634"/>
          <a:ext cx="1956817" cy="560579"/>
        </a:xfrm>
        <a:prstGeom prst="roundRect">
          <a:avLst>
            <a:gd name="adj" fmla="val 10000"/>
          </a:avLst>
        </a:prstGeom>
        <a:solidFill>
          <a:schemeClr val="accent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latin typeface="+mn-lt"/>
            </a:rPr>
            <a:t>System generated EMP model validation &amp; component certification in strategic systems</a:t>
          </a:r>
          <a:endParaRPr lang="en-US" sz="900" kern="1200" dirty="0">
            <a:latin typeface="+mn-lt"/>
          </a:endParaRPr>
        </a:p>
      </dsp:txBody>
      <dsp:txXfrm>
        <a:off x="5965199" y="608053"/>
        <a:ext cx="1923979" cy="527741"/>
      </dsp:txXfrm>
    </dsp:sp>
    <dsp:sp modelId="{9C8D5ACB-B613-4B71-B459-25BE8F600CCA}">
      <dsp:nvSpPr>
        <dsp:cNvPr id="0" name=""/>
        <dsp:cNvSpPr/>
      </dsp:nvSpPr>
      <dsp:spPr>
        <a:xfrm rot="3312106">
          <a:off x="5362429" y="1183057"/>
          <a:ext cx="746616" cy="17604"/>
        </a:xfrm>
        <a:custGeom>
          <a:avLst/>
          <a:gdLst/>
          <a:ahLst/>
          <a:cxnLst/>
          <a:rect l="0" t="0" r="0" b="0"/>
          <a:pathLst>
            <a:path>
              <a:moveTo>
                <a:pt x="0" y="8802"/>
              </a:moveTo>
              <a:lnTo>
                <a:pt x="746616"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17072" y="1173194"/>
        <a:ext cx="37330" cy="37330"/>
      </dsp:txXfrm>
    </dsp:sp>
    <dsp:sp modelId="{378673B6-AF9A-4B40-BD25-BC19FA7848E9}">
      <dsp:nvSpPr>
        <dsp:cNvPr id="0" name=""/>
        <dsp:cNvSpPr/>
      </dsp:nvSpPr>
      <dsp:spPr>
        <a:xfrm>
          <a:off x="5948780" y="1232104"/>
          <a:ext cx="1956817" cy="532606"/>
        </a:xfrm>
        <a:prstGeom prst="roundRect">
          <a:avLst>
            <a:gd name="adj" fmla="val 10000"/>
          </a:avLst>
        </a:prstGeom>
        <a:solidFill>
          <a:schemeClr val="accent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latin typeface="+mn-lt"/>
            </a:rPr>
            <a:t>T&amp;E for Satellite and MDA electronics</a:t>
          </a:r>
          <a:endParaRPr lang="en-US" sz="900" kern="1200" dirty="0">
            <a:latin typeface="+mn-lt"/>
          </a:endParaRPr>
        </a:p>
      </dsp:txBody>
      <dsp:txXfrm>
        <a:off x="5964379" y="1247703"/>
        <a:ext cx="1925619" cy="501408"/>
      </dsp:txXfrm>
    </dsp:sp>
    <dsp:sp modelId="{E927C0F9-27D3-441A-8ED4-6C5880CBEC2B}">
      <dsp:nvSpPr>
        <dsp:cNvPr id="0" name=""/>
        <dsp:cNvSpPr/>
      </dsp:nvSpPr>
      <dsp:spPr>
        <a:xfrm rot="2143995">
          <a:off x="3981988" y="2255077"/>
          <a:ext cx="524900" cy="17604"/>
        </a:xfrm>
        <a:custGeom>
          <a:avLst/>
          <a:gdLst/>
          <a:ahLst/>
          <a:cxnLst/>
          <a:rect l="0" t="0" r="0" b="0"/>
          <a:pathLst>
            <a:path>
              <a:moveTo>
                <a:pt x="0" y="8802"/>
              </a:moveTo>
              <a:lnTo>
                <a:pt x="524900" y="8802"/>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31316" y="2250757"/>
        <a:ext cx="26245" cy="26245"/>
      </dsp:txXfrm>
    </dsp:sp>
    <dsp:sp modelId="{31E1ED5C-A702-4481-BC7D-25D0DE75591D}">
      <dsp:nvSpPr>
        <dsp:cNvPr id="0" name=""/>
        <dsp:cNvSpPr/>
      </dsp:nvSpPr>
      <dsp:spPr>
        <a:xfrm>
          <a:off x="4457481" y="2150851"/>
          <a:ext cx="1065213" cy="532606"/>
        </a:xfrm>
        <a:prstGeom prst="roundRect">
          <a:avLst>
            <a:gd name="adj" fmla="val 100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Debris Free Cold X-ray</a:t>
          </a:r>
          <a:endParaRPr lang="en-US" sz="1200" kern="1200" dirty="0"/>
        </a:p>
      </dsp:txBody>
      <dsp:txXfrm>
        <a:off x="4473080" y="2166450"/>
        <a:ext cx="1034015" cy="501408"/>
      </dsp:txXfrm>
    </dsp:sp>
    <dsp:sp modelId="{D151AA1B-964C-41D9-A254-15E1FC79ACCF}">
      <dsp:nvSpPr>
        <dsp:cNvPr id="0" name=""/>
        <dsp:cNvSpPr/>
      </dsp:nvSpPr>
      <dsp:spPr>
        <a:xfrm rot="19457599">
          <a:off x="5473374" y="2255227"/>
          <a:ext cx="524725" cy="17604"/>
        </a:xfrm>
        <a:custGeom>
          <a:avLst/>
          <a:gdLst/>
          <a:ahLst/>
          <a:cxnLst/>
          <a:rect l="0" t="0" r="0" b="0"/>
          <a:pathLst>
            <a:path>
              <a:moveTo>
                <a:pt x="0" y="8802"/>
              </a:moveTo>
              <a:lnTo>
                <a:pt x="524725"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2619" y="2250911"/>
        <a:ext cx="26236" cy="26236"/>
      </dsp:txXfrm>
    </dsp:sp>
    <dsp:sp modelId="{DA607AB2-A120-4E03-B5A8-F9BABC785BD2}">
      <dsp:nvSpPr>
        <dsp:cNvPr id="0" name=""/>
        <dsp:cNvSpPr/>
      </dsp:nvSpPr>
      <dsp:spPr>
        <a:xfrm>
          <a:off x="5948780" y="1844602"/>
          <a:ext cx="1956817" cy="532606"/>
        </a:xfrm>
        <a:prstGeom prst="roundRect">
          <a:avLst>
            <a:gd name="adj" fmla="val 10000"/>
          </a:avLst>
        </a:prstGeom>
        <a:solidFill>
          <a:schemeClr val="accent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latin typeface="+mn-lt"/>
            </a:rPr>
            <a:t>Optical component testing on Interceptors &amp; satellites</a:t>
          </a:r>
          <a:endParaRPr lang="en-US" sz="900" kern="1200" dirty="0">
            <a:latin typeface="+mn-lt"/>
          </a:endParaRPr>
        </a:p>
      </dsp:txBody>
      <dsp:txXfrm>
        <a:off x="5964379" y="1860201"/>
        <a:ext cx="1925619" cy="501408"/>
      </dsp:txXfrm>
    </dsp:sp>
    <dsp:sp modelId="{FDBDE34A-8DE5-4231-8A4F-4378B3A30ABB}">
      <dsp:nvSpPr>
        <dsp:cNvPr id="0" name=""/>
        <dsp:cNvSpPr/>
      </dsp:nvSpPr>
      <dsp:spPr>
        <a:xfrm rot="2142401">
          <a:off x="5473374" y="2561476"/>
          <a:ext cx="524725" cy="17604"/>
        </a:xfrm>
        <a:custGeom>
          <a:avLst/>
          <a:gdLst/>
          <a:ahLst/>
          <a:cxnLst/>
          <a:rect l="0" t="0" r="0" b="0"/>
          <a:pathLst>
            <a:path>
              <a:moveTo>
                <a:pt x="0" y="8802"/>
              </a:moveTo>
              <a:lnTo>
                <a:pt x="524725"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2619" y="2557160"/>
        <a:ext cx="26236" cy="26236"/>
      </dsp:txXfrm>
    </dsp:sp>
    <dsp:sp modelId="{8A4EF4D5-A5AA-4E96-BD41-40CDFABC128C}">
      <dsp:nvSpPr>
        <dsp:cNvPr id="0" name=""/>
        <dsp:cNvSpPr/>
      </dsp:nvSpPr>
      <dsp:spPr>
        <a:xfrm>
          <a:off x="5948780" y="2457099"/>
          <a:ext cx="1956817" cy="532606"/>
        </a:xfrm>
        <a:prstGeom prst="roundRect">
          <a:avLst>
            <a:gd name="adj" fmla="val 10000"/>
          </a:avLst>
        </a:prstGeom>
        <a:solidFill>
          <a:schemeClr val="accent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latin typeface="+mn-lt"/>
            </a:rPr>
            <a:t>Optical subsystem testing for Interceptors &amp; satellites </a:t>
          </a:r>
          <a:endParaRPr lang="en-US" sz="900" kern="1200" dirty="0">
            <a:latin typeface="+mn-lt"/>
          </a:endParaRPr>
        </a:p>
      </dsp:txBody>
      <dsp:txXfrm>
        <a:off x="5964379" y="2472698"/>
        <a:ext cx="1925619" cy="501408"/>
      </dsp:txXfrm>
    </dsp:sp>
    <dsp:sp modelId="{F1D51AE9-17B1-4B72-AA04-6614B20473B0}">
      <dsp:nvSpPr>
        <dsp:cNvPr id="0" name=""/>
        <dsp:cNvSpPr/>
      </dsp:nvSpPr>
      <dsp:spPr>
        <a:xfrm rot="4249520">
          <a:off x="3595806" y="2714450"/>
          <a:ext cx="1297264" cy="17604"/>
        </a:xfrm>
        <a:custGeom>
          <a:avLst/>
          <a:gdLst/>
          <a:ahLst/>
          <a:cxnLst/>
          <a:rect l="0" t="0" r="0" b="0"/>
          <a:pathLst>
            <a:path>
              <a:moveTo>
                <a:pt x="0" y="8802"/>
              </a:moveTo>
              <a:lnTo>
                <a:pt x="1297264" y="8802"/>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12007" y="2690821"/>
        <a:ext cx="64863" cy="64863"/>
      </dsp:txXfrm>
    </dsp:sp>
    <dsp:sp modelId="{E80E2599-64BE-4FC5-92D0-1231427AD77B}">
      <dsp:nvSpPr>
        <dsp:cNvPr id="0" name=""/>
        <dsp:cNvSpPr/>
      </dsp:nvSpPr>
      <dsp:spPr>
        <a:xfrm>
          <a:off x="4457481" y="3069597"/>
          <a:ext cx="1065213" cy="532606"/>
        </a:xfrm>
        <a:prstGeom prst="roundRect">
          <a:avLst>
            <a:gd name="adj" fmla="val 100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High Fluence Cold X-ray</a:t>
          </a:r>
          <a:endParaRPr lang="en-US" sz="1200" kern="1200" dirty="0"/>
        </a:p>
      </dsp:txBody>
      <dsp:txXfrm>
        <a:off x="4473080" y="3085196"/>
        <a:ext cx="1034015" cy="501408"/>
      </dsp:txXfrm>
    </dsp:sp>
    <dsp:sp modelId="{981A0AC9-68D3-4BDE-A276-F4BC3E37EBDA}">
      <dsp:nvSpPr>
        <dsp:cNvPr id="0" name=""/>
        <dsp:cNvSpPr/>
      </dsp:nvSpPr>
      <dsp:spPr>
        <a:xfrm>
          <a:off x="5522694" y="3327098"/>
          <a:ext cx="426085" cy="17604"/>
        </a:xfrm>
        <a:custGeom>
          <a:avLst/>
          <a:gdLst/>
          <a:ahLst/>
          <a:cxnLst/>
          <a:rect l="0" t="0" r="0" b="0"/>
          <a:pathLst>
            <a:path>
              <a:moveTo>
                <a:pt x="0" y="8802"/>
              </a:moveTo>
              <a:lnTo>
                <a:pt x="426085"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5085" y="3325248"/>
        <a:ext cx="21304" cy="21304"/>
      </dsp:txXfrm>
    </dsp:sp>
    <dsp:sp modelId="{45C20A3F-1889-424A-84DB-382FB9245AC1}">
      <dsp:nvSpPr>
        <dsp:cNvPr id="0" name=""/>
        <dsp:cNvSpPr/>
      </dsp:nvSpPr>
      <dsp:spPr>
        <a:xfrm>
          <a:off x="5948780" y="3069597"/>
          <a:ext cx="1956817" cy="532606"/>
        </a:xfrm>
        <a:prstGeom prst="roundRect">
          <a:avLst>
            <a:gd name="adj" fmla="val 10000"/>
          </a:avLst>
        </a:prstGeom>
        <a:solidFill>
          <a:schemeClr val="accent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latin typeface="+mn-lt"/>
            </a:rPr>
            <a:t>X-ray response characteristics of surface materials for strategic systems such as </a:t>
          </a:r>
          <a:r>
            <a:rPr lang="en-US" sz="900" kern="1200" smtClean="0">
              <a:latin typeface="+mn-lt"/>
            </a:rPr>
            <a:t>reentry vehicles</a:t>
          </a:r>
          <a:endParaRPr lang="en-US" sz="900" kern="1200" dirty="0">
            <a:latin typeface="+mn-lt"/>
          </a:endParaRPr>
        </a:p>
      </dsp:txBody>
      <dsp:txXfrm>
        <a:off x="5964379" y="3085196"/>
        <a:ext cx="1925619" cy="501408"/>
      </dsp:txXfrm>
    </dsp:sp>
    <dsp:sp modelId="{EB159367-3E41-4794-BB76-B8D1C7B484BE}">
      <dsp:nvSpPr>
        <dsp:cNvPr id="0" name=""/>
        <dsp:cNvSpPr/>
      </dsp:nvSpPr>
      <dsp:spPr>
        <a:xfrm rot="3310925">
          <a:off x="2380017" y="3939520"/>
          <a:ext cx="746247" cy="17604"/>
        </a:xfrm>
        <a:custGeom>
          <a:avLst/>
          <a:gdLst/>
          <a:ahLst/>
          <a:cxnLst/>
          <a:rect l="0" t="0" r="0" b="0"/>
          <a:pathLst>
            <a:path>
              <a:moveTo>
                <a:pt x="0" y="8802"/>
              </a:moveTo>
              <a:lnTo>
                <a:pt x="746247" y="8802"/>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34484" y="3929667"/>
        <a:ext cx="37312" cy="37312"/>
      </dsp:txXfrm>
    </dsp:sp>
    <dsp:sp modelId="{2E0EE21E-EB93-4754-B620-C69E66E69D84}">
      <dsp:nvSpPr>
        <dsp:cNvPr id="0" name=""/>
        <dsp:cNvSpPr/>
      </dsp:nvSpPr>
      <dsp:spPr>
        <a:xfrm>
          <a:off x="2966183" y="3988343"/>
          <a:ext cx="1065213" cy="532606"/>
        </a:xfrm>
        <a:prstGeom prst="roundRect">
          <a:avLst>
            <a:gd name="adj" fmla="val 10000"/>
          </a:avLst>
        </a:prstGeom>
        <a:solidFill>
          <a:srgbClr val="006600"/>
        </a:solidFill>
        <a:ln>
          <a:solidFill>
            <a:srgbClr val="0066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Gamble III</a:t>
          </a:r>
          <a:endParaRPr lang="en-US" sz="1400" kern="1200" dirty="0"/>
        </a:p>
      </dsp:txBody>
      <dsp:txXfrm>
        <a:off x="2981782" y="4003942"/>
        <a:ext cx="1034015" cy="501408"/>
      </dsp:txXfrm>
    </dsp:sp>
    <dsp:sp modelId="{6CF34D28-D4B6-448B-9BF9-F1BD56717AAA}">
      <dsp:nvSpPr>
        <dsp:cNvPr id="0" name=""/>
        <dsp:cNvSpPr/>
      </dsp:nvSpPr>
      <dsp:spPr>
        <a:xfrm>
          <a:off x="4031396" y="4245844"/>
          <a:ext cx="426085" cy="17604"/>
        </a:xfrm>
        <a:custGeom>
          <a:avLst/>
          <a:gdLst/>
          <a:ahLst/>
          <a:cxnLst/>
          <a:rect l="0" t="0" r="0" b="0"/>
          <a:pathLst>
            <a:path>
              <a:moveTo>
                <a:pt x="0" y="8802"/>
              </a:moveTo>
              <a:lnTo>
                <a:pt x="426085" y="8802"/>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33787" y="4243994"/>
        <a:ext cx="21304" cy="21304"/>
      </dsp:txXfrm>
    </dsp:sp>
    <dsp:sp modelId="{0396314D-6250-486D-A659-4FD5C80D16E0}">
      <dsp:nvSpPr>
        <dsp:cNvPr id="0" name=""/>
        <dsp:cNvSpPr/>
      </dsp:nvSpPr>
      <dsp:spPr>
        <a:xfrm>
          <a:off x="4457481" y="3988343"/>
          <a:ext cx="1065213" cy="532606"/>
        </a:xfrm>
        <a:prstGeom prst="roundRect">
          <a:avLst>
            <a:gd name="adj" fmla="val 100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High Fluence Ion Beams</a:t>
          </a:r>
          <a:endParaRPr lang="en-US" sz="1200" kern="1200" dirty="0"/>
        </a:p>
      </dsp:txBody>
      <dsp:txXfrm>
        <a:off x="4473080" y="4003942"/>
        <a:ext cx="1034015" cy="501408"/>
      </dsp:txXfrm>
    </dsp:sp>
    <dsp:sp modelId="{967235F5-6DCF-4381-BC9D-BB413C2460CA}">
      <dsp:nvSpPr>
        <dsp:cNvPr id="0" name=""/>
        <dsp:cNvSpPr/>
      </dsp:nvSpPr>
      <dsp:spPr>
        <a:xfrm rot="19457599">
          <a:off x="5473374" y="4092720"/>
          <a:ext cx="524725" cy="17604"/>
        </a:xfrm>
        <a:custGeom>
          <a:avLst/>
          <a:gdLst/>
          <a:ahLst/>
          <a:cxnLst/>
          <a:rect l="0" t="0" r="0" b="0"/>
          <a:pathLst>
            <a:path>
              <a:moveTo>
                <a:pt x="0" y="8802"/>
              </a:moveTo>
              <a:lnTo>
                <a:pt x="524725"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2619" y="4088404"/>
        <a:ext cx="26236" cy="26236"/>
      </dsp:txXfrm>
    </dsp:sp>
    <dsp:sp modelId="{0AD3587A-3972-4554-97A8-C46A661BF554}">
      <dsp:nvSpPr>
        <dsp:cNvPr id="0" name=""/>
        <dsp:cNvSpPr/>
      </dsp:nvSpPr>
      <dsp:spPr>
        <a:xfrm>
          <a:off x="5948780" y="3682094"/>
          <a:ext cx="1956817" cy="532606"/>
        </a:xfrm>
        <a:prstGeom prst="roundRect">
          <a:avLst>
            <a:gd name="adj" fmla="val 10000"/>
          </a:avLst>
        </a:prstGeom>
        <a:solidFill>
          <a:schemeClr val="accent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effectLst/>
              <a:latin typeface="+mn-lt"/>
              <a:ea typeface="Times New Roman" panose="02020603050405020304" pitchFamily="18" charset="0"/>
              <a:cs typeface="Arial" panose="020B0604020202020204" pitchFamily="34" charset="0"/>
            </a:rPr>
            <a:t>Impulse response and shock propagation characterization of strategic system surfaces</a:t>
          </a:r>
          <a:endParaRPr lang="en-US" sz="900" kern="1200" dirty="0">
            <a:latin typeface="+mn-lt"/>
          </a:endParaRPr>
        </a:p>
      </dsp:txBody>
      <dsp:txXfrm>
        <a:off x="5964379" y="3697693"/>
        <a:ext cx="1925619" cy="501408"/>
      </dsp:txXfrm>
    </dsp:sp>
    <dsp:sp modelId="{7174F293-5490-4BC2-8825-0E66F14823A0}">
      <dsp:nvSpPr>
        <dsp:cNvPr id="0" name=""/>
        <dsp:cNvSpPr/>
      </dsp:nvSpPr>
      <dsp:spPr>
        <a:xfrm rot="2116088">
          <a:off x="5474020" y="4398968"/>
          <a:ext cx="530389" cy="17604"/>
        </a:xfrm>
        <a:custGeom>
          <a:avLst/>
          <a:gdLst/>
          <a:ahLst/>
          <a:cxnLst/>
          <a:rect l="0" t="0" r="0" b="0"/>
          <a:pathLst>
            <a:path>
              <a:moveTo>
                <a:pt x="0" y="8802"/>
              </a:moveTo>
              <a:lnTo>
                <a:pt x="530389"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5955" y="4394511"/>
        <a:ext cx="26519" cy="26519"/>
      </dsp:txXfrm>
    </dsp:sp>
    <dsp:sp modelId="{1CE37180-EFAC-4FE9-9A11-DEDB4B66A399}">
      <dsp:nvSpPr>
        <dsp:cNvPr id="0" name=""/>
        <dsp:cNvSpPr/>
      </dsp:nvSpPr>
      <dsp:spPr>
        <a:xfrm>
          <a:off x="5955735" y="4294592"/>
          <a:ext cx="1956817" cy="532606"/>
        </a:xfrm>
        <a:prstGeom prst="roundRect">
          <a:avLst>
            <a:gd name="adj" fmla="val 10000"/>
          </a:avLst>
        </a:prstGeom>
        <a:solidFill>
          <a:schemeClr val="accent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effectLst/>
              <a:latin typeface="+mn-lt"/>
              <a:ea typeface="Times New Roman" panose="02020603050405020304" pitchFamily="18" charset="0"/>
              <a:cs typeface="Arial" panose="020B0604020202020204" pitchFamily="34" charset="0"/>
            </a:rPr>
            <a:t>3-D component response and operability to blow-off impulse threats</a:t>
          </a:r>
          <a:endParaRPr lang="en-US" sz="900" kern="1200" dirty="0">
            <a:latin typeface="+mn-lt"/>
          </a:endParaRPr>
        </a:p>
      </dsp:txBody>
      <dsp:txXfrm>
        <a:off x="5971334" y="4310191"/>
        <a:ext cx="1925619" cy="501408"/>
      </dsp:txXfrm>
    </dsp:sp>
    <dsp:sp modelId="{BD88DCEA-D5B9-4E7E-9E72-FB36B1AE2AED}">
      <dsp:nvSpPr>
        <dsp:cNvPr id="0" name=""/>
        <dsp:cNvSpPr/>
      </dsp:nvSpPr>
      <dsp:spPr>
        <a:xfrm rot="4366547">
          <a:off x="1975827" y="4398893"/>
          <a:ext cx="1603296" cy="17604"/>
        </a:xfrm>
        <a:custGeom>
          <a:avLst/>
          <a:gdLst/>
          <a:ahLst/>
          <a:cxnLst/>
          <a:rect l="0" t="0" r="0" b="0"/>
          <a:pathLst>
            <a:path>
              <a:moveTo>
                <a:pt x="0" y="8802"/>
              </a:moveTo>
              <a:lnTo>
                <a:pt x="1603296" y="8802"/>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37393" y="4367613"/>
        <a:ext cx="80164" cy="80164"/>
      </dsp:txXfrm>
    </dsp:sp>
    <dsp:sp modelId="{BE32A53F-EFD6-4264-9C28-E53A47EF0D24}">
      <dsp:nvSpPr>
        <dsp:cNvPr id="0" name=""/>
        <dsp:cNvSpPr/>
      </dsp:nvSpPr>
      <dsp:spPr>
        <a:xfrm>
          <a:off x="3014853" y="4907089"/>
          <a:ext cx="1065213" cy="532606"/>
        </a:xfrm>
        <a:prstGeom prst="roundRect">
          <a:avLst>
            <a:gd name="adj" fmla="val 10000"/>
          </a:avLst>
        </a:prstGeom>
        <a:solidFill>
          <a:srgbClr val="006600"/>
        </a:solidFill>
        <a:ln>
          <a:solidFill>
            <a:srgbClr val="006600"/>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PITHON II</a:t>
          </a:r>
          <a:endParaRPr lang="en-US" sz="1400" kern="1200" dirty="0"/>
        </a:p>
      </dsp:txBody>
      <dsp:txXfrm>
        <a:off x="3030452" y="4922688"/>
        <a:ext cx="1034015" cy="501408"/>
      </dsp:txXfrm>
    </dsp:sp>
    <dsp:sp modelId="{B4D92C0E-1E55-4D10-9BDA-895E693866F7}">
      <dsp:nvSpPr>
        <dsp:cNvPr id="0" name=""/>
        <dsp:cNvSpPr/>
      </dsp:nvSpPr>
      <dsp:spPr>
        <a:xfrm>
          <a:off x="4080066" y="5164590"/>
          <a:ext cx="377415" cy="17604"/>
        </a:xfrm>
        <a:custGeom>
          <a:avLst/>
          <a:gdLst/>
          <a:ahLst/>
          <a:cxnLst/>
          <a:rect l="0" t="0" r="0" b="0"/>
          <a:pathLst>
            <a:path>
              <a:moveTo>
                <a:pt x="0" y="8802"/>
              </a:moveTo>
              <a:lnTo>
                <a:pt x="377415" y="8802"/>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59338" y="5163957"/>
        <a:ext cx="18870" cy="18870"/>
      </dsp:txXfrm>
    </dsp:sp>
    <dsp:sp modelId="{E2887FB0-59FA-4E8A-BF97-52722CC95F54}">
      <dsp:nvSpPr>
        <dsp:cNvPr id="0" name=""/>
        <dsp:cNvSpPr/>
      </dsp:nvSpPr>
      <dsp:spPr>
        <a:xfrm>
          <a:off x="4457481" y="4907089"/>
          <a:ext cx="1065213" cy="532606"/>
        </a:xfrm>
        <a:prstGeom prst="roundRect">
          <a:avLst>
            <a:gd name="adj" fmla="val 100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High Fluence E-Beams</a:t>
          </a:r>
          <a:endParaRPr lang="en-US" sz="1200" kern="1200" dirty="0"/>
        </a:p>
      </dsp:txBody>
      <dsp:txXfrm>
        <a:off x="4473080" y="4922688"/>
        <a:ext cx="1034015" cy="501408"/>
      </dsp:txXfrm>
    </dsp:sp>
    <dsp:sp modelId="{08165560-D452-46D9-9DB5-CBC70BB4A029}">
      <dsp:nvSpPr>
        <dsp:cNvPr id="0" name=""/>
        <dsp:cNvSpPr/>
      </dsp:nvSpPr>
      <dsp:spPr>
        <a:xfrm>
          <a:off x="5522694" y="5164590"/>
          <a:ext cx="426085" cy="17604"/>
        </a:xfrm>
        <a:custGeom>
          <a:avLst/>
          <a:gdLst/>
          <a:ahLst/>
          <a:cxnLst/>
          <a:rect l="0" t="0" r="0" b="0"/>
          <a:pathLst>
            <a:path>
              <a:moveTo>
                <a:pt x="0" y="8802"/>
              </a:moveTo>
              <a:lnTo>
                <a:pt x="426085"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5085" y="5162741"/>
        <a:ext cx="21304" cy="21304"/>
      </dsp:txXfrm>
    </dsp:sp>
    <dsp:sp modelId="{72EBBDF2-9A5B-40F6-AB70-A373A7F21952}">
      <dsp:nvSpPr>
        <dsp:cNvPr id="0" name=""/>
        <dsp:cNvSpPr/>
      </dsp:nvSpPr>
      <dsp:spPr>
        <a:xfrm>
          <a:off x="5948780" y="4907089"/>
          <a:ext cx="1956817" cy="532606"/>
        </a:xfrm>
        <a:prstGeom prst="roundRect">
          <a:avLst>
            <a:gd name="adj" fmla="val 10000"/>
          </a:avLst>
        </a:prstGeom>
        <a:solidFill>
          <a:schemeClr val="accent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latin typeface="+mn-lt"/>
            </a:rPr>
            <a:t>Structural material T&amp;E and model validation for strategic system aeroshell materials, mounts, moveable structures, etc.</a:t>
          </a:r>
          <a:endParaRPr lang="en-US" sz="900" kern="1200" dirty="0">
            <a:latin typeface="+mn-lt"/>
          </a:endParaRPr>
        </a:p>
      </dsp:txBody>
      <dsp:txXfrm>
        <a:off x="5964379" y="4922688"/>
        <a:ext cx="1925619" cy="5014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07D0C-FCAD-4F1C-BD09-E6E3F33C0CCB}">
      <dsp:nvSpPr>
        <dsp:cNvPr id="0" name=""/>
        <dsp:cNvSpPr/>
      </dsp:nvSpPr>
      <dsp:spPr>
        <a:xfrm>
          <a:off x="1474885" y="3375696"/>
          <a:ext cx="1065213" cy="532606"/>
        </a:xfrm>
        <a:prstGeom prst="roundRect">
          <a:avLst>
            <a:gd name="adj" fmla="val 10000"/>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XSTENS</a:t>
          </a:r>
          <a:endParaRPr lang="en-US" sz="2000" kern="1200" dirty="0"/>
        </a:p>
      </dsp:txBody>
      <dsp:txXfrm>
        <a:off x="1490484" y="3391295"/>
        <a:ext cx="1034015" cy="501408"/>
      </dsp:txXfrm>
    </dsp:sp>
    <dsp:sp modelId="{811CFEC3-B970-43C3-ADD7-E600969DD3E5}">
      <dsp:nvSpPr>
        <dsp:cNvPr id="0" name=""/>
        <dsp:cNvSpPr/>
      </dsp:nvSpPr>
      <dsp:spPr>
        <a:xfrm rot="17132901">
          <a:off x="1958358" y="2867500"/>
          <a:ext cx="1589564" cy="17604"/>
        </a:xfrm>
        <a:custGeom>
          <a:avLst/>
          <a:gdLst/>
          <a:ahLst/>
          <a:cxnLst/>
          <a:rect l="0" t="0" r="0" b="0"/>
          <a:pathLst>
            <a:path>
              <a:moveTo>
                <a:pt x="0" y="8802"/>
              </a:moveTo>
              <a:lnTo>
                <a:pt x="1589564" y="8802"/>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13401" y="2836563"/>
        <a:ext cx="79478" cy="79478"/>
      </dsp:txXfrm>
    </dsp:sp>
    <dsp:sp modelId="{CA2615A7-44D5-43CD-BC60-627E22494646}">
      <dsp:nvSpPr>
        <dsp:cNvPr id="0" name=""/>
        <dsp:cNvSpPr/>
      </dsp:nvSpPr>
      <dsp:spPr>
        <a:xfrm>
          <a:off x="2966183" y="1844302"/>
          <a:ext cx="1065213" cy="532606"/>
        </a:xfrm>
        <a:prstGeom prst="roundRect">
          <a:avLst>
            <a:gd name="adj" fmla="val 10000"/>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Quad Eagle</a:t>
          </a:r>
          <a:endParaRPr lang="en-US" sz="1400" kern="1200" dirty="0"/>
        </a:p>
      </dsp:txBody>
      <dsp:txXfrm>
        <a:off x="2981782" y="1859901"/>
        <a:ext cx="1034015" cy="501408"/>
      </dsp:txXfrm>
    </dsp:sp>
    <dsp:sp modelId="{8103F400-4222-44F7-8A6A-8A4179C190F7}">
      <dsp:nvSpPr>
        <dsp:cNvPr id="0" name=""/>
        <dsp:cNvSpPr/>
      </dsp:nvSpPr>
      <dsp:spPr>
        <a:xfrm rot="17350480">
          <a:off x="3595806" y="1489156"/>
          <a:ext cx="1297264" cy="17604"/>
        </a:xfrm>
        <a:custGeom>
          <a:avLst/>
          <a:gdLst/>
          <a:ahLst/>
          <a:cxnLst/>
          <a:rect l="0" t="0" r="0" b="0"/>
          <a:pathLst>
            <a:path>
              <a:moveTo>
                <a:pt x="0" y="8802"/>
              </a:moveTo>
              <a:lnTo>
                <a:pt x="1297264" y="8802"/>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12007" y="1465527"/>
        <a:ext cx="64863" cy="64863"/>
      </dsp:txXfrm>
    </dsp:sp>
    <dsp:sp modelId="{67AC33B1-55A0-4949-BF07-DD7431B2A7EF}">
      <dsp:nvSpPr>
        <dsp:cNvPr id="0" name=""/>
        <dsp:cNvSpPr/>
      </dsp:nvSpPr>
      <dsp:spPr>
        <a:xfrm>
          <a:off x="4457481" y="619008"/>
          <a:ext cx="1065213" cy="532606"/>
        </a:xfrm>
        <a:prstGeom prst="roundRect">
          <a:avLst>
            <a:gd name="adj" fmla="val 100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Warm X-ray T&amp;E</a:t>
          </a:r>
          <a:endParaRPr lang="en-US" sz="1200" kern="1200" dirty="0"/>
        </a:p>
      </dsp:txBody>
      <dsp:txXfrm>
        <a:off x="4473080" y="634607"/>
        <a:ext cx="1034015" cy="501408"/>
      </dsp:txXfrm>
    </dsp:sp>
    <dsp:sp modelId="{AFE24E23-9C1A-4570-B16E-D7C5F86452E1}">
      <dsp:nvSpPr>
        <dsp:cNvPr id="0" name=""/>
        <dsp:cNvSpPr/>
      </dsp:nvSpPr>
      <dsp:spPr>
        <a:xfrm rot="18253228">
          <a:off x="5356913" y="563267"/>
          <a:ext cx="757647" cy="17604"/>
        </a:xfrm>
        <a:custGeom>
          <a:avLst/>
          <a:gdLst/>
          <a:ahLst/>
          <a:cxnLst/>
          <a:rect l="0" t="0" r="0" b="0"/>
          <a:pathLst>
            <a:path>
              <a:moveTo>
                <a:pt x="0" y="8802"/>
              </a:moveTo>
              <a:lnTo>
                <a:pt x="757647"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16796" y="553128"/>
        <a:ext cx="37882" cy="37882"/>
      </dsp:txXfrm>
    </dsp:sp>
    <dsp:sp modelId="{053A27EA-6E10-4CB2-8B9D-FB05F5A048C3}">
      <dsp:nvSpPr>
        <dsp:cNvPr id="0" name=""/>
        <dsp:cNvSpPr/>
      </dsp:nvSpPr>
      <dsp:spPr>
        <a:xfrm>
          <a:off x="5948780" y="5911"/>
          <a:ext cx="1956817" cy="505832"/>
        </a:xfrm>
        <a:prstGeom prst="roundRect">
          <a:avLst>
            <a:gd name="adj" fmla="val 10000"/>
          </a:avLst>
        </a:prstGeom>
        <a:solidFill>
          <a:schemeClr val="accent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latin typeface="+mn-lt"/>
            </a:rPr>
            <a:t>Thermomechanical model validation and component certification for strategic systems such as reentry vehicles </a:t>
          </a:r>
          <a:endParaRPr lang="en-US" sz="900" kern="1200" dirty="0">
            <a:latin typeface="+mn-lt"/>
          </a:endParaRPr>
        </a:p>
      </dsp:txBody>
      <dsp:txXfrm>
        <a:off x="5963595" y="20726"/>
        <a:ext cx="1927187" cy="476202"/>
      </dsp:txXfrm>
    </dsp:sp>
    <dsp:sp modelId="{3A50279F-7B19-49DC-93A2-2DDCA3D06DF3}">
      <dsp:nvSpPr>
        <dsp:cNvPr id="0" name=""/>
        <dsp:cNvSpPr/>
      </dsp:nvSpPr>
      <dsp:spPr>
        <a:xfrm rot="21492026">
          <a:off x="5522589" y="869815"/>
          <a:ext cx="426295" cy="17604"/>
        </a:xfrm>
        <a:custGeom>
          <a:avLst/>
          <a:gdLst/>
          <a:ahLst/>
          <a:cxnLst/>
          <a:rect l="0" t="0" r="0" b="0"/>
          <a:pathLst>
            <a:path>
              <a:moveTo>
                <a:pt x="0" y="8802"/>
              </a:moveTo>
              <a:lnTo>
                <a:pt x="426295"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5080" y="867960"/>
        <a:ext cx="21314" cy="21314"/>
      </dsp:txXfrm>
    </dsp:sp>
    <dsp:sp modelId="{DE1ABB31-8EEE-460D-9514-D1EC84B3E1CC}">
      <dsp:nvSpPr>
        <dsp:cNvPr id="0" name=""/>
        <dsp:cNvSpPr/>
      </dsp:nvSpPr>
      <dsp:spPr>
        <a:xfrm>
          <a:off x="5948780" y="591634"/>
          <a:ext cx="1956817" cy="560579"/>
        </a:xfrm>
        <a:prstGeom prst="roundRect">
          <a:avLst>
            <a:gd name="adj" fmla="val 10000"/>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latin typeface="+mn-lt"/>
            </a:rPr>
            <a:t>System generated EMP model validation &amp; component certification in strategic systems</a:t>
          </a:r>
          <a:endParaRPr lang="en-US" sz="900" kern="1200" dirty="0">
            <a:latin typeface="+mn-lt"/>
          </a:endParaRPr>
        </a:p>
      </dsp:txBody>
      <dsp:txXfrm>
        <a:off x="5965199" y="608053"/>
        <a:ext cx="1923979" cy="527741"/>
      </dsp:txXfrm>
    </dsp:sp>
    <dsp:sp modelId="{9C8D5ACB-B613-4B71-B459-25BE8F600CCA}">
      <dsp:nvSpPr>
        <dsp:cNvPr id="0" name=""/>
        <dsp:cNvSpPr/>
      </dsp:nvSpPr>
      <dsp:spPr>
        <a:xfrm rot="3312106">
          <a:off x="5362429" y="1183057"/>
          <a:ext cx="746616" cy="17604"/>
        </a:xfrm>
        <a:custGeom>
          <a:avLst/>
          <a:gdLst/>
          <a:ahLst/>
          <a:cxnLst/>
          <a:rect l="0" t="0" r="0" b="0"/>
          <a:pathLst>
            <a:path>
              <a:moveTo>
                <a:pt x="0" y="8802"/>
              </a:moveTo>
              <a:lnTo>
                <a:pt x="746616"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17072" y="1173194"/>
        <a:ext cx="37330" cy="37330"/>
      </dsp:txXfrm>
    </dsp:sp>
    <dsp:sp modelId="{378673B6-AF9A-4B40-BD25-BC19FA7848E9}">
      <dsp:nvSpPr>
        <dsp:cNvPr id="0" name=""/>
        <dsp:cNvSpPr/>
      </dsp:nvSpPr>
      <dsp:spPr>
        <a:xfrm>
          <a:off x="5948780" y="1232104"/>
          <a:ext cx="1956817" cy="532606"/>
        </a:xfrm>
        <a:prstGeom prst="roundRect">
          <a:avLst>
            <a:gd name="adj" fmla="val 10000"/>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latin typeface="+mn-lt"/>
            </a:rPr>
            <a:t>T&amp;E for Satellite and MDA electronics</a:t>
          </a:r>
          <a:endParaRPr lang="en-US" sz="900" kern="1200" dirty="0">
            <a:latin typeface="+mn-lt"/>
          </a:endParaRPr>
        </a:p>
      </dsp:txBody>
      <dsp:txXfrm>
        <a:off x="5964379" y="1247703"/>
        <a:ext cx="1925619" cy="501408"/>
      </dsp:txXfrm>
    </dsp:sp>
    <dsp:sp modelId="{E927C0F9-27D3-441A-8ED4-6C5880CBEC2B}">
      <dsp:nvSpPr>
        <dsp:cNvPr id="0" name=""/>
        <dsp:cNvSpPr/>
      </dsp:nvSpPr>
      <dsp:spPr>
        <a:xfrm rot="2143995">
          <a:off x="3981988" y="2255077"/>
          <a:ext cx="524900" cy="17604"/>
        </a:xfrm>
        <a:custGeom>
          <a:avLst/>
          <a:gdLst/>
          <a:ahLst/>
          <a:cxnLst/>
          <a:rect l="0" t="0" r="0" b="0"/>
          <a:pathLst>
            <a:path>
              <a:moveTo>
                <a:pt x="0" y="8802"/>
              </a:moveTo>
              <a:lnTo>
                <a:pt x="524900" y="8802"/>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31316" y="2250757"/>
        <a:ext cx="26245" cy="26245"/>
      </dsp:txXfrm>
    </dsp:sp>
    <dsp:sp modelId="{31E1ED5C-A702-4481-BC7D-25D0DE75591D}">
      <dsp:nvSpPr>
        <dsp:cNvPr id="0" name=""/>
        <dsp:cNvSpPr/>
      </dsp:nvSpPr>
      <dsp:spPr>
        <a:xfrm>
          <a:off x="4457481" y="2150851"/>
          <a:ext cx="1065213" cy="532606"/>
        </a:xfrm>
        <a:prstGeom prst="roundRect">
          <a:avLst>
            <a:gd name="adj" fmla="val 10000"/>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Debris Free Cold X-ray</a:t>
          </a:r>
          <a:endParaRPr lang="en-US" sz="1200" kern="1200" dirty="0"/>
        </a:p>
      </dsp:txBody>
      <dsp:txXfrm>
        <a:off x="4473080" y="2166450"/>
        <a:ext cx="1034015" cy="501408"/>
      </dsp:txXfrm>
    </dsp:sp>
    <dsp:sp modelId="{D151AA1B-964C-41D9-A254-15E1FC79ACCF}">
      <dsp:nvSpPr>
        <dsp:cNvPr id="0" name=""/>
        <dsp:cNvSpPr/>
      </dsp:nvSpPr>
      <dsp:spPr>
        <a:xfrm rot="19457599">
          <a:off x="5473374" y="2255227"/>
          <a:ext cx="524725" cy="17604"/>
        </a:xfrm>
        <a:custGeom>
          <a:avLst/>
          <a:gdLst/>
          <a:ahLst/>
          <a:cxnLst/>
          <a:rect l="0" t="0" r="0" b="0"/>
          <a:pathLst>
            <a:path>
              <a:moveTo>
                <a:pt x="0" y="8802"/>
              </a:moveTo>
              <a:lnTo>
                <a:pt x="524725"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2619" y="2250911"/>
        <a:ext cx="26236" cy="26236"/>
      </dsp:txXfrm>
    </dsp:sp>
    <dsp:sp modelId="{DA607AB2-A120-4E03-B5A8-F9BABC785BD2}">
      <dsp:nvSpPr>
        <dsp:cNvPr id="0" name=""/>
        <dsp:cNvSpPr/>
      </dsp:nvSpPr>
      <dsp:spPr>
        <a:xfrm>
          <a:off x="5948780" y="1844602"/>
          <a:ext cx="1956817" cy="532606"/>
        </a:xfrm>
        <a:prstGeom prst="roundRect">
          <a:avLst>
            <a:gd name="adj" fmla="val 10000"/>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latin typeface="+mn-lt"/>
            </a:rPr>
            <a:t>Optical component testing on Interceptors &amp; satellites</a:t>
          </a:r>
          <a:endParaRPr lang="en-US" sz="900" kern="1200" dirty="0">
            <a:latin typeface="+mn-lt"/>
          </a:endParaRPr>
        </a:p>
      </dsp:txBody>
      <dsp:txXfrm>
        <a:off x="5964379" y="1860201"/>
        <a:ext cx="1925619" cy="501408"/>
      </dsp:txXfrm>
    </dsp:sp>
    <dsp:sp modelId="{FDBDE34A-8DE5-4231-8A4F-4378B3A30ABB}">
      <dsp:nvSpPr>
        <dsp:cNvPr id="0" name=""/>
        <dsp:cNvSpPr/>
      </dsp:nvSpPr>
      <dsp:spPr>
        <a:xfrm rot="2142401">
          <a:off x="5473374" y="2561476"/>
          <a:ext cx="524725" cy="17604"/>
        </a:xfrm>
        <a:custGeom>
          <a:avLst/>
          <a:gdLst/>
          <a:ahLst/>
          <a:cxnLst/>
          <a:rect l="0" t="0" r="0" b="0"/>
          <a:pathLst>
            <a:path>
              <a:moveTo>
                <a:pt x="0" y="8802"/>
              </a:moveTo>
              <a:lnTo>
                <a:pt x="524725"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2619" y="2557160"/>
        <a:ext cx="26236" cy="26236"/>
      </dsp:txXfrm>
    </dsp:sp>
    <dsp:sp modelId="{8A4EF4D5-A5AA-4E96-BD41-40CDFABC128C}">
      <dsp:nvSpPr>
        <dsp:cNvPr id="0" name=""/>
        <dsp:cNvSpPr/>
      </dsp:nvSpPr>
      <dsp:spPr>
        <a:xfrm>
          <a:off x="5948780" y="2457099"/>
          <a:ext cx="1956817" cy="532606"/>
        </a:xfrm>
        <a:prstGeom prst="roundRect">
          <a:avLst>
            <a:gd name="adj" fmla="val 10000"/>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latin typeface="+mn-lt"/>
            </a:rPr>
            <a:t>Optical subsystem testing for Interceptors &amp; satellites </a:t>
          </a:r>
          <a:endParaRPr lang="en-US" sz="900" kern="1200" dirty="0">
            <a:latin typeface="+mn-lt"/>
          </a:endParaRPr>
        </a:p>
      </dsp:txBody>
      <dsp:txXfrm>
        <a:off x="5964379" y="2472698"/>
        <a:ext cx="1925619" cy="501408"/>
      </dsp:txXfrm>
    </dsp:sp>
    <dsp:sp modelId="{F1D51AE9-17B1-4B72-AA04-6614B20473B0}">
      <dsp:nvSpPr>
        <dsp:cNvPr id="0" name=""/>
        <dsp:cNvSpPr/>
      </dsp:nvSpPr>
      <dsp:spPr>
        <a:xfrm rot="4249520">
          <a:off x="3595806" y="2714450"/>
          <a:ext cx="1297264" cy="17604"/>
        </a:xfrm>
        <a:custGeom>
          <a:avLst/>
          <a:gdLst/>
          <a:ahLst/>
          <a:cxnLst/>
          <a:rect l="0" t="0" r="0" b="0"/>
          <a:pathLst>
            <a:path>
              <a:moveTo>
                <a:pt x="0" y="8802"/>
              </a:moveTo>
              <a:lnTo>
                <a:pt x="1297264" y="8802"/>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12007" y="2690821"/>
        <a:ext cx="64863" cy="64863"/>
      </dsp:txXfrm>
    </dsp:sp>
    <dsp:sp modelId="{E80E2599-64BE-4FC5-92D0-1231427AD77B}">
      <dsp:nvSpPr>
        <dsp:cNvPr id="0" name=""/>
        <dsp:cNvSpPr/>
      </dsp:nvSpPr>
      <dsp:spPr>
        <a:xfrm>
          <a:off x="4457481" y="3069597"/>
          <a:ext cx="1065213" cy="532606"/>
        </a:xfrm>
        <a:prstGeom prst="roundRect">
          <a:avLst>
            <a:gd name="adj" fmla="val 100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High Fluence Cold X-ray</a:t>
          </a:r>
          <a:endParaRPr lang="en-US" sz="1200" kern="1200" dirty="0"/>
        </a:p>
      </dsp:txBody>
      <dsp:txXfrm>
        <a:off x="4473080" y="3085196"/>
        <a:ext cx="1034015" cy="501408"/>
      </dsp:txXfrm>
    </dsp:sp>
    <dsp:sp modelId="{981A0AC9-68D3-4BDE-A276-F4BC3E37EBDA}">
      <dsp:nvSpPr>
        <dsp:cNvPr id="0" name=""/>
        <dsp:cNvSpPr/>
      </dsp:nvSpPr>
      <dsp:spPr>
        <a:xfrm>
          <a:off x="5522694" y="3327098"/>
          <a:ext cx="426085" cy="17604"/>
        </a:xfrm>
        <a:custGeom>
          <a:avLst/>
          <a:gdLst/>
          <a:ahLst/>
          <a:cxnLst/>
          <a:rect l="0" t="0" r="0" b="0"/>
          <a:pathLst>
            <a:path>
              <a:moveTo>
                <a:pt x="0" y="8802"/>
              </a:moveTo>
              <a:lnTo>
                <a:pt x="426085"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5085" y="3325248"/>
        <a:ext cx="21304" cy="21304"/>
      </dsp:txXfrm>
    </dsp:sp>
    <dsp:sp modelId="{45C20A3F-1889-424A-84DB-382FB9245AC1}">
      <dsp:nvSpPr>
        <dsp:cNvPr id="0" name=""/>
        <dsp:cNvSpPr/>
      </dsp:nvSpPr>
      <dsp:spPr>
        <a:xfrm>
          <a:off x="5948780" y="3069597"/>
          <a:ext cx="1956817" cy="532606"/>
        </a:xfrm>
        <a:prstGeom prst="roundRect">
          <a:avLst>
            <a:gd name="adj" fmla="val 10000"/>
          </a:avLst>
        </a:prstGeom>
        <a:solidFill>
          <a:schemeClr val="accent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latin typeface="+mn-lt"/>
            </a:rPr>
            <a:t>X-ray response characteristics of surface materials for strategic systems such as reentry vehicles</a:t>
          </a:r>
          <a:endParaRPr lang="en-US" sz="900" kern="1200" dirty="0">
            <a:latin typeface="+mn-lt"/>
          </a:endParaRPr>
        </a:p>
      </dsp:txBody>
      <dsp:txXfrm>
        <a:off x="5964379" y="3085196"/>
        <a:ext cx="1925619" cy="501408"/>
      </dsp:txXfrm>
    </dsp:sp>
    <dsp:sp modelId="{EB159367-3E41-4794-BB76-B8D1C7B484BE}">
      <dsp:nvSpPr>
        <dsp:cNvPr id="0" name=""/>
        <dsp:cNvSpPr/>
      </dsp:nvSpPr>
      <dsp:spPr>
        <a:xfrm rot="3310925">
          <a:off x="2380017" y="3939520"/>
          <a:ext cx="746247" cy="17604"/>
        </a:xfrm>
        <a:custGeom>
          <a:avLst/>
          <a:gdLst/>
          <a:ahLst/>
          <a:cxnLst/>
          <a:rect l="0" t="0" r="0" b="0"/>
          <a:pathLst>
            <a:path>
              <a:moveTo>
                <a:pt x="0" y="8802"/>
              </a:moveTo>
              <a:lnTo>
                <a:pt x="746247" y="8802"/>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34484" y="3929667"/>
        <a:ext cx="37312" cy="37312"/>
      </dsp:txXfrm>
    </dsp:sp>
    <dsp:sp modelId="{2E0EE21E-EB93-4754-B620-C69E66E69D84}">
      <dsp:nvSpPr>
        <dsp:cNvPr id="0" name=""/>
        <dsp:cNvSpPr/>
      </dsp:nvSpPr>
      <dsp:spPr>
        <a:xfrm>
          <a:off x="2966183" y="3988343"/>
          <a:ext cx="1065213" cy="532606"/>
        </a:xfrm>
        <a:prstGeom prst="roundRect">
          <a:avLst>
            <a:gd name="adj" fmla="val 10000"/>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Gamble III</a:t>
          </a:r>
          <a:endParaRPr lang="en-US" sz="1400" kern="1200" dirty="0"/>
        </a:p>
      </dsp:txBody>
      <dsp:txXfrm>
        <a:off x="2981782" y="4003942"/>
        <a:ext cx="1034015" cy="501408"/>
      </dsp:txXfrm>
    </dsp:sp>
    <dsp:sp modelId="{6CF34D28-D4B6-448B-9BF9-F1BD56717AAA}">
      <dsp:nvSpPr>
        <dsp:cNvPr id="0" name=""/>
        <dsp:cNvSpPr/>
      </dsp:nvSpPr>
      <dsp:spPr>
        <a:xfrm>
          <a:off x="4031396" y="4245844"/>
          <a:ext cx="426085" cy="17604"/>
        </a:xfrm>
        <a:custGeom>
          <a:avLst/>
          <a:gdLst/>
          <a:ahLst/>
          <a:cxnLst/>
          <a:rect l="0" t="0" r="0" b="0"/>
          <a:pathLst>
            <a:path>
              <a:moveTo>
                <a:pt x="0" y="8802"/>
              </a:moveTo>
              <a:lnTo>
                <a:pt x="426085" y="8802"/>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33787" y="4243994"/>
        <a:ext cx="21304" cy="21304"/>
      </dsp:txXfrm>
    </dsp:sp>
    <dsp:sp modelId="{0396314D-6250-486D-A659-4FD5C80D16E0}">
      <dsp:nvSpPr>
        <dsp:cNvPr id="0" name=""/>
        <dsp:cNvSpPr/>
      </dsp:nvSpPr>
      <dsp:spPr>
        <a:xfrm>
          <a:off x="4457481" y="3988343"/>
          <a:ext cx="1065213" cy="532606"/>
        </a:xfrm>
        <a:prstGeom prst="roundRect">
          <a:avLst>
            <a:gd name="adj" fmla="val 100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High Fluence Ion Beams</a:t>
          </a:r>
          <a:endParaRPr lang="en-US" sz="1200" kern="1200" dirty="0"/>
        </a:p>
      </dsp:txBody>
      <dsp:txXfrm>
        <a:off x="4473080" y="4003942"/>
        <a:ext cx="1034015" cy="501408"/>
      </dsp:txXfrm>
    </dsp:sp>
    <dsp:sp modelId="{967235F5-6DCF-4381-BC9D-BB413C2460CA}">
      <dsp:nvSpPr>
        <dsp:cNvPr id="0" name=""/>
        <dsp:cNvSpPr/>
      </dsp:nvSpPr>
      <dsp:spPr>
        <a:xfrm rot="19457599">
          <a:off x="5473374" y="4092720"/>
          <a:ext cx="524725" cy="17604"/>
        </a:xfrm>
        <a:custGeom>
          <a:avLst/>
          <a:gdLst/>
          <a:ahLst/>
          <a:cxnLst/>
          <a:rect l="0" t="0" r="0" b="0"/>
          <a:pathLst>
            <a:path>
              <a:moveTo>
                <a:pt x="0" y="8802"/>
              </a:moveTo>
              <a:lnTo>
                <a:pt x="524725"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2619" y="4088404"/>
        <a:ext cx="26236" cy="26236"/>
      </dsp:txXfrm>
    </dsp:sp>
    <dsp:sp modelId="{0AD3587A-3972-4554-97A8-C46A661BF554}">
      <dsp:nvSpPr>
        <dsp:cNvPr id="0" name=""/>
        <dsp:cNvSpPr/>
      </dsp:nvSpPr>
      <dsp:spPr>
        <a:xfrm>
          <a:off x="5948780" y="3682094"/>
          <a:ext cx="1956817" cy="532606"/>
        </a:xfrm>
        <a:prstGeom prst="roundRect">
          <a:avLst>
            <a:gd name="adj" fmla="val 10000"/>
          </a:avLst>
        </a:prstGeom>
        <a:solidFill>
          <a:schemeClr val="accent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effectLst/>
              <a:latin typeface="+mn-lt"/>
              <a:ea typeface="Times New Roman" panose="02020603050405020304" pitchFamily="18" charset="0"/>
              <a:cs typeface="Arial" panose="020B0604020202020204" pitchFamily="34" charset="0"/>
            </a:rPr>
            <a:t>Impulse response and shock propagation characterization of strategic system surfaces</a:t>
          </a:r>
          <a:endParaRPr lang="en-US" sz="900" kern="1200" dirty="0">
            <a:latin typeface="+mn-lt"/>
          </a:endParaRPr>
        </a:p>
      </dsp:txBody>
      <dsp:txXfrm>
        <a:off x="5964379" y="3697693"/>
        <a:ext cx="1925619" cy="501408"/>
      </dsp:txXfrm>
    </dsp:sp>
    <dsp:sp modelId="{7174F293-5490-4BC2-8825-0E66F14823A0}">
      <dsp:nvSpPr>
        <dsp:cNvPr id="0" name=""/>
        <dsp:cNvSpPr/>
      </dsp:nvSpPr>
      <dsp:spPr>
        <a:xfrm rot="2116088">
          <a:off x="5474020" y="4398968"/>
          <a:ext cx="530389" cy="17604"/>
        </a:xfrm>
        <a:custGeom>
          <a:avLst/>
          <a:gdLst/>
          <a:ahLst/>
          <a:cxnLst/>
          <a:rect l="0" t="0" r="0" b="0"/>
          <a:pathLst>
            <a:path>
              <a:moveTo>
                <a:pt x="0" y="8802"/>
              </a:moveTo>
              <a:lnTo>
                <a:pt x="530389"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5955" y="4394511"/>
        <a:ext cx="26519" cy="26519"/>
      </dsp:txXfrm>
    </dsp:sp>
    <dsp:sp modelId="{1CE37180-EFAC-4FE9-9A11-DEDB4B66A399}">
      <dsp:nvSpPr>
        <dsp:cNvPr id="0" name=""/>
        <dsp:cNvSpPr/>
      </dsp:nvSpPr>
      <dsp:spPr>
        <a:xfrm>
          <a:off x="5955735" y="4294592"/>
          <a:ext cx="1956817" cy="532606"/>
        </a:xfrm>
        <a:prstGeom prst="roundRect">
          <a:avLst>
            <a:gd name="adj" fmla="val 10000"/>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effectLst/>
              <a:latin typeface="+mn-lt"/>
              <a:ea typeface="Times New Roman" panose="02020603050405020304" pitchFamily="18" charset="0"/>
              <a:cs typeface="Arial" panose="020B0604020202020204" pitchFamily="34" charset="0"/>
            </a:rPr>
            <a:t>3-D component response and operability to blow-off impulse threats</a:t>
          </a:r>
          <a:endParaRPr lang="en-US" sz="900" kern="1200" dirty="0">
            <a:latin typeface="+mn-lt"/>
          </a:endParaRPr>
        </a:p>
      </dsp:txBody>
      <dsp:txXfrm>
        <a:off x="5971334" y="4310191"/>
        <a:ext cx="1925619" cy="501408"/>
      </dsp:txXfrm>
    </dsp:sp>
    <dsp:sp modelId="{BD88DCEA-D5B9-4E7E-9E72-FB36B1AE2AED}">
      <dsp:nvSpPr>
        <dsp:cNvPr id="0" name=""/>
        <dsp:cNvSpPr/>
      </dsp:nvSpPr>
      <dsp:spPr>
        <a:xfrm rot="4366547">
          <a:off x="1975827" y="4398893"/>
          <a:ext cx="1603296" cy="17604"/>
        </a:xfrm>
        <a:custGeom>
          <a:avLst/>
          <a:gdLst/>
          <a:ahLst/>
          <a:cxnLst/>
          <a:rect l="0" t="0" r="0" b="0"/>
          <a:pathLst>
            <a:path>
              <a:moveTo>
                <a:pt x="0" y="8802"/>
              </a:moveTo>
              <a:lnTo>
                <a:pt x="1603296" y="8802"/>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37393" y="4367613"/>
        <a:ext cx="80164" cy="80164"/>
      </dsp:txXfrm>
    </dsp:sp>
    <dsp:sp modelId="{BE32A53F-EFD6-4264-9C28-E53A47EF0D24}">
      <dsp:nvSpPr>
        <dsp:cNvPr id="0" name=""/>
        <dsp:cNvSpPr/>
      </dsp:nvSpPr>
      <dsp:spPr>
        <a:xfrm>
          <a:off x="3014853" y="4907089"/>
          <a:ext cx="1065213" cy="532606"/>
        </a:xfrm>
        <a:prstGeom prst="roundRect">
          <a:avLst>
            <a:gd name="adj" fmla="val 10000"/>
          </a:avLst>
        </a:prstGeom>
        <a:solidFill>
          <a:schemeClr val="bg1">
            <a:lumMod val="6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PITHON II</a:t>
          </a:r>
          <a:endParaRPr lang="en-US" sz="1400" kern="1200" dirty="0"/>
        </a:p>
      </dsp:txBody>
      <dsp:txXfrm>
        <a:off x="3030452" y="4922688"/>
        <a:ext cx="1034015" cy="501408"/>
      </dsp:txXfrm>
    </dsp:sp>
    <dsp:sp modelId="{B4D92C0E-1E55-4D10-9BDA-895E693866F7}">
      <dsp:nvSpPr>
        <dsp:cNvPr id="0" name=""/>
        <dsp:cNvSpPr/>
      </dsp:nvSpPr>
      <dsp:spPr>
        <a:xfrm>
          <a:off x="4080066" y="5164590"/>
          <a:ext cx="377415" cy="17604"/>
        </a:xfrm>
        <a:custGeom>
          <a:avLst/>
          <a:gdLst/>
          <a:ahLst/>
          <a:cxnLst/>
          <a:rect l="0" t="0" r="0" b="0"/>
          <a:pathLst>
            <a:path>
              <a:moveTo>
                <a:pt x="0" y="8802"/>
              </a:moveTo>
              <a:lnTo>
                <a:pt x="377415" y="8802"/>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59338" y="5163957"/>
        <a:ext cx="18870" cy="18870"/>
      </dsp:txXfrm>
    </dsp:sp>
    <dsp:sp modelId="{E2887FB0-59FA-4E8A-BF97-52722CC95F54}">
      <dsp:nvSpPr>
        <dsp:cNvPr id="0" name=""/>
        <dsp:cNvSpPr/>
      </dsp:nvSpPr>
      <dsp:spPr>
        <a:xfrm>
          <a:off x="4457481" y="4907089"/>
          <a:ext cx="1065213" cy="532606"/>
        </a:xfrm>
        <a:prstGeom prst="roundRect">
          <a:avLst>
            <a:gd name="adj" fmla="val 100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High Fluence E-Beams</a:t>
          </a:r>
          <a:endParaRPr lang="en-US" sz="1200" kern="1200" dirty="0"/>
        </a:p>
      </dsp:txBody>
      <dsp:txXfrm>
        <a:off x="4473080" y="4922688"/>
        <a:ext cx="1034015" cy="501408"/>
      </dsp:txXfrm>
    </dsp:sp>
    <dsp:sp modelId="{08165560-D452-46D9-9DB5-CBC70BB4A029}">
      <dsp:nvSpPr>
        <dsp:cNvPr id="0" name=""/>
        <dsp:cNvSpPr/>
      </dsp:nvSpPr>
      <dsp:spPr>
        <a:xfrm>
          <a:off x="5522694" y="5164590"/>
          <a:ext cx="426085" cy="17604"/>
        </a:xfrm>
        <a:custGeom>
          <a:avLst/>
          <a:gdLst/>
          <a:ahLst/>
          <a:cxnLst/>
          <a:rect l="0" t="0" r="0" b="0"/>
          <a:pathLst>
            <a:path>
              <a:moveTo>
                <a:pt x="0" y="8802"/>
              </a:moveTo>
              <a:lnTo>
                <a:pt x="426085"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5085" y="5162741"/>
        <a:ext cx="21304" cy="21304"/>
      </dsp:txXfrm>
    </dsp:sp>
    <dsp:sp modelId="{72EBBDF2-9A5B-40F6-AB70-A373A7F21952}">
      <dsp:nvSpPr>
        <dsp:cNvPr id="0" name=""/>
        <dsp:cNvSpPr/>
      </dsp:nvSpPr>
      <dsp:spPr>
        <a:xfrm>
          <a:off x="5948780" y="4907089"/>
          <a:ext cx="1956817" cy="532606"/>
        </a:xfrm>
        <a:prstGeom prst="roundRect">
          <a:avLst>
            <a:gd name="adj" fmla="val 10000"/>
          </a:avLst>
        </a:prstGeom>
        <a:solidFill>
          <a:schemeClr val="tx2">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latin typeface="+mn-lt"/>
            </a:rPr>
            <a:t>Structural material T&amp;E and model validation for strategic system aeroshell materials, mounts, moveable structures, etc.</a:t>
          </a:r>
          <a:endParaRPr lang="en-US" sz="900" kern="1200" dirty="0">
            <a:latin typeface="+mn-lt"/>
          </a:endParaRPr>
        </a:p>
      </dsp:txBody>
      <dsp:txXfrm>
        <a:off x="5964379" y="4922688"/>
        <a:ext cx="1925619" cy="5014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07D0C-FCAD-4F1C-BD09-E6E3F33C0CCB}">
      <dsp:nvSpPr>
        <dsp:cNvPr id="0" name=""/>
        <dsp:cNvSpPr/>
      </dsp:nvSpPr>
      <dsp:spPr>
        <a:xfrm>
          <a:off x="1474885" y="3375696"/>
          <a:ext cx="1065213" cy="532606"/>
        </a:xfrm>
        <a:prstGeom prst="roundRect">
          <a:avLst>
            <a:gd name="adj" fmla="val 10000"/>
          </a:avLst>
        </a:prstGeom>
        <a:solidFill>
          <a:schemeClr val="bg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XSTENS</a:t>
          </a:r>
          <a:endParaRPr lang="en-US" sz="2000" kern="1200" dirty="0"/>
        </a:p>
      </dsp:txBody>
      <dsp:txXfrm>
        <a:off x="1490484" y="3391295"/>
        <a:ext cx="1034015" cy="501408"/>
      </dsp:txXfrm>
    </dsp:sp>
    <dsp:sp modelId="{811CFEC3-B970-43C3-ADD7-E600969DD3E5}">
      <dsp:nvSpPr>
        <dsp:cNvPr id="0" name=""/>
        <dsp:cNvSpPr/>
      </dsp:nvSpPr>
      <dsp:spPr>
        <a:xfrm rot="17132901">
          <a:off x="1958358" y="2867500"/>
          <a:ext cx="1589564" cy="17604"/>
        </a:xfrm>
        <a:custGeom>
          <a:avLst/>
          <a:gdLst/>
          <a:ahLst/>
          <a:cxnLst/>
          <a:rect l="0" t="0" r="0" b="0"/>
          <a:pathLst>
            <a:path>
              <a:moveTo>
                <a:pt x="0" y="8802"/>
              </a:moveTo>
              <a:lnTo>
                <a:pt x="1589564" y="8802"/>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13401" y="2836563"/>
        <a:ext cx="79478" cy="79478"/>
      </dsp:txXfrm>
    </dsp:sp>
    <dsp:sp modelId="{CA2615A7-44D5-43CD-BC60-627E22494646}">
      <dsp:nvSpPr>
        <dsp:cNvPr id="0" name=""/>
        <dsp:cNvSpPr/>
      </dsp:nvSpPr>
      <dsp:spPr>
        <a:xfrm>
          <a:off x="2966183" y="1844302"/>
          <a:ext cx="1065213" cy="532606"/>
        </a:xfrm>
        <a:prstGeom prst="roundRect">
          <a:avLst>
            <a:gd name="adj" fmla="val 10000"/>
          </a:avLst>
        </a:prstGeom>
        <a:solidFill>
          <a:schemeClr val="bg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Quad Eagle</a:t>
          </a:r>
          <a:endParaRPr lang="en-US" sz="1400" kern="1200" dirty="0"/>
        </a:p>
      </dsp:txBody>
      <dsp:txXfrm>
        <a:off x="2981782" y="1859901"/>
        <a:ext cx="1034015" cy="501408"/>
      </dsp:txXfrm>
    </dsp:sp>
    <dsp:sp modelId="{8103F400-4222-44F7-8A6A-8A4179C190F7}">
      <dsp:nvSpPr>
        <dsp:cNvPr id="0" name=""/>
        <dsp:cNvSpPr/>
      </dsp:nvSpPr>
      <dsp:spPr>
        <a:xfrm rot="17350480">
          <a:off x="3595806" y="1489156"/>
          <a:ext cx="1297264" cy="17604"/>
        </a:xfrm>
        <a:custGeom>
          <a:avLst/>
          <a:gdLst/>
          <a:ahLst/>
          <a:cxnLst/>
          <a:rect l="0" t="0" r="0" b="0"/>
          <a:pathLst>
            <a:path>
              <a:moveTo>
                <a:pt x="0" y="8802"/>
              </a:moveTo>
              <a:lnTo>
                <a:pt x="1297264" y="8802"/>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12007" y="1465527"/>
        <a:ext cx="64863" cy="64863"/>
      </dsp:txXfrm>
    </dsp:sp>
    <dsp:sp modelId="{67AC33B1-55A0-4949-BF07-DD7431B2A7EF}">
      <dsp:nvSpPr>
        <dsp:cNvPr id="0" name=""/>
        <dsp:cNvSpPr/>
      </dsp:nvSpPr>
      <dsp:spPr>
        <a:xfrm>
          <a:off x="4457481" y="619008"/>
          <a:ext cx="1065213" cy="532606"/>
        </a:xfrm>
        <a:prstGeom prst="roundRect">
          <a:avLst>
            <a:gd name="adj" fmla="val 10000"/>
          </a:avLst>
        </a:prstGeom>
        <a:solidFill>
          <a:schemeClr val="bg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Warm X-ray T&amp;E</a:t>
          </a:r>
          <a:endParaRPr lang="en-US" sz="1200" kern="1200" dirty="0"/>
        </a:p>
      </dsp:txBody>
      <dsp:txXfrm>
        <a:off x="4473080" y="634607"/>
        <a:ext cx="1034015" cy="501408"/>
      </dsp:txXfrm>
    </dsp:sp>
    <dsp:sp modelId="{AFE24E23-9C1A-4570-B16E-D7C5F86452E1}">
      <dsp:nvSpPr>
        <dsp:cNvPr id="0" name=""/>
        <dsp:cNvSpPr/>
      </dsp:nvSpPr>
      <dsp:spPr>
        <a:xfrm rot="18253228">
          <a:off x="5356913" y="563267"/>
          <a:ext cx="757647" cy="17604"/>
        </a:xfrm>
        <a:custGeom>
          <a:avLst/>
          <a:gdLst/>
          <a:ahLst/>
          <a:cxnLst/>
          <a:rect l="0" t="0" r="0" b="0"/>
          <a:pathLst>
            <a:path>
              <a:moveTo>
                <a:pt x="0" y="8802"/>
              </a:moveTo>
              <a:lnTo>
                <a:pt x="757647"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16796" y="553128"/>
        <a:ext cx="37882" cy="37882"/>
      </dsp:txXfrm>
    </dsp:sp>
    <dsp:sp modelId="{053A27EA-6E10-4CB2-8B9D-FB05F5A048C3}">
      <dsp:nvSpPr>
        <dsp:cNvPr id="0" name=""/>
        <dsp:cNvSpPr/>
      </dsp:nvSpPr>
      <dsp:spPr>
        <a:xfrm>
          <a:off x="5948780" y="5911"/>
          <a:ext cx="1956817" cy="505832"/>
        </a:xfrm>
        <a:prstGeom prst="roundRect">
          <a:avLst>
            <a:gd name="adj" fmla="val 10000"/>
          </a:avLst>
        </a:prstGeom>
        <a:solidFill>
          <a:schemeClr val="bg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latin typeface="+mn-lt"/>
            </a:rPr>
            <a:t>Thermomechanical model validation and component certification for strategic systems such as reentry vehicles </a:t>
          </a:r>
          <a:endParaRPr lang="en-US" sz="900" kern="1200" dirty="0">
            <a:latin typeface="+mn-lt"/>
          </a:endParaRPr>
        </a:p>
      </dsp:txBody>
      <dsp:txXfrm>
        <a:off x="5963595" y="20726"/>
        <a:ext cx="1927187" cy="476202"/>
      </dsp:txXfrm>
    </dsp:sp>
    <dsp:sp modelId="{3A50279F-7B19-49DC-93A2-2DDCA3D06DF3}">
      <dsp:nvSpPr>
        <dsp:cNvPr id="0" name=""/>
        <dsp:cNvSpPr/>
      </dsp:nvSpPr>
      <dsp:spPr>
        <a:xfrm rot="21492026">
          <a:off x="5522589" y="869815"/>
          <a:ext cx="426295" cy="17604"/>
        </a:xfrm>
        <a:custGeom>
          <a:avLst/>
          <a:gdLst/>
          <a:ahLst/>
          <a:cxnLst/>
          <a:rect l="0" t="0" r="0" b="0"/>
          <a:pathLst>
            <a:path>
              <a:moveTo>
                <a:pt x="0" y="8802"/>
              </a:moveTo>
              <a:lnTo>
                <a:pt x="426295"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5080" y="867960"/>
        <a:ext cx="21314" cy="21314"/>
      </dsp:txXfrm>
    </dsp:sp>
    <dsp:sp modelId="{DE1ABB31-8EEE-460D-9514-D1EC84B3E1CC}">
      <dsp:nvSpPr>
        <dsp:cNvPr id="0" name=""/>
        <dsp:cNvSpPr/>
      </dsp:nvSpPr>
      <dsp:spPr>
        <a:xfrm>
          <a:off x="5948780" y="591634"/>
          <a:ext cx="1956817" cy="560579"/>
        </a:xfrm>
        <a:prstGeom prst="roundRect">
          <a:avLst>
            <a:gd name="adj" fmla="val 10000"/>
          </a:avLst>
        </a:prstGeom>
        <a:solidFill>
          <a:schemeClr val="bg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latin typeface="+mn-lt"/>
            </a:rPr>
            <a:t>System generated EMP model validation &amp; component certification in strategic systems</a:t>
          </a:r>
          <a:endParaRPr lang="en-US" sz="900" kern="1200" dirty="0">
            <a:latin typeface="+mn-lt"/>
          </a:endParaRPr>
        </a:p>
      </dsp:txBody>
      <dsp:txXfrm>
        <a:off x="5965199" y="608053"/>
        <a:ext cx="1923979" cy="527741"/>
      </dsp:txXfrm>
    </dsp:sp>
    <dsp:sp modelId="{9C8D5ACB-B613-4B71-B459-25BE8F600CCA}">
      <dsp:nvSpPr>
        <dsp:cNvPr id="0" name=""/>
        <dsp:cNvSpPr/>
      </dsp:nvSpPr>
      <dsp:spPr>
        <a:xfrm rot="3312106">
          <a:off x="5362429" y="1183057"/>
          <a:ext cx="746616" cy="17604"/>
        </a:xfrm>
        <a:custGeom>
          <a:avLst/>
          <a:gdLst/>
          <a:ahLst/>
          <a:cxnLst/>
          <a:rect l="0" t="0" r="0" b="0"/>
          <a:pathLst>
            <a:path>
              <a:moveTo>
                <a:pt x="0" y="8802"/>
              </a:moveTo>
              <a:lnTo>
                <a:pt x="746616"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17072" y="1173194"/>
        <a:ext cx="37330" cy="37330"/>
      </dsp:txXfrm>
    </dsp:sp>
    <dsp:sp modelId="{378673B6-AF9A-4B40-BD25-BC19FA7848E9}">
      <dsp:nvSpPr>
        <dsp:cNvPr id="0" name=""/>
        <dsp:cNvSpPr/>
      </dsp:nvSpPr>
      <dsp:spPr>
        <a:xfrm>
          <a:off x="5948780" y="1232104"/>
          <a:ext cx="1956817" cy="532606"/>
        </a:xfrm>
        <a:prstGeom prst="roundRect">
          <a:avLst>
            <a:gd name="adj" fmla="val 10000"/>
          </a:avLst>
        </a:prstGeom>
        <a:solidFill>
          <a:schemeClr val="bg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latin typeface="+mn-lt"/>
            </a:rPr>
            <a:t>T&amp;E for Satellite and MDA electronics</a:t>
          </a:r>
          <a:endParaRPr lang="en-US" sz="900" kern="1200" dirty="0">
            <a:latin typeface="+mn-lt"/>
          </a:endParaRPr>
        </a:p>
      </dsp:txBody>
      <dsp:txXfrm>
        <a:off x="5964379" y="1247703"/>
        <a:ext cx="1925619" cy="501408"/>
      </dsp:txXfrm>
    </dsp:sp>
    <dsp:sp modelId="{E927C0F9-27D3-441A-8ED4-6C5880CBEC2B}">
      <dsp:nvSpPr>
        <dsp:cNvPr id="0" name=""/>
        <dsp:cNvSpPr/>
      </dsp:nvSpPr>
      <dsp:spPr>
        <a:xfrm rot="2143995">
          <a:off x="3981988" y="2255077"/>
          <a:ext cx="524900" cy="17604"/>
        </a:xfrm>
        <a:custGeom>
          <a:avLst/>
          <a:gdLst/>
          <a:ahLst/>
          <a:cxnLst/>
          <a:rect l="0" t="0" r="0" b="0"/>
          <a:pathLst>
            <a:path>
              <a:moveTo>
                <a:pt x="0" y="8802"/>
              </a:moveTo>
              <a:lnTo>
                <a:pt x="524900" y="8802"/>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31316" y="2250757"/>
        <a:ext cx="26245" cy="26245"/>
      </dsp:txXfrm>
    </dsp:sp>
    <dsp:sp modelId="{31E1ED5C-A702-4481-BC7D-25D0DE75591D}">
      <dsp:nvSpPr>
        <dsp:cNvPr id="0" name=""/>
        <dsp:cNvSpPr/>
      </dsp:nvSpPr>
      <dsp:spPr>
        <a:xfrm>
          <a:off x="4457481" y="2150851"/>
          <a:ext cx="1065213" cy="532606"/>
        </a:xfrm>
        <a:prstGeom prst="roundRect">
          <a:avLst>
            <a:gd name="adj" fmla="val 10000"/>
          </a:avLst>
        </a:prstGeom>
        <a:solidFill>
          <a:schemeClr val="accent4">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Debris Free Cold X-ray</a:t>
          </a:r>
          <a:endParaRPr lang="en-US" sz="1200" kern="1200" dirty="0"/>
        </a:p>
      </dsp:txBody>
      <dsp:txXfrm>
        <a:off x="4473080" y="2166450"/>
        <a:ext cx="1034015" cy="501408"/>
      </dsp:txXfrm>
    </dsp:sp>
    <dsp:sp modelId="{D151AA1B-964C-41D9-A254-15E1FC79ACCF}">
      <dsp:nvSpPr>
        <dsp:cNvPr id="0" name=""/>
        <dsp:cNvSpPr/>
      </dsp:nvSpPr>
      <dsp:spPr>
        <a:xfrm rot="19457599">
          <a:off x="5473374" y="2255227"/>
          <a:ext cx="524725" cy="17604"/>
        </a:xfrm>
        <a:custGeom>
          <a:avLst/>
          <a:gdLst/>
          <a:ahLst/>
          <a:cxnLst/>
          <a:rect l="0" t="0" r="0" b="0"/>
          <a:pathLst>
            <a:path>
              <a:moveTo>
                <a:pt x="0" y="8802"/>
              </a:moveTo>
              <a:lnTo>
                <a:pt x="524725"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2619" y="2250911"/>
        <a:ext cx="26236" cy="26236"/>
      </dsp:txXfrm>
    </dsp:sp>
    <dsp:sp modelId="{DA607AB2-A120-4E03-B5A8-F9BABC785BD2}">
      <dsp:nvSpPr>
        <dsp:cNvPr id="0" name=""/>
        <dsp:cNvSpPr/>
      </dsp:nvSpPr>
      <dsp:spPr>
        <a:xfrm>
          <a:off x="5948780" y="1844602"/>
          <a:ext cx="1956817" cy="532606"/>
        </a:xfrm>
        <a:prstGeom prst="roundRect">
          <a:avLst>
            <a:gd name="adj" fmla="val 10000"/>
          </a:avLst>
        </a:prstGeom>
        <a:solidFill>
          <a:schemeClr val="accent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latin typeface="+mn-lt"/>
            </a:rPr>
            <a:t>Optical component testing on Interceptors &amp; satellites</a:t>
          </a:r>
          <a:endParaRPr lang="en-US" sz="900" kern="1200" dirty="0">
            <a:latin typeface="+mn-lt"/>
          </a:endParaRPr>
        </a:p>
      </dsp:txBody>
      <dsp:txXfrm>
        <a:off x="5964379" y="1860201"/>
        <a:ext cx="1925619" cy="501408"/>
      </dsp:txXfrm>
    </dsp:sp>
    <dsp:sp modelId="{FDBDE34A-8DE5-4231-8A4F-4378B3A30ABB}">
      <dsp:nvSpPr>
        <dsp:cNvPr id="0" name=""/>
        <dsp:cNvSpPr/>
      </dsp:nvSpPr>
      <dsp:spPr>
        <a:xfrm rot="2142401">
          <a:off x="5473374" y="2561476"/>
          <a:ext cx="524725" cy="17604"/>
        </a:xfrm>
        <a:custGeom>
          <a:avLst/>
          <a:gdLst/>
          <a:ahLst/>
          <a:cxnLst/>
          <a:rect l="0" t="0" r="0" b="0"/>
          <a:pathLst>
            <a:path>
              <a:moveTo>
                <a:pt x="0" y="8802"/>
              </a:moveTo>
              <a:lnTo>
                <a:pt x="524725"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2619" y="2557160"/>
        <a:ext cx="26236" cy="26236"/>
      </dsp:txXfrm>
    </dsp:sp>
    <dsp:sp modelId="{8A4EF4D5-A5AA-4E96-BD41-40CDFABC128C}">
      <dsp:nvSpPr>
        <dsp:cNvPr id="0" name=""/>
        <dsp:cNvSpPr/>
      </dsp:nvSpPr>
      <dsp:spPr>
        <a:xfrm>
          <a:off x="5948780" y="2457099"/>
          <a:ext cx="1956817" cy="532606"/>
        </a:xfrm>
        <a:prstGeom prst="roundRect">
          <a:avLst>
            <a:gd name="adj" fmla="val 10000"/>
          </a:avLst>
        </a:prstGeom>
        <a:solidFill>
          <a:schemeClr val="bg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latin typeface="+mn-lt"/>
            </a:rPr>
            <a:t>Optical subsystem testing for Interceptors &amp; satellites </a:t>
          </a:r>
          <a:endParaRPr lang="en-US" sz="900" kern="1200" dirty="0">
            <a:latin typeface="+mn-lt"/>
          </a:endParaRPr>
        </a:p>
      </dsp:txBody>
      <dsp:txXfrm>
        <a:off x="5964379" y="2472698"/>
        <a:ext cx="1925619" cy="501408"/>
      </dsp:txXfrm>
    </dsp:sp>
    <dsp:sp modelId="{F1D51AE9-17B1-4B72-AA04-6614B20473B0}">
      <dsp:nvSpPr>
        <dsp:cNvPr id="0" name=""/>
        <dsp:cNvSpPr/>
      </dsp:nvSpPr>
      <dsp:spPr>
        <a:xfrm rot="4249520">
          <a:off x="3595806" y="2714450"/>
          <a:ext cx="1297264" cy="17604"/>
        </a:xfrm>
        <a:custGeom>
          <a:avLst/>
          <a:gdLst/>
          <a:ahLst/>
          <a:cxnLst/>
          <a:rect l="0" t="0" r="0" b="0"/>
          <a:pathLst>
            <a:path>
              <a:moveTo>
                <a:pt x="0" y="8802"/>
              </a:moveTo>
              <a:lnTo>
                <a:pt x="1297264" y="8802"/>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12007" y="2690821"/>
        <a:ext cx="64863" cy="64863"/>
      </dsp:txXfrm>
    </dsp:sp>
    <dsp:sp modelId="{E80E2599-64BE-4FC5-92D0-1231427AD77B}">
      <dsp:nvSpPr>
        <dsp:cNvPr id="0" name=""/>
        <dsp:cNvSpPr/>
      </dsp:nvSpPr>
      <dsp:spPr>
        <a:xfrm>
          <a:off x="4457481" y="3069597"/>
          <a:ext cx="1065213" cy="532606"/>
        </a:xfrm>
        <a:prstGeom prst="roundRect">
          <a:avLst>
            <a:gd name="adj" fmla="val 10000"/>
          </a:avLst>
        </a:prstGeom>
        <a:solidFill>
          <a:schemeClr val="bg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High Fluence Cold X-ray</a:t>
          </a:r>
          <a:endParaRPr lang="en-US" sz="1200" kern="1200" dirty="0"/>
        </a:p>
      </dsp:txBody>
      <dsp:txXfrm>
        <a:off x="4473080" y="3085196"/>
        <a:ext cx="1034015" cy="501408"/>
      </dsp:txXfrm>
    </dsp:sp>
    <dsp:sp modelId="{981A0AC9-68D3-4BDE-A276-F4BC3E37EBDA}">
      <dsp:nvSpPr>
        <dsp:cNvPr id="0" name=""/>
        <dsp:cNvSpPr/>
      </dsp:nvSpPr>
      <dsp:spPr>
        <a:xfrm>
          <a:off x="5522694" y="3327098"/>
          <a:ext cx="426085" cy="17604"/>
        </a:xfrm>
        <a:custGeom>
          <a:avLst/>
          <a:gdLst/>
          <a:ahLst/>
          <a:cxnLst/>
          <a:rect l="0" t="0" r="0" b="0"/>
          <a:pathLst>
            <a:path>
              <a:moveTo>
                <a:pt x="0" y="8802"/>
              </a:moveTo>
              <a:lnTo>
                <a:pt x="426085"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5085" y="3325248"/>
        <a:ext cx="21304" cy="21304"/>
      </dsp:txXfrm>
    </dsp:sp>
    <dsp:sp modelId="{45C20A3F-1889-424A-84DB-382FB9245AC1}">
      <dsp:nvSpPr>
        <dsp:cNvPr id="0" name=""/>
        <dsp:cNvSpPr/>
      </dsp:nvSpPr>
      <dsp:spPr>
        <a:xfrm>
          <a:off x="5948780" y="3069597"/>
          <a:ext cx="1956817" cy="532606"/>
        </a:xfrm>
        <a:prstGeom prst="roundRect">
          <a:avLst>
            <a:gd name="adj" fmla="val 10000"/>
          </a:avLst>
        </a:prstGeom>
        <a:solidFill>
          <a:schemeClr val="bg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latin typeface="+mn-lt"/>
            </a:rPr>
            <a:t>X-ray response characteristics of surface materials for strategic systems such as reentry vehicles</a:t>
          </a:r>
          <a:endParaRPr lang="en-US" sz="900" kern="1200" dirty="0">
            <a:latin typeface="+mn-lt"/>
          </a:endParaRPr>
        </a:p>
      </dsp:txBody>
      <dsp:txXfrm>
        <a:off x="5964379" y="3085196"/>
        <a:ext cx="1925619" cy="501408"/>
      </dsp:txXfrm>
    </dsp:sp>
    <dsp:sp modelId="{EB159367-3E41-4794-BB76-B8D1C7B484BE}">
      <dsp:nvSpPr>
        <dsp:cNvPr id="0" name=""/>
        <dsp:cNvSpPr/>
      </dsp:nvSpPr>
      <dsp:spPr>
        <a:xfrm rot="3310925">
          <a:off x="2380017" y="3939520"/>
          <a:ext cx="746247" cy="17604"/>
        </a:xfrm>
        <a:custGeom>
          <a:avLst/>
          <a:gdLst/>
          <a:ahLst/>
          <a:cxnLst/>
          <a:rect l="0" t="0" r="0" b="0"/>
          <a:pathLst>
            <a:path>
              <a:moveTo>
                <a:pt x="0" y="8802"/>
              </a:moveTo>
              <a:lnTo>
                <a:pt x="746247" y="8802"/>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34484" y="3929667"/>
        <a:ext cx="37312" cy="37312"/>
      </dsp:txXfrm>
    </dsp:sp>
    <dsp:sp modelId="{2E0EE21E-EB93-4754-B620-C69E66E69D84}">
      <dsp:nvSpPr>
        <dsp:cNvPr id="0" name=""/>
        <dsp:cNvSpPr/>
      </dsp:nvSpPr>
      <dsp:spPr>
        <a:xfrm>
          <a:off x="2966183" y="3988343"/>
          <a:ext cx="1065213" cy="532606"/>
        </a:xfrm>
        <a:prstGeom prst="roundRect">
          <a:avLst>
            <a:gd name="adj" fmla="val 10000"/>
          </a:avLst>
        </a:prstGeom>
        <a:solidFill>
          <a:schemeClr val="bg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Gamble III</a:t>
          </a:r>
          <a:endParaRPr lang="en-US" sz="1400" kern="1200" dirty="0"/>
        </a:p>
      </dsp:txBody>
      <dsp:txXfrm>
        <a:off x="2981782" y="4003942"/>
        <a:ext cx="1034015" cy="501408"/>
      </dsp:txXfrm>
    </dsp:sp>
    <dsp:sp modelId="{6CF34D28-D4B6-448B-9BF9-F1BD56717AAA}">
      <dsp:nvSpPr>
        <dsp:cNvPr id="0" name=""/>
        <dsp:cNvSpPr/>
      </dsp:nvSpPr>
      <dsp:spPr>
        <a:xfrm>
          <a:off x="4031396" y="4245844"/>
          <a:ext cx="426085" cy="17604"/>
        </a:xfrm>
        <a:custGeom>
          <a:avLst/>
          <a:gdLst/>
          <a:ahLst/>
          <a:cxnLst/>
          <a:rect l="0" t="0" r="0" b="0"/>
          <a:pathLst>
            <a:path>
              <a:moveTo>
                <a:pt x="0" y="8802"/>
              </a:moveTo>
              <a:lnTo>
                <a:pt x="426085" y="8802"/>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33787" y="4243994"/>
        <a:ext cx="21304" cy="21304"/>
      </dsp:txXfrm>
    </dsp:sp>
    <dsp:sp modelId="{0396314D-6250-486D-A659-4FD5C80D16E0}">
      <dsp:nvSpPr>
        <dsp:cNvPr id="0" name=""/>
        <dsp:cNvSpPr/>
      </dsp:nvSpPr>
      <dsp:spPr>
        <a:xfrm>
          <a:off x="4457481" y="3988343"/>
          <a:ext cx="1065213" cy="532606"/>
        </a:xfrm>
        <a:prstGeom prst="roundRect">
          <a:avLst>
            <a:gd name="adj" fmla="val 10000"/>
          </a:avLst>
        </a:prstGeom>
        <a:solidFill>
          <a:schemeClr val="bg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High Fluence Ion Beams</a:t>
          </a:r>
          <a:endParaRPr lang="en-US" sz="1200" kern="1200" dirty="0"/>
        </a:p>
      </dsp:txBody>
      <dsp:txXfrm>
        <a:off x="4473080" y="4003942"/>
        <a:ext cx="1034015" cy="501408"/>
      </dsp:txXfrm>
    </dsp:sp>
    <dsp:sp modelId="{967235F5-6DCF-4381-BC9D-BB413C2460CA}">
      <dsp:nvSpPr>
        <dsp:cNvPr id="0" name=""/>
        <dsp:cNvSpPr/>
      </dsp:nvSpPr>
      <dsp:spPr>
        <a:xfrm rot="19457599">
          <a:off x="5473374" y="4092720"/>
          <a:ext cx="524725" cy="17604"/>
        </a:xfrm>
        <a:custGeom>
          <a:avLst/>
          <a:gdLst/>
          <a:ahLst/>
          <a:cxnLst/>
          <a:rect l="0" t="0" r="0" b="0"/>
          <a:pathLst>
            <a:path>
              <a:moveTo>
                <a:pt x="0" y="8802"/>
              </a:moveTo>
              <a:lnTo>
                <a:pt x="524725"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2619" y="4088404"/>
        <a:ext cx="26236" cy="26236"/>
      </dsp:txXfrm>
    </dsp:sp>
    <dsp:sp modelId="{0AD3587A-3972-4554-97A8-C46A661BF554}">
      <dsp:nvSpPr>
        <dsp:cNvPr id="0" name=""/>
        <dsp:cNvSpPr/>
      </dsp:nvSpPr>
      <dsp:spPr>
        <a:xfrm>
          <a:off x="5948780" y="3682094"/>
          <a:ext cx="1956817" cy="532606"/>
        </a:xfrm>
        <a:prstGeom prst="roundRect">
          <a:avLst>
            <a:gd name="adj" fmla="val 10000"/>
          </a:avLst>
        </a:prstGeom>
        <a:solidFill>
          <a:schemeClr val="bg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effectLst/>
              <a:latin typeface="+mn-lt"/>
              <a:ea typeface="Times New Roman" panose="02020603050405020304" pitchFamily="18" charset="0"/>
              <a:cs typeface="Arial" panose="020B0604020202020204" pitchFamily="34" charset="0"/>
            </a:rPr>
            <a:t>Impulse response and shock propagation characterization of strategic system surfaces</a:t>
          </a:r>
          <a:endParaRPr lang="en-US" sz="900" kern="1200" dirty="0">
            <a:latin typeface="+mn-lt"/>
          </a:endParaRPr>
        </a:p>
      </dsp:txBody>
      <dsp:txXfrm>
        <a:off x="5964379" y="3697693"/>
        <a:ext cx="1925619" cy="501408"/>
      </dsp:txXfrm>
    </dsp:sp>
    <dsp:sp modelId="{7174F293-5490-4BC2-8825-0E66F14823A0}">
      <dsp:nvSpPr>
        <dsp:cNvPr id="0" name=""/>
        <dsp:cNvSpPr/>
      </dsp:nvSpPr>
      <dsp:spPr>
        <a:xfrm rot="2116088">
          <a:off x="5474020" y="4398968"/>
          <a:ext cx="530389" cy="17604"/>
        </a:xfrm>
        <a:custGeom>
          <a:avLst/>
          <a:gdLst/>
          <a:ahLst/>
          <a:cxnLst/>
          <a:rect l="0" t="0" r="0" b="0"/>
          <a:pathLst>
            <a:path>
              <a:moveTo>
                <a:pt x="0" y="8802"/>
              </a:moveTo>
              <a:lnTo>
                <a:pt x="530389"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5955" y="4394511"/>
        <a:ext cx="26519" cy="26519"/>
      </dsp:txXfrm>
    </dsp:sp>
    <dsp:sp modelId="{1CE37180-EFAC-4FE9-9A11-DEDB4B66A399}">
      <dsp:nvSpPr>
        <dsp:cNvPr id="0" name=""/>
        <dsp:cNvSpPr/>
      </dsp:nvSpPr>
      <dsp:spPr>
        <a:xfrm>
          <a:off x="5955735" y="4294592"/>
          <a:ext cx="1956817" cy="532606"/>
        </a:xfrm>
        <a:prstGeom prst="roundRect">
          <a:avLst>
            <a:gd name="adj" fmla="val 10000"/>
          </a:avLst>
        </a:prstGeom>
        <a:solidFill>
          <a:schemeClr val="bg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effectLst/>
              <a:latin typeface="+mn-lt"/>
              <a:ea typeface="Times New Roman" panose="02020603050405020304" pitchFamily="18" charset="0"/>
              <a:cs typeface="Arial" panose="020B0604020202020204" pitchFamily="34" charset="0"/>
            </a:rPr>
            <a:t>3-D component response and operability to blow-off impulse threats</a:t>
          </a:r>
          <a:endParaRPr lang="en-US" sz="900" kern="1200" dirty="0">
            <a:latin typeface="+mn-lt"/>
          </a:endParaRPr>
        </a:p>
      </dsp:txBody>
      <dsp:txXfrm>
        <a:off x="5971334" y="4310191"/>
        <a:ext cx="1925619" cy="501408"/>
      </dsp:txXfrm>
    </dsp:sp>
    <dsp:sp modelId="{BD88DCEA-D5B9-4E7E-9E72-FB36B1AE2AED}">
      <dsp:nvSpPr>
        <dsp:cNvPr id="0" name=""/>
        <dsp:cNvSpPr/>
      </dsp:nvSpPr>
      <dsp:spPr>
        <a:xfrm rot="4366547">
          <a:off x="1975827" y="4398893"/>
          <a:ext cx="1603296" cy="17604"/>
        </a:xfrm>
        <a:custGeom>
          <a:avLst/>
          <a:gdLst/>
          <a:ahLst/>
          <a:cxnLst/>
          <a:rect l="0" t="0" r="0" b="0"/>
          <a:pathLst>
            <a:path>
              <a:moveTo>
                <a:pt x="0" y="8802"/>
              </a:moveTo>
              <a:lnTo>
                <a:pt x="1603296" y="8802"/>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737393" y="4367613"/>
        <a:ext cx="80164" cy="80164"/>
      </dsp:txXfrm>
    </dsp:sp>
    <dsp:sp modelId="{BE32A53F-EFD6-4264-9C28-E53A47EF0D24}">
      <dsp:nvSpPr>
        <dsp:cNvPr id="0" name=""/>
        <dsp:cNvSpPr/>
      </dsp:nvSpPr>
      <dsp:spPr>
        <a:xfrm>
          <a:off x="3014853" y="4907089"/>
          <a:ext cx="1065213" cy="532606"/>
        </a:xfrm>
        <a:prstGeom prst="roundRect">
          <a:avLst>
            <a:gd name="adj" fmla="val 10000"/>
          </a:avLst>
        </a:prstGeom>
        <a:solidFill>
          <a:schemeClr val="bg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PITHON II</a:t>
          </a:r>
          <a:endParaRPr lang="en-US" sz="1400" kern="1200" dirty="0"/>
        </a:p>
      </dsp:txBody>
      <dsp:txXfrm>
        <a:off x="3030452" y="4922688"/>
        <a:ext cx="1034015" cy="501408"/>
      </dsp:txXfrm>
    </dsp:sp>
    <dsp:sp modelId="{B4D92C0E-1E55-4D10-9BDA-895E693866F7}">
      <dsp:nvSpPr>
        <dsp:cNvPr id="0" name=""/>
        <dsp:cNvSpPr/>
      </dsp:nvSpPr>
      <dsp:spPr>
        <a:xfrm>
          <a:off x="4080066" y="5164590"/>
          <a:ext cx="377415" cy="17604"/>
        </a:xfrm>
        <a:custGeom>
          <a:avLst/>
          <a:gdLst/>
          <a:ahLst/>
          <a:cxnLst/>
          <a:rect l="0" t="0" r="0" b="0"/>
          <a:pathLst>
            <a:path>
              <a:moveTo>
                <a:pt x="0" y="8802"/>
              </a:moveTo>
              <a:lnTo>
                <a:pt x="377415" y="8802"/>
              </a:lnTo>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259338" y="5163957"/>
        <a:ext cx="18870" cy="18870"/>
      </dsp:txXfrm>
    </dsp:sp>
    <dsp:sp modelId="{E2887FB0-59FA-4E8A-BF97-52722CC95F54}">
      <dsp:nvSpPr>
        <dsp:cNvPr id="0" name=""/>
        <dsp:cNvSpPr/>
      </dsp:nvSpPr>
      <dsp:spPr>
        <a:xfrm>
          <a:off x="4457481" y="4907089"/>
          <a:ext cx="1065213" cy="532606"/>
        </a:xfrm>
        <a:prstGeom prst="roundRect">
          <a:avLst>
            <a:gd name="adj" fmla="val 10000"/>
          </a:avLst>
        </a:prstGeom>
        <a:solidFill>
          <a:schemeClr val="bg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High Fluence E-Beams</a:t>
          </a:r>
          <a:endParaRPr lang="en-US" sz="1200" kern="1200" dirty="0"/>
        </a:p>
      </dsp:txBody>
      <dsp:txXfrm>
        <a:off x="4473080" y="4922688"/>
        <a:ext cx="1034015" cy="501408"/>
      </dsp:txXfrm>
    </dsp:sp>
    <dsp:sp modelId="{08165560-D452-46D9-9DB5-CBC70BB4A029}">
      <dsp:nvSpPr>
        <dsp:cNvPr id="0" name=""/>
        <dsp:cNvSpPr/>
      </dsp:nvSpPr>
      <dsp:spPr>
        <a:xfrm>
          <a:off x="5522694" y="5164590"/>
          <a:ext cx="426085" cy="17604"/>
        </a:xfrm>
        <a:custGeom>
          <a:avLst/>
          <a:gdLst/>
          <a:ahLst/>
          <a:cxnLst/>
          <a:rect l="0" t="0" r="0" b="0"/>
          <a:pathLst>
            <a:path>
              <a:moveTo>
                <a:pt x="0" y="8802"/>
              </a:moveTo>
              <a:lnTo>
                <a:pt x="426085" y="8802"/>
              </a:lnTo>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725085" y="5162741"/>
        <a:ext cx="21304" cy="21304"/>
      </dsp:txXfrm>
    </dsp:sp>
    <dsp:sp modelId="{72EBBDF2-9A5B-40F6-AB70-A373A7F21952}">
      <dsp:nvSpPr>
        <dsp:cNvPr id="0" name=""/>
        <dsp:cNvSpPr/>
      </dsp:nvSpPr>
      <dsp:spPr>
        <a:xfrm>
          <a:off x="5948780" y="4907089"/>
          <a:ext cx="1956817" cy="532606"/>
        </a:xfrm>
        <a:prstGeom prst="roundRect">
          <a:avLst>
            <a:gd name="adj" fmla="val 10000"/>
          </a:avLst>
        </a:prstGeom>
        <a:solidFill>
          <a:schemeClr val="bg1">
            <a:lumMod val="5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dirty="0" smtClean="0">
              <a:latin typeface="+mn-lt"/>
            </a:rPr>
            <a:t>Structural material T&amp;E and model validation for strategic system aeroshell materials, mounts, moveable structures, etc.</a:t>
          </a:r>
          <a:endParaRPr lang="en-US" sz="900" kern="1200" dirty="0">
            <a:latin typeface="+mn-lt"/>
          </a:endParaRPr>
        </a:p>
      </dsp:txBody>
      <dsp:txXfrm>
        <a:off x="5964379" y="4922688"/>
        <a:ext cx="1925619" cy="50140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4154" cy="467363"/>
          </a:xfrm>
          <a:prstGeom prst="rect">
            <a:avLst/>
          </a:prstGeom>
        </p:spPr>
        <p:txBody>
          <a:bodyPr vert="horz" lIns="91577" tIns="45789" rIns="91577" bIns="45789" rtlCol="0"/>
          <a:lstStyle>
            <a:lvl1pPr algn="l">
              <a:defRPr sz="1200"/>
            </a:lvl1pPr>
          </a:lstStyle>
          <a:p>
            <a:endParaRPr lang="en-US"/>
          </a:p>
        </p:txBody>
      </p:sp>
      <p:sp>
        <p:nvSpPr>
          <p:cNvPr id="3" name="Date Placeholder 2"/>
          <p:cNvSpPr>
            <a:spLocks noGrp="1"/>
          </p:cNvSpPr>
          <p:nvPr>
            <p:ph type="dt" sz="quarter" idx="1"/>
          </p:nvPr>
        </p:nvSpPr>
        <p:spPr>
          <a:xfrm>
            <a:off x="3977326" y="1"/>
            <a:ext cx="3044153" cy="467363"/>
          </a:xfrm>
          <a:prstGeom prst="rect">
            <a:avLst/>
          </a:prstGeom>
        </p:spPr>
        <p:txBody>
          <a:bodyPr vert="horz" lIns="91577" tIns="45789" rIns="91577" bIns="45789" rtlCol="0"/>
          <a:lstStyle>
            <a:lvl1pPr algn="r">
              <a:defRPr sz="1200"/>
            </a:lvl1pPr>
          </a:lstStyle>
          <a:p>
            <a:fld id="{5A478D94-671C-4A22-A347-654055E66360}" type="datetimeFigureOut">
              <a:rPr lang="en-US" smtClean="0"/>
              <a:t>7/15/2019</a:t>
            </a:fld>
            <a:endParaRPr lang="en-US"/>
          </a:p>
        </p:txBody>
      </p:sp>
      <p:sp>
        <p:nvSpPr>
          <p:cNvPr id="4" name="Footer Placeholder 3"/>
          <p:cNvSpPr>
            <a:spLocks noGrp="1"/>
          </p:cNvSpPr>
          <p:nvPr>
            <p:ph type="ftr" sz="quarter" idx="2"/>
          </p:nvPr>
        </p:nvSpPr>
        <p:spPr>
          <a:xfrm>
            <a:off x="0" y="8841739"/>
            <a:ext cx="3044154" cy="467363"/>
          </a:xfrm>
          <a:prstGeom prst="rect">
            <a:avLst/>
          </a:prstGeom>
        </p:spPr>
        <p:txBody>
          <a:bodyPr vert="horz" lIns="91577" tIns="45789" rIns="91577" bIns="45789" rtlCol="0" anchor="b"/>
          <a:lstStyle>
            <a:lvl1pPr algn="l">
              <a:defRPr sz="1200"/>
            </a:lvl1pPr>
          </a:lstStyle>
          <a:p>
            <a:endParaRPr lang="en-US"/>
          </a:p>
        </p:txBody>
      </p:sp>
      <p:sp>
        <p:nvSpPr>
          <p:cNvPr id="5" name="Slide Number Placeholder 4"/>
          <p:cNvSpPr>
            <a:spLocks noGrp="1"/>
          </p:cNvSpPr>
          <p:nvPr>
            <p:ph type="sldNum" sz="quarter" idx="3"/>
          </p:nvPr>
        </p:nvSpPr>
        <p:spPr>
          <a:xfrm>
            <a:off x="3977326" y="8841739"/>
            <a:ext cx="3044153" cy="467363"/>
          </a:xfrm>
          <a:prstGeom prst="rect">
            <a:avLst/>
          </a:prstGeom>
        </p:spPr>
        <p:txBody>
          <a:bodyPr vert="horz" lIns="91577" tIns="45789" rIns="91577" bIns="45789" rtlCol="0" anchor="b"/>
          <a:lstStyle>
            <a:lvl1pPr algn="r">
              <a:defRPr sz="1200"/>
            </a:lvl1pPr>
          </a:lstStyle>
          <a:p>
            <a:fld id="{923361DE-DCB2-4391-966B-60E3CC1BD7F7}" type="slidenum">
              <a:rPr lang="en-US" smtClean="0"/>
              <a:t>‹#›</a:t>
            </a:fld>
            <a:endParaRPr lang="en-US"/>
          </a:p>
        </p:txBody>
      </p:sp>
    </p:spTree>
    <p:extLst>
      <p:ext uri="{BB962C8B-B14F-4D97-AF65-F5344CB8AC3E}">
        <p14:creationId xmlns:p14="http://schemas.microsoft.com/office/powerpoint/2010/main" val="38646316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43238" cy="465138"/>
          </a:xfrm>
          <a:prstGeom prst="rect">
            <a:avLst/>
          </a:prstGeom>
        </p:spPr>
        <p:txBody>
          <a:bodyPr vert="horz" lIns="90707" tIns="45354" rIns="90707" bIns="45354" rtlCol="0"/>
          <a:lstStyle>
            <a:lvl1pPr algn="l">
              <a:defRPr sz="1200"/>
            </a:lvl1pPr>
          </a:lstStyle>
          <a:p>
            <a:endParaRPr lang="en-US"/>
          </a:p>
        </p:txBody>
      </p:sp>
      <p:sp>
        <p:nvSpPr>
          <p:cNvPr id="3" name="Date Placeholder 2"/>
          <p:cNvSpPr>
            <a:spLocks noGrp="1"/>
          </p:cNvSpPr>
          <p:nvPr>
            <p:ph type="dt" idx="1"/>
          </p:nvPr>
        </p:nvSpPr>
        <p:spPr>
          <a:xfrm>
            <a:off x="3978276" y="1"/>
            <a:ext cx="3043238" cy="465138"/>
          </a:xfrm>
          <a:prstGeom prst="rect">
            <a:avLst/>
          </a:prstGeom>
        </p:spPr>
        <p:txBody>
          <a:bodyPr vert="horz" lIns="90707" tIns="45354" rIns="90707" bIns="45354" rtlCol="0"/>
          <a:lstStyle>
            <a:lvl1pPr algn="r">
              <a:defRPr sz="1200"/>
            </a:lvl1pPr>
          </a:lstStyle>
          <a:p>
            <a:fld id="{745CFC08-4D04-47C4-90A2-0616B72F85C1}" type="datetimeFigureOut">
              <a:rPr lang="en-US" smtClean="0"/>
              <a:t>7/15/2019</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0707" tIns="45354" rIns="90707" bIns="45354" rtlCol="0" anchor="ctr"/>
          <a:lstStyle/>
          <a:p>
            <a:endParaRPr lang="en-US"/>
          </a:p>
        </p:txBody>
      </p:sp>
      <p:sp>
        <p:nvSpPr>
          <p:cNvPr id="5" name="Notes Placeholder 4"/>
          <p:cNvSpPr>
            <a:spLocks noGrp="1"/>
          </p:cNvSpPr>
          <p:nvPr>
            <p:ph type="body" sz="quarter" idx="3"/>
          </p:nvPr>
        </p:nvSpPr>
        <p:spPr>
          <a:xfrm>
            <a:off x="701676" y="4421189"/>
            <a:ext cx="5619750" cy="4189412"/>
          </a:xfrm>
          <a:prstGeom prst="rect">
            <a:avLst/>
          </a:prstGeom>
        </p:spPr>
        <p:txBody>
          <a:bodyPr vert="horz" lIns="90707" tIns="45354" rIns="90707" bIns="4535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8842377"/>
            <a:ext cx="3043238" cy="465138"/>
          </a:xfrm>
          <a:prstGeom prst="rect">
            <a:avLst/>
          </a:prstGeom>
        </p:spPr>
        <p:txBody>
          <a:bodyPr vert="horz" lIns="90707" tIns="45354" rIns="90707" bIns="45354" rtlCol="0" anchor="b"/>
          <a:lstStyle>
            <a:lvl1pPr algn="l">
              <a:defRPr sz="1200"/>
            </a:lvl1pPr>
          </a:lstStyle>
          <a:p>
            <a:endParaRPr lang="en-US"/>
          </a:p>
        </p:txBody>
      </p:sp>
      <p:sp>
        <p:nvSpPr>
          <p:cNvPr id="7" name="Slide Number Placeholder 6"/>
          <p:cNvSpPr>
            <a:spLocks noGrp="1"/>
          </p:cNvSpPr>
          <p:nvPr>
            <p:ph type="sldNum" sz="quarter" idx="5"/>
          </p:nvPr>
        </p:nvSpPr>
        <p:spPr>
          <a:xfrm>
            <a:off x="3978276" y="8842377"/>
            <a:ext cx="3043238" cy="465138"/>
          </a:xfrm>
          <a:prstGeom prst="rect">
            <a:avLst/>
          </a:prstGeom>
        </p:spPr>
        <p:txBody>
          <a:bodyPr vert="horz" lIns="90707" tIns="45354" rIns="90707" bIns="45354" rtlCol="0" anchor="b"/>
          <a:lstStyle>
            <a:lvl1pPr algn="r">
              <a:defRPr sz="1200"/>
            </a:lvl1pPr>
          </a:lstStyle>
          <a:p>
            <a:fld id="{98845DB7-22F4-4934-B484-E17BD12F5B3A}" type="slidenum">
              <a:rPr lang="en-US" smtClean="0"/>
              <a:t>‹#›</a:t>
            </a:fld>
            <a:endParaRPr lang="en-US"/>
          </a:p>
        </p:txBody>
      </p:sp>
    </p:spTree>
    <p:extLst>
      <p:ext uri="{BB962C8B-B14F-4D97-AF65-F5344CB8AC3E}">
        <p14:creationId xmlns:p14="http://schemas.microsoft.com/office/powerpoint/2010/main" val="893800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2ADCAF04-6FA4-44DA-A932-7B6A047E8527}" type="slidenum">
              <a:rPr lang="en-US" smtClean="0">
                <a:solidFill>
                  <a:prstClr val="black"/>
                </a:solidFill>
              </a:rPr>
              <a:pPr/>
              <a:t>1</a:t>
            </a:fld>
            <a:endParaRPr lang="en-US" smtClean="0">
              <a:solidFill>
                <a:prstClr val="black"/>
              </a:solidFill>
            </a:endParaRPr>
          </a:p>
        </p:txBody>
      </p:sp>
      <p:sp>
        <p:nvSpPr>
          <p:cNvPr id="34819" name="Rectangle 2"/>
          <p:cNvSpPr>
            <a:spLocks noGrp="1" noRot="1" noChangeAspect="1" noChangeArrowheads="1" noTextEdit="1"/>
          </p:cNvSpPr>
          <p:nvPr>
            <p:ph type="sldImg"/>
          </p:nvPr>
        </p:nvSpPr>
        <p:spPr>
          <a:xfrm>
            <a:off x="1184275" y="698500"/>
            <a:ext cx="4654550" cy="3490913"/>
          </a:xfrm>
          <a:ln/>
        </p:spPr>
      </p:sp>
      <p:sp>
        <p:nvSpPr>
          <p:cNvPr id="34820"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91595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(U//FOUO)</a:t>
            </a:r>
            <a:r>
              <a:rPr lang="en-US" sz="1200" baseline="0" dirty="0" smtClean="0">
                <a:solidFill>
                  <a:srgbClr val="FF0000"/>
                </a:solidFill>
              </a:rPr>
              <a:t> </a:t>
            </a:r>
            <a:r>
              <a:rPr lang="en-US" sz="1200" dirty="0" smtClean="0">
                <a:solidFill>
                  <a:srgbClr val="FF0000"/>
                </a:solidFill>
              </a:rPr>
              <a:t>The following examples will focus on Use Cases and Test Scenarios associated with nuclear survivability testing of a re-entry system’s aeroshell. However; other strategic systems and corresponding vehicle components are just as applicable to this program.</a:t>
            </a:r>
          </a:p>
          <a:p>
            <a:endParaRPr lang="en-US" dirty="0" smtClean="0"/>
          </a:p>
          <a:p>
            <a:r>
              <a:rPr lang="en-US" dirty="0" smtClean="0"/>
              <a:t>(U//FOUO) </a:t>
            </a:r>
            <a:r>
              <a:rPr lang="en-US" sz="1200" kern="1200" dirty="0" smtClean="0">
                <a:solidFill>
                  <a:schemeClr val="tx1"/>
                </a:solidFill>
                <a:effectLst/>
                <a:latin typeface="+mn-lt"/>
                <a:ea typeface="+mn-ea"/>
                <a:cs typeface="+mn-cs"/>
              </a:rPr>
              <a:t>Cold X-rays from a nuclear weapon detonation in space will be absorbed in a thin (~tens of microns) layer at the surface of the aeroshell.  Sudden absorption of energy in such a small volume leads to rapid vaporization/ionization of the front surface, decomposition/melting to a greater depth, and resultant material ablation. </a:t>
            </a:r>
          </a:p>
          <a:p>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(U//FOUO)</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High fluence warm X-ray sources are needed to support strategic system thermomechanical effect (TME) component testing and model validation experiments.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TME are driven by the differential-ray energy absorption of front surfaces versus back surfaces or of high atomic number (high-Z) versus low atomic number (low-Z) materials that are bonded together.  The difference in X-ray absorption causes one side to rapidly heat and expand more than the other side. This drives three-dimensional stresses and shock waves in the cases of thermostructual</a:t>
            </a:r>
            <a:r>
              <a:rPr lang="en-US" sz="1200" kern="1200" baseline="0" dirty="0" smtClean="0">
                <a:solidFill>
                  <a:schemeClr val="tx1"/>
                </a:solidFill>
                <a:effectLst/>
                <a:latin typeface="+mn-lt"/>
                <a:ea typeface="+mn-ea"/>
                <a:cs typeface="+mn-cs"/>
              </a:rPr>
              <a:t> response </a:t>
            </a:r>
            <a:r>
              <a:rPr lang="en-US" sz="1200" kern="1200" dirty="0" smtClean="0">
                <a:solidFill>
                  <a:schemeClr val="tx1"/>
                </a:solidFill>
                <a:effectLst/>
                <a:latin typeface="+mn-lt"/>
                <a:ea typeface="+mn-ea"/>
                <a:cs typeface="+mn-cs"/>
              </a:rPr>
              <a:t>and thermomechanical</a:t>
            </a:r>
            <a:r>
              <a:rPr lang="en-US" sz="1200" kern="1200" baseline="0" dirty="0" smtClean="0">
                <a:solidFill>
                  <a:schemeClr val="tx1"/>
                </a:solidFill>
                <a:effectLst/>
                <a:latin typeface="+mn-lt"/>
                <a:ea typeface="+mn-ea"/>
                <a:cs typeface="+mn-cs"/>
              </a:rPr>
              <a:t> shock</a:t>
            </a:r>
            <a:r>
              <a:rPr lang="en-US" sz="1200" kern="1200" dirty="0" smtClean="0">
                <a:solidFill>
                  <a:schemeClr val="tx1"/>
                </a:solidFill>
                <a:effectLst/>
                <a:latin typeface="+mn-lt"/>
                <a:ea typeface="+mn-ea"/>
                <a:cs typeface="+mn-cs"/>
              </a:rPr>
              <a:t>.  At boundary surfaces between high- and low-Z materials, this can produce extreme stresses that can fracture components.  Since the stress required to damage a boundary layer is very difficult to model, testing is needed to determine shear strengths at high strain rates.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(U//FOUO) Hotter X-rays are</a:t>
            </a:r>
            <a:r>
              <a:rPr lang="en-US" sz="1200" kern="1200" baseline="0" dirty="0" smtClean="0">
                <a:solidFill>
                  <a:schemeClr val="tx1"/>
                </a:solidFill>
                <a:effectLst/>
                <a:latin typeface="+mn-lt"/>
                <a:ea typeface="+mn-ea"/>
                <a:cs typeface="+mn-cs"/>
              </a:rPr>
              <a:t> not being considered under XSTENS as our simulator capabilities adequately cover this range of photons.</a:t>
            </a:r>
            <a:endParaRPr lang="en-US" dirty="0"/>
          </a:p>
        </p:txBody>
      </p:sp>
      <p:sp>
        <p:nvSpPr>
          <p:cNvPr id="4" name="Slide Number Placeholder 3"/>
          <p:cNvSpPr>
            <a:spLocks noGrp="1"/>
          </p:cNvSpPr>
          <p:nvPr>
            <p:ph type="sldNum" sz="quarter" idx="10"/>
          </p:nvPr>
        </p:nvSpPr>
        <p:spPr/>
        <p:txBody>
          <a:bodyPr/>
          <a:lstStyle/>
          <a:p>
            <a:fld id="{98845DB7-22F4-4934-B484-E17BD12F5B3A}" type="slidenum">
              <a:rPr lang="en-US" smtClean="0"/>
              <a:t>13</a:t>
            </a:fld>
            <a:endParaRPr lang="en-US"/>
          </a:p>
        </p:txBody>
      </p:sp>
    </p:spTree>
    <p:extLst>
      <p:ext uri="{BB962C8B-B14F-4D97-AF65-F5344CB8AC3E}">
        <p14:creationId xmlns:p14="http://schemas.microsoft.com/office/powerpoint/2010/main" val="2032273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(U//FOUO) No existing or realistic future AGT radiation source can simultaneously stimulate the full range of system responses to a threat-level X-ray exposure.  This requires that testing be done at lower fluence levels and levels of integration, and that the full range of responses be assessed separately.  The results of the T&amp;E experiments must be extrapolated to threat levels using modeling and simulation (M&amp;S).  The uncertainty in the results of the extrapolations scale with the uncertainties in the subscale test results combined with the uncertainties in the model’s validity, the test spectral and temporal fidelity to the required threat, and characterization uncertainty of the test environment.  The validation of the models is conducted using the same test environments as the component certification T&amp;E. The design margins built into a survivable system’s certification requirements are proportional to the final uncertainty of the response assessment, there is a high degree of leverage placed on the fidelity and reproducibility of the test capabilities.  High design margins in general increase system costs; sometimes dramatically if the uncertainties drive the requirements for more expensive hardened technologies.</a:t>
            </a:r>
            <a:endParaRPr lang="en-US" dirty="0"/>
          </a:p>
        </p:txBody>
      </p:sp>
      <p:sp>
        <p:nvSpPr>
          <p:cNvPr id="4" name="Slide Number Placeholder 3"/>
          <p:cNvSpPr>
            <a:spLocks noGrp="1"/>
          </p:cNvSpPr>
          <p:nvPr>
            <p:ph type="sldNum" sz="quarter" idx="10"/>
          </p:nvPr>
        </p:nvSpPr>
        <p:spPr/>
        <p:txBody>
          <a:bodyPr/>
          <a:lstStyle/>
          <a:p>
            <a:fld id="{98845DB7-22F4-4934-B484-E17BD12F5B3A}" type="slidenum">
              <a:rPr lang="en-US" smtClean="0"/>
              <a:t>14</a:t>
            </a:fld>
            <a:endParaRPr lang="en-US"/>
          </a:p>
        </p:txBody>
      </p:sp>
    </p:spTree>
    <p:extLst>
      <p:ext uri="{BB962C8B-B14F-4D97-AF65-F5344CB8AC3E}">
        <p14:creationId xmlns:p14="http://schemas.microsoft.com/office/powerpoint/2010/main" val="3736658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(U//FOUO) The goal of the High Fluence X-ray Use Case is to enable the certification of new strategic reentry system aeroshells for nuclear survivability.  Cold X-rays from a nuclear weapon detonation in space will be absorbed in at the surface of the aeroshell leading to rapid vaporization/ionization of the front surface, decomposition/melting to a greater depth, and resultant material ablation.  Momentum conservation causes this rapid material blow-off to generate a high-pressure shock wave that propagates into the reentry vehicle.  This wave in turn can damage not only the aeroshell, but also internal components.  Additional damage can result from spalling of the </a:t>
            </a:r>
            <a:r>
              <a:rPr lang="en-US" sz="1200" kern="1200" dirty="0" err="1" smtClean="0">
                <a:solidFill>
                  <a:schemeClr val="tx1"/>
                </a:solidFill>
                <a:effectLst/>
                <a:latin typeface="+mn-lt"/>
                <a:ea typeface="+mn-ea"/>
                <a:cs typeface="+mn-cs"/>
              </a:rPr>
              <a:t>aeroshell’s</a:t>
            </a:r>
            <a:r>
              <a:rPr lang="en-US" sz="1200" kern="1200" dirty="0" smtClean="0">
                <a:solidFill>
                  <a:schemeClr val="tx1"/>
                </a:solidFill>
                <a:effectLst/>
                <a:latin typeface="+mn-lt"/>
                <a:ea typeface="+mn-ea"/>
                <a:cs typeface="+mn-cs"/>
              </a:rPr>
              <a:t> inner surface.  Ablation and blow-off will also alter the surface shape and texture, which may compromise further the aerodynamics of the reentry vehicle. </a:t>
            </a:r>
          </a:p>
          <a:p>
            <a:endParaRPr lang="en-US" dirty="0" smtClean="0"/>
          </a:p>
          <a:p>
            <a:r>
              <a:rPr lang="en-US" sz="1200" kern="1200" dirty="0" smtClean="0">
                <a:solidFill>
                  <a:schemeClr val="tx1"/>
                </a:solidFill>
                <a:effectLst/>
                <a:latin typeface="+mn-lt"/>
                <a:ea typeface="+mn-ea"/>
                <a:cs typeface="+mn-cs"/>
              </a:rPr>
              <a:t>(U//FOUO) Modeling of the surface response to high fluence X-rays is complicated by several factors.  Reentry vehicle surface materials are often complex composite materials: typically graphite fiber embedded in a resin matrix. Such materials can exhibit a range of properties depending on their conditions of manufacture, water content, and micro-voids.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(U//FOUO) The threshold objective for this Use Case is to increase the cold X-ray yield available on a DoD simulator by at least a factor of two to over 40 kJ of photon energies greater than 3 keV (threshold KPP) to exceed the threshold fluences at the test coupons needed to drive the blow-off phenomena and support strategic materials blow-off response characterization.  </a:t>
            </a:r>
            <a:endParaRPr lang="en-US" dirty="0"/>
          </a:p>
        </p:txBody>
      </p:sp>
      <p:sp>
        <p:nvSpPr>
          <p:cNvPr id="4" name="Slide Number Placeholder 3"/>
          <p:cNvSpPr>
            <a:spLocks noGrp="1"/>
          </p:cNvSpPr>
          <p:nvPr>
            <p:ph type="sldNum" sz="quarter" idx="10"/>
          </p:nvPr>
        </p:nvSpPr>
        <p:spPr/>
        <p:txBody>
          <a:bodyPr/>
          <a:lstStyle/>
          <a:p>
            <a:fld id="{98845DB7-22F4-4934-B484-E17BD12F5B3A}" type="slidenum">
              <a:rPr lang="en-US" smtClean="0"/>
              <a:t>16</a:t>
            </a:fld>
            <a:endParaRPr lang="en-US"/>
          </a:p>
        </p:txBody>
      </p:sp>
    </p:spTree>
    <p:extLst>
      <p:ext uri="{BB962C8B-B14F-4D97-AF65-F5344CB8AC3E}">
        <p14:creationId xmlns:p14="http://schemas.microsoft.com/office/powerpoint/2010/main" val="3630247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845DB7-22F4-4934-B484-E17BD12F5B3A}" type="slidenum">
              <a:rPr lang="en-US" smtClean="0"/>
              <a:t>17</a:t>
            </a:fld>
            <a:endParaRPr lang="en-US"/>
          </a:p>
        </p:txBody>
      </p:sp>
    </p:spTree>
    <p:extLst>
      <p:ext uri="{BB962C8B-B14F-4D97-AF65-F5344CB8AC3E}">
        <p14:creationId xmlns:p14="http://schemas.microsoft.com/office/powerpoint/2010/main" val="2271926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(U//FOUO) The blow-off impulse phenomenology discussed in the previous two slides can be simulated using ion beams after the d</a:t>
            </a:r>
            <a:r>
              <a:rPr lang="en-US" sz="1200" dirty="0" smtClean="0"/>
              <a:t>ose depth profiles are well understood</a:t>
            </a:r>
            <a:r>
              <a:rPr lang="en-US" sz="1200" baseline="0" dirty="0" smtClean="0"/>
              <a:t> with actual x-rays</a:t>
            </a:r>
            <a:r>
              <a:rPr lang="en-US" sz="1200" kern="1200" dirty="0" smtClean="0">
                <a:solidFill>
                  <a:schemeClr val="tx1"/>
                </a:solidFill>
                <a:effectLst/>
                <a:latin typeface="+mn-lt"/>
                <a:ea typeface="+mn-ea"/>
                <a:cs typeface="+mn-cs"/>
              </a:rPr>
              <a:t>.  Ion beams can be generated on a pulsed power machine with greater energy efficiency than X-rays.  An ion beam diode can convert &gt;30% of the electrical energy to a beam that can be directed towards a test object.  A PRS typically converts less than 20% of the electrical energy into useful X-ray energies.  The X-rays are also emitted into 4π </a:t>
            </a:r>
            <a:r>
              <a:rPr lang="en-US" sz="1200" kern="1200" dirty="0" err="1" smtClean="0">
                <a:solidFill>
                  <a:schemeClr val="tx1"/>
                </a:solidFill>
                <a:effectLst/>
                <a:latin typeface="+mn-lt"/>
                <a:ea typeface="+mn-ea"/>
                <a:cs typeface="+mn-cs"/>
              </a:rPr>
              <a:t>steradians</a:t>
            </a:r>
            <a:r>
              <a:rPr lang="en-US" sz="1200" kern="1200" dirty="0" smtClean="0">
                <a:solidFill>
                  <a:schemeClr val="tx1"/>
                </a:solidFill>
                <a:effectLst/>
                <a:latin typeface="+mn-lt"/>
                <a:ea typeface="+mn-ea"/>
                <a:cs typeface="+mn-cs"/>
              </a:rPr>
              <a:t> such that the fluence falls off as the square of the distance from the source.  The excess energy in an X-ray source generates large amounts of plasma and particulate debris that hits the test objects within a few microseconds after the X-rays.  The debris impulse and surface damage from an X-ray source is usually greater than is caused by the X-rays themselves.  Ion beams generate less debris, can have much larger stand-off distances to the test object and can also be used with debris shields that greatly reduce debris effects. Ion beams are thus an attractive surrogate for cold X-rays because: they can supply higher </a:t>
            </a:r>
            <a:r>
              <a:rPr lang="en-US" sz="1200" kern="1200" dirty="0" err="1" smtClean="0">
                <a:solidFill>
                  <a:schemeClr val="tx1"/>
                </a:solidFill>
                <a:effectLst/>
                <a:latin typeface="+mn-lt"/>
                <a:ea typeface="+mn-ea"/>
                <a:cs typeface="+mn-cs"/>
              </a:rPr>
              <a:t>fluences</a:t>
            </a:r>
            <a:r>
              <a:rPr lang="en-US" sz="1200" kern="1200" dirty="0" smtClean="0">
                <a:solidFill>
                  <a:schemeClr val="tx1"/>
                </a:solidFill>
                <a:effectLst/>
                <a:latin typeface="+mn-lt"/>
                <a:ea typeface="+mn-ea"/>
                <a:cs typeface="+mn-cs"/>
              </a:rPr>
              <a:t> and larger test areas using DoD machines; their deposition profile can be designed to be similar to that of cold X-rays for relevant materials; they have better temporal fidelity; allow for post-test surface characterization; and allow blow-off material composition to be diagnosed in real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(U//FOUO) The depth-dose profile of the ion beam should match that of the portion of the threat X-ray spectrum that is responsible for driving the blow-off impulse i.e., what we determined 2</a:t>
            </a:r>
            <a:r>
              <a:rPr lang="en-US" sz="1200" kern="1200" baseline="0" dirty="0" smtClean="0">
                <a:solidFill>
                  <a:schemeClr val="tx1"/>
                </a:solidFill>
                <a:effectLst/>
                <a:latin typeface="+mn-lt"/>
                <a:ea typeface="+mn-ea"/>
                <a:cs typeface="+mn-cs"/>
              </a:rPr>
              <a:t> slides ago on QE</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8845DB7-22F4-4934-B484-E17BD12F5B3A}" type="slidenum">
              <a:rPr lang="en-US" smtClean="0"/>
              <a:t>18</a:t>
            </a:fld>
            <a:endParaRPr lang="en-US"/>
          </a:p>
        </p:txBody>
      </p:sp>
    </p:spTree>
    <p:extLst>
      <p:ext uri="{BB962C8B-B14F-4D97-AF65-F5344CB8AC3E}">
        <p14:creationId xmlns:p14="http://schemas.microsoft.com/office/powerpoint/2010/main" val="2317997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(U//FOUO) The rationale for Ion Beam Subproject KPP 2.1.(1,2).1 is the need to increase the fluence-area product of the ion beam environment to enable the testing of 3-dimensional test objects for model validation experiments.  A threshold fluence-area product of 1,500 cal is enough to produce an average fluence of 10 cal/cm2 over a test object is ~12 cm in diameter.  This size and fluence will support analysis of non-linear responses and determination of failure levels of complex, multi-material structures that will be needed for future strategic system certification.  </a:t>
            </a:r>
          </a:p>
          <a:p>
            <a:endParaRPr lang="en-US" dirty="0" smtClean="0"/>
          </a:p>
          <a:p>
            <a:r>
              <a:rPr lang="en-US" dirty="0" smtClean="0"/>
              <a:t>(U//FOUO) The rationale for Ion Beam Subproject KPP 2.1.(1,2).2 is the need for GIII to support a wide range of capabilities as has been done in the past to continue to support other customers.  Most of the other T&amp;E capabilities such as gamma ray simulation experiments will require the negative polarity operation that is the standard operating mode of most pulsed power systems. Ion beams require positive polarity operation if the test object is to be fielded at ground potential.  Reversing the machine polarity can be done with a small penalty in peak operating voltage if the switching, insulator, and power flow components are designed for it.  </a:t>
            </a:r>
          </a:p>
          <a:p>
            <a:endParaRPr lang="en-US" dirty="0" smtClean="0"/>
          </a:p>
          <a:p>
            <a:r>
              <a:rPr lang="en-US" dirty="0" smtClean="0"/>
              <a:t>(U//FOUO) The rationale for Ion Beam Subproject KPP 2.1.(1,2).3 is the need to reduce T&amp;E uncertainties to reduce design margins.  Non-uniformities of the fluence across a test object directly contribute to increased error bars in the test results.  The threshold requirement of ±25% over 100 cm2 is a factor of two improvement over the current capability and represents the peak and minimum fluences at any point within the test area normalized to the average fluence. Diagnostics that can characterize the actual fluence distributions during a test can help to reduce the impact of the non-uniformity.  </a:t>
            </a:r>
          </a:p>
          <a:p>
            <a:endParaRPr lang="en-US" dirty="0"/>
          </a:p>
        </p:txBody>
      </p:sp>
      <p:sp>
        <p:nvSpPr>
          <p:cNvPr id="4" name="Slide Number Placeholder 3"/>
          <p:cNvSpPr>
            <a:spLocks noGrp="1"/>
          </p:cNvSpPr>
          <p:nvPr>
            <p:ph type="sldNum" sz="quarter" idx="10"/>
          </p:nvPr>
        </p:nvSpPr>
        <p:spPr/>
        <p:txBody>
          <a:bodyPr/>
          <a:lstStyle/>
          <a:p>
            <a:fld id="{98845DB7-22F4-4934-B484-E17BD12F5B3A}" type="slidenum">
              <a:rPr lang="en-US" smtClean="0"/>
              <a:t>19</a:t>
            </a:fld>
            <a:endParaRPr lang="en-US"/>
          </a:p>
        </p:txBody>
      </p:sp>
    </p:spTree>
    <p:extLst>
      <p:ext uri="{BB962C8B-B14F-4D97-AF65-F5344CB8AC3E}">
        <p14:creationId xmlns:p14="http://schemas.microsoft.com/office/powerpoint/2010/main" val="1802797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(U//FOUO) The Electron Beam Use Case goal is to enable the certification of new strategic reentry system </a:t>
            </a:r>
            <a:r>
              <a:rPr lang="en-US" sz="1200" kern="1200" dirty="0" err="1" smtClean="0">
                <a:solidFill>
                  <a:schemeClr val="tx1"/>
                </a:solidFill>
                <a:effectLst/>
                <a:latin typeface="+mn-lt"/>
                <a:ea typeface="+mn-ea"/>
                <a:cs typeface="+mn-cs"/>
              </a:rPr>
              <a:t>aeroshells</a:t>
            </a:r>
            <a:r>
              <a:rPr lang="en-US" sz="1200" kern="1200" dirty="0" smtClean="0">
                <a:solidFill>
                  <a:schemeClr val="tx1"/>
                </a:solidFill>
                <a:effectLst/>
                <a:latin typeface="+mn-lt"/>
                <a:ea typeface="+mn-ea"/>
                <a:cs typeface="+mn-cs"/>
              </a:rPr>
              <a:t> for nuclear survivability.  Warm X-rays from a nuclear weapon detonation in space can penetrate a system’s heat shield and be absorbed in the aeroshell, interior components, and mounting structures.  The absorbed energy leads to rapid and differential heating of the materials which drives TME such as Thermomechanical Shock (TMS) and Thermostructural Response (TSR). TMS is caused by the rapid outward expansion of a heated surface layer that drives a high pressure shock wave into the material.  This can lead to spalling of the inner surface and damage to interior components or mounts.  TSR is caused by the differential heating of inner and outer surfaces or near and far sides of the system.  This differential heating causes the aeroshell structures to warp and vibrate, and may lead to </a:t>
            </a:r>
            <a:r>
              <a:rPr lang="en-US" sz="1200" kern="1200" dirty="0" err="1" smtClean="0">
                <a:solidFill>
                  <a:schemeClr val="tx1"/>
                </a:solidFill>
                <a:effectLst/>
                <a:latin typeface="+mn-lt"/>
                <a:ea typeface="+mn-ea"/>
                <a:cs typeface="+mn-cs"/>
              </a:rPr>
              <a:t>debonding</a:t>
            </a:r>
            <a:r>
              <a:rPr lang="en-US" sz="1200" kern="1200" dirty="0" smtClean="0">
                <a:solidFill>
                  <a:schemeClr val="tx1"/>
                </a:solidFill>
                <a:effectLst/>
                <a:latin typeface="+mn-lt"/>
                <a:ea typeface="+mn-ea"/>
                <a:cs typeface="+mn-cs"/>
              </a:rPr>
              <a:t> of the heat shield, permanent deformation, and/or damage to internal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(U//FOUO) The rationale for Electron Beam Subproject is the need for higher, more uniform fluences over large areas to enable Thermostructural Response model validation and component certification of strategic system materials and structures.  The existing electron beam capability does not provide a sufficiently uniform or shot-to-shot reproducible fluence at the actual fluence at the surface of a test object to be characterized without large error bars.  The threshold total fluence-area product for the beam energy delivered to a test object is to provide no less than the current capability while also delivering the improved fluence uniformity.</a:t>
            </a:r>
            <a:endParaRPr lang="en-US" dirty="0"/>
          </a:p>
        </p:txBody>
      </p:sp>
      <p:sp>
        <p:nvSpPr>
          <p:cNvPr id="4" name="Slide Number Placeholder 3"/>
          <p:cNvSpPr>
            <a:spLocks noGrp="1"/>
          </p:cNvSpPr>
          <p:nvPr>
            <p:ph type="sldNum" sz="quarter" idx="10"/>
          </p:nvPr>
        </p:nvSpPr>
        <p:spPr/>
        <p:txBody>
          <a:bodyPr/>
          <a:lstStyle/>
          <a:p>
            <a:fld id="{98845DB7-22F4-4934-B484-E17BD12F5B3A}" type="slidenum">
              <a:rPr lang="en-US" smtClean="0"/>
              <a:t>20</a:t>
            </a:fld>
            <a:endParaRPr lang="en-US"/>
          </a:p>
        </p:txBody>
      </p:sp>
    </p:spTree>
    <p:extLst>
      <p:ext uri="{BB962C8B-B14F-4D97-AF65-F5344CB8AC3E}">
        <p14:creationId xmlns:p14="http://schemas.microsoft.com/office/powerpoint/2010/main" val="3815940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(U//FOUO) The rationale for Electron Beam Subproject KPP 3.1.1.1 is the need for higher, more uniform fluences over large areas to enable Thermostructural Response model validation and component certification of strategic system materials and structures.  The existing electron beam capability does not provide a sufficiently uniform or shot-to-shot reproducible fluence at the actual fluence at the surface of a test object to be characterized without large error bars.  The threshold total fluence-area product for the beam energy delivered to a test object is to provide no less than the current capability while also delivering the improved fluence uniformity of KPP 3.1.1.2.</a:t>
            </a:r>
          </a:p>
          <a:p>
            <a:endParaRPr lang="en-US" dirty="0" smtClean="0"/>
          </a:p>
          <a:p>
            <a:r>
              <a:rPr lang="en-US" dirty="0" smtClean="0"/>
              <a:t>(U//FOUO) The rationale for Electron Beam Subproject KPP 3.1.1.2 is the need to reduce T&amp;E uncertainties to reduce design margins.  Non-uniformities of the fluence across a test object directly contribute increased error bars in the test results. The threshold requirement of ±15% over 1000 cm2 is a factor of two improvement over the current capability and represents the peak and minimum fluences at any point within the test area normalized to the average fluence.  Diagnostics that can characterize the actual fluence distributions during a test can help to reduce the impact of the non-uniformity.</a:t>
            </a:r>
          </a:p>
          <a:p>
            <a:endParaRPr lang="en-US" dirty="0"/>
          </a:p>
        </p:txBody>
      </p:sp>
      <p:sp>
        <p:nvSpPr>
          <p:cNvPr id="4" name="Slide Number Placeholder 3"/>
          <p:cNvSpPr>
            <a:spLocks noGrp="1"/>
          </p:cNvSpPr>
          <p:nvPr>
            <p:ph type="sldNum" sz="quarter" idx="10"/>
          </p:nvPr>
        </p:nvSpPr>
        <p:spPr/>
        <p:txBody>
          <a:bodyPr/>
          <a:lstStyle/>
          <a:p>
            <a:fld id="{98845DB7-22F4-4934-B484-E17BD12F5B3A}" type="slidenum">
              <a:rPr lang="en-US" smtClean="0"/>
              <a:t>21</a:t>
            </a:fld>
            <a:endParaRPr lang="en-US"/>
          </a:p>
        </p:txBody>
      </p:sp>
    </p:spTree>
    <p:extLst>
      <p:ext uri="{BB962C8B-B14F-4D97-AF65-F5344CB8AC3E}">
        <p14:creationId xmlns:p14="http://schemas.microsoft.com/office/powerpoint/2010/main" val="1499662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845DB7-22F4-4934-B484-E17BD12F5B3A}" type="slidenum">
              <a:rPr lang="en-US" smtClean="0"/>
              <a:t>22</a:t>
            </a:fld>
            <a:endParaRPr lang="en-US"/>
          </a:p>
        </p:txBody>
      </p:sp>
    </p:spTree>
    <p:extLst>
      <p:ext uri="{BB962C8B-B14F-4D97-AF65-F5344CB8AC3E}">
        <p14:creationId xmlns:p14="http://schemas.microsoft.com/office/powerpoint/2010/main" val="1086331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Risk mitigation in the timeline</a:t>
            </a:r>
            <a:r>
              <a:rPr lang="en-US" baseline="0" dirty="0" smtClean="0"/>
              <a:t> reflects both the DTRA funded activities as well as the proposed CTEIP funded activities, see the slide on the detailed Phase 0 WBS for a breakdown. The “Cost by Major Element” only reflects the proposed CTEIP </a:t>
            </a:r>
            <a:endParaRPr lang="en-US" dirty="0"/>
          </a:p>
        </p:txBody>
      </p:sp>
      <p:sp>
        <p:nvSpPr>
          <p:cNvPr id="4" name="Slide Number Placeholder 3"/>
          <p:cNvSpPr>
            <a:spLocks noGrp="1"/>
          </p:cNvSpPr>
          <p:nvPr>
            <p:ph type="sldNum" sz="quarter" idx="10"/>
          </p:nvPr>
        </p:nvSpPr>
        <p:spPr/>
        <p:txBody>
          <a:bodyPr/>
          <a:lstStyle/>
          <a:p>
            <a:fld id="{98845DB7-22F4-4934-B484-E17BD12F5B3A}" type="slidenum">
              <a:rPr lang="en-US" smtClean="0"/>
              <a:t>23</a:t>
            </a:fld>
            <a:endParaRPr lang="en-US"/>
          </a:p>
        </p:txBody>
      </p:sp>
    </p:spTree>
    <p:extLst>
      <p:ext uri="{BB962C8B-B14F-4D97-AF65-F5344CB8AC3E}">
        <p14:creationId xmlns:p14="http://schemas.microsoft.com/office/powerpoint/2010/main" val="4228098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184275" y="698500"/>
            <a:ext cx="4654550" cy="3490913"/>
          </a:xfrm>
          <a:ln/>
        </p:spPr>
      </p:sp>
      <p:sp>
        <p:nvSpPr>
          <p:cNvPr id="36867" name="Notes Placeholder 2"/>
          <p:cNvSpPr>
            <a:spLocks noGrp="1"/>
          </p:cNvSpPr>
          <p:nvPr>
            <p:ph type="body" idx="1"/>
          </p:nvPr>
        </p:nvSpPr>
        <p:spPr>
          <a:noFill/>
          <a:ln/>
        </p:spPr>
        <p:txBody>
          <a:bodyPr/>
          <a:lstStyle/>
          <a:p>
            <a:pPr eaLnBrk="1" hangingPunct="1"/>
            <a:endParaRPr lang="en-US" smtClean="0"/>
          </a:p>
        </p:txBody>
      </p:sp>
      <p:sp>
        <p:nvSpPr>
          <p:cNvPr id="36868" name="Slide Number Placeholder 3"/>
          <p:cNvSpPr>
            <a:spLocks noGrp="1"/>
          </p:cNvSpPr>
          <p:nvPr>
            <p:ph type="sldNum" sz="quarter" idx="5"/>
          </p:nvPr>
        </p:nvSpPr>
        <p:spPr>
          <a:noFill/>
        </p:spPr>
        <p:txBody>
          <a:bodyPr/>
          <a:lstStyle/>
          <a:p>
            <a:fld id="{995A62CF-E290-4DCA-83A0-5CB20A9FAF1D}" type="slidenum">
              <a:rPr lang="en-US" smtClean="0"/>
              <a:pPr/>
              <a:t>2</a:t>
            </a:fld>
            <a:endParaRPr lang="en-US" smtClean="0"/>
          </a:p>
        </p:txBody>
      </p:sp>
    </p:spTree>
    <p:extLst>
      <p:ext uri="{BB962C8B-B14F-4D97-AF65-F5344CB8AC3E}">
        <p14:creationId xmlns:p14="http://schemas.microsoft.com/office/powerpoint/2010/main" val="2430305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845DB7-22F4-4934-B484-E17BD12F5B3A}" type="slidenum">
              <a:rPr lang="en-US" smtClean="0"/>
              <a:t>24</a:t>
            </a:fld>
            <a:endParaRPr lang="en-US"/>
          </a:p>
        </p:txBody>
      </p:sp>
    </p:spTree>
    <p:extLst>
      <p:ext uri="{BB962C8B-B14F-4D97-AF65-F5344CB8AC3E}">
        <p14:creationId xmlns:p14="http://schemas.microsoft.com/office/powerpoint/2010/main" val="3856468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845DB7-22F4-4934-B484-E17BD12F5B3A}" type="slidenum">
              <a:rPr lang="en-US" smtClean="0"/>
              <a:t>27</a:t>
            </a:fld>
            <a:endParaRPr lang="en-US"/>
          </a:p>
        </p:txBody>
      </p:sp>
    </p:spTree>
    <p:extLst>
      <p:ext uri="{BB962C8B-B14F-4D97-AF65-F5344CB8AC3E}">
        <p14:creationId xmlns:p14="http://schemas.microsoft.com/office/powerpoint/2010/main" val="92015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845DB7-22F4-4934-B484-E17BD12F5B3A}" type="slidenum">
              <a:rPr lang="en-US" smtClean="0"/>
              <a:t>28</a:t>
            </a:fld>
            <a:endParaRPr lang="en-US"/>
          </a:p>
        </p:txBody>
      </p:sp>
    </p:spTree>
    <p:extLst>
      <p:ext uri="{BB962C8B-B14F-4D97-AF65-F5344CB8AC3E}">
        <p14:creationId xmlns:p14="http://schemas.microsoft.com/office/powerpoint/2010/main" val="1318000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845DB7-22F4-4934-B484-E17BD12F5B3A}" type="slidenum">
              <a:rPr lang="en-US" smtClean="0"/>
              <a:t>30</a:t>
            </a:fld>
            <a:endParaRPr lang="en-US"/>
          </a:p>
        </p:txBody>
      </p:sp>
    </p:spTree>
    <p:extLst>
      <p:ext uri="{BB962C8B-B14F-4D97-AF65-F5344CB8AC3E}">
        <p14:creationId xmlns:p14="http://schemas.microsoft.com/office/powerpoint/2010/main" val="3115376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(U//FOUO) The rationale for X-ray Subproject KPP 1.1.1.1 is the need to increase the high dose fluence of warm X-rays to 6 </a:t>
            </a:r>
            <a:r>
              <a:rPr lang="en-US" sz="1200" b="0" kern="1200" dirty="0" err="1" smtClean="0">
                <a:solidFill>
                  <a:schemeClr val="tx1"/>
                </a:solidFill>
                <a:effectLst/>
                <a:latin typeface="+mn-lt"/>
                <a:ea typeface="+mn-ea"/>
                <a:cs typeface="+mn-cs"/>
              </a:rPr>
              <a:t>cal</a:t>
            </a:r>
            <a:r>
              <a:rPr lang="en-US" sz="1200" b="0" kern="1200" dirty="0" smtClean="0">
                <a:solidFill>
                  <a:schemeClr val="tx1"/>
                </a:solidFill>
                <a:effectLst/>
                <a:latin typeface="+mn-lt"/>
                <a:ea typeface="+mn-ea"/>
                <a:cs typeface="+mn-cs"/>
              </a:rPr>
              <a:t>/g(Au) from 4.5 </a:t>
            </a:r>
            <a:r>
              <a:rPr lang="en-US" sz="1200" b="0" kern="1200" dirty="0" err="1" smtClean="0">
                <a:solidFill>
                  <a:schemeClr val="tx1"/>
                </a:solidFill>
                <a:effectLst/>
                <a:latin typeface="+mn-lt"/>
                <a:ea typeface="+mn-ea"/>
                <a:cs typeface="+mn-cs"/>
              </a:rPr>
              <a:t>cal</a:t>
            </a:r>
            <a:r>
              <a:rPr lang="en-US" sz="1200" b="0" kern="1200" dirty="0" smtClean="0">
                <a:solidFill>
                  <a:schemeClr val="tx1"/>
                </a:solidFill>
                <a:effectLst/>
                <a:latin typeface="+mn-lt"/>
                <a:ea typeface="+mn-ea"/>
                <a:cs typeface="+mn-cs"/>
              </a:rPr>
              <a:t>/g(Au) to stimulate non-linear thermomechanical responses in critical reentry system components.  Analysis of non-linear responses and determination of failure levels are key to model validation and component certification.  </a:t>
            </a:r>
          </a:p>
          <a:p>
            <a:r>
              <a:rPr lang="en-US" sz="1200" b="0" kern="1200" dirty="0" smtClean="0">
                <a:solidFill>
                  <a:schemeClr val="tx1"/>
                </a:solidFill>
                <a:effectLst/>
                <a:latin typeface="+mn-lt"/>
                <a:ea typeface="+mn-ea"/>
                <a:cs typeface="+mn-cs"/>
              </a:rPr>
              <a:t> </a:t>
            </a:r>
          </a:p>
          <a:p>
            <a:r>
              <a:rPr lang="en-US" sz="1200" b="0" kern="1200" dirty="0" smtClean="0">
                <a:solidFill>
                  <a:schemeClr val="tx1"/>
                </a:solidFill>
                <a:effectLst/>
                <a:latin typeface="+mn-lt"/>
                <a:ea typeface="+mn-ea"/>
                <a:cs typeface="+mn-cs"/>
              </a:rPr>
              <a:t>(U//FOUO) </a:t>
            </a:r>
            <a:r>
              <a:rPr lang="en-US" sz="1200" kern="1200" dirty="0" smtClean="0">
                <a:solidFill>
                  <a:schemeClr val="tx1"/>
                </a:solidFill>
                <a:effectLst/>
                <a:latin typeface="+mn-lt"/>
                <a:ea typeface="+mn-ea"/>
                <a:cs typeface="+mn-cs"/>
              </a:rPr>
              <a:t>The rationale for X-ray Subproject KPP 1.1.(2,3).1 is the need for high spectral fidelity testing of cables and electronics for their SGEMP responses.  Spectral fidelity is more important than total fluence for model validation experiments because of the rapid changes in responses over the warm X-ray regime. Spectral fidelity improves as the peak voltage (V) of the bremsstrahlung X-ray source decreases.  X-ray fluence, however, typically increases as ~V</a:t>
            </a:r>
            <a:r>
              <a:rPr lang="en-US" sz="1200" kern="1200" baseline="30000" dirty="0" smtClean="0">
                <a:solidFill>
                  <a:schemeClr val="tx1"/>
                </a:solidFill>
                <a:effectLst/>
                <a:latin typeface="+mn-lt"/>
                <a:ea typeface="+mn-ea"/>
                <a:cs typeface="+mn-cs"/>
              </a:rPr>
              <a:t>2.4</a:t>
            </a:r>
            <a:r>
              <a:rPr lang="en-US" sz="1200" kern="1200" dirty="0" smtClean="0">
                <a:solidFill>
                  <a:schemeClr val="tx1"/>
                </a:solidFill>
                <a:effectLst/>
                <a:latin typeface="+mn-lt"/>
                <a:ea typeface="+mn-ea"/>
                <a:cs typeface="+mn-cs"/>
              </a:rPr>
              <a:t>, so that there is a trade-off between fidelity and fluence.  A threshold value of 100 </a:t>
            </a:r>
            <a:r>
              <a:rPr lang="en-US" sz="1200" kern="1200" dirty="0" err="1" smtClean="0">
                <a:solidFill>
                  <a:schemeClr val="tx1"/>
                </a:solidFill>
                <a:effectLst/>
                <a:latin typeface="+mn-lt"/>
                <a:ea typeface="+mn-ea"/>
                <a:cs typeface="+mn-cs"/>
              </a:rPr>
              <a:t>mcal</a:t>
            </a:r>
            <a:r>
              <a:rPr lang="en-US" sz="1200" kern="1200" dirty="0" smtClean="0">
                <a:solidFill>
                  <a:schemeClr val="tx1"/>
                </a:solidFill>
                <a:effectLst/>
                <a:latin typeface="+mn-lt"/>
                <a:ea typeface="+mn-ea"/>
                <a:cs typeface="+mn-cs"/>
              </a:rPr>
              <a:t>/cm</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at a maximum photon energy (which is also the bremsstrahlung diode’s highest or endpoint voltage) of 250 </a:t>
            </a:r>
            <a:r>
              <a:rPr lang="en-US" sz="1200" kern="1200" dirty="0" err="1" smtClean="0">
                <a:solidFill>
                  <a:schemeClr val="tx1"/>
                </a:solidFill>
                <a:effectLst/>
                <a:latin typeface="+mn-lt"/>
                <a:ea typeface="+mn-ea"/>
                <a:cs typeface="+mn-cs"/>
              </a:rPr>
              <a:t>keV</a:t>
            </a:r>
            <a:r>
              <a:rPr lang="en-US" sz="1200" kern="1200" dirty="0" smtClean="0">
                <a:solidFill>
                  <a:schemeClr val="tx1"/>
                </a:solidFill>
                <a:effectLst/>
                <a:latin typeface="+mn-lt"/>
                <a:ea typeface="+mn-ea"/>
                <a:cs typeface="+mn-cs"/>
              </a:rPr>
              <a:t> provides a significant improvement over current capabilities and allows for the testing of full-scale cable assemblies and electronics boxes with areas of 600 cm</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b="0" kern="1200" dirty="0" smtClean="0">
                <a:solidFill>
                  <a:schemeClr val="tx1"/>
                </a:solidFill>
                <a:effectLst/>
                <a:latin typeface="+mn-lt"/>
                <a:ea typeface="+mn-ea"/>
                <a:cs typeface="+mn-cs"/>
              </a:rPr>
              <a:t>(U//FOUO) </a:t>
            </a:r>
            <a:r>
              <a:rPr lang="en-US" sz="1200" kern="1200" dirty="0" smtClean="0">
                <a:solidFill>
                  <a:schemeClr val="tx1"/>
                </a:solidFill>
                <a:effectLst/>
                <a:latin typeface="+mn-lt"/>
                <a:ea typeface="+mn-ea"/>
                <a:cs typeface="+mn-cs"/>
              </a:rPr>
              <a:t>The rationale for X-ray Subproject KPP 1.1.(1,2,3).2 is the need to improve the temporal fidelity and to reduce the over-dosing of test objects.  Warm X-ray pulse widths under 50 ns are the current capability and are considered the threshold for future capabilities. In general, shorter pulse widths are required by T&amp;E customers to reduce the total dose that a test object receives when it is subjected to a required dose rate during multiple exposures. Since there is a trade-off between total fluence and pulse width, it may not be possible to achieve the objective pulse width at the same time as the threshold fluence  .</a:t>
            </a:r>
          </a:p>
          <a:p>
            <a:r>
              <a:rPr lang="en-US" sz="1200" kern="1200" dirty="0" smtClean="0">
                <a:solidFill>
                  <a:schemeClr val="tx1"/>
                </a:solidFill>
                <a:effectLst/>
                <a:latin typeface="+mn-lt"/>
                <a:ea typeface="+mn-ea"/>
                <a:cs typeface="+mn-cs"/>
              </a:rPr>
              <a:t> </a:t>
            </a:r>
          </a:p>
          <a:p>
            <a:r>
              <a:rPr lang="en-US" sz="1200" b="0" kern="1200" dirty="0" smtClean="0">
                <a:solidFill>
                  <a:schemeClr val="tx1"/>
                </a:solidFill>
                <a:effectLst/>
                <a:latin typeface="+mn-lt"/>
                <a:ea typeface="+mn-ea"/>
                <a:cs typeface="+mn-cs"/>
              </a:rPr>
              <a:t>(U//FOUO) </a:t>
            </a:r>
            <a:r>
              <a:rPr lang="en-US" sz="1200" kern="1200" dirty="0" smtClean="0">
                <a:solidFill>
                  <a:schemeClr val="tx1"/>
                </a:solidFill>
                <a:effectLst/>
                <a:latin typeface="+mn-lt"/>
                <a:ea typeface="+mn-ea"/>
                <a:cs typeface="+mn-cs"/>
              </a:rPr>
              <a:t>The rationale for X-ray Subproject KPP 1.2.(1,2,3).1 is the need to characterize the X-ray blow-off response of strategic system components and materials over a range of </a:t>
            </a:r>
            <a:r>
              <a:rPr lang="en-US" sz="1200" kern="1200" dirty="0" err="1" smtClean="0">
                <a:solidFill>
                  <a:schemeClr val="tx1"/>
                </a:solidFill>
                <a:effectLst/>
                <a:latin typeface="+mn-lt"/>
                <a:ea typeface="+mn-ea"/>
                <a:cs typeface="+mn-cs"/>
              </a:rPr>
              <a:t>fluences</a:t>
            </a:r>
            <a:r>
              <a:rPr lang="en-US" sz="1200" kern="1200" dirty="0" smtClean="0">
                <a:solidFill>
                  <a:schemeClr val="tx1"/>
                </a:solidFill>
                <a:effectLst/>
                <a:latin typeface="+mn-lt"/>
                <a:ea typeface="+mn-ea"/>
                <a:cs typeface="+mn-cs"/>
              </a:rPr>
              <a:t>.  The X-ray yield of a Plasma Radiation Source (PRS) is defined as the total energy released in the form of X-rays with photon energies above a certain energy; typically 3 </a:t>
            </a:r>
            <a:r>
              <a:rPr lang="en-US" sz="1200" kern="1200" dirty="0" err="1" smtClean="0">
                <a:solidFill>
                  <a:schemeClr val="tx1"/>
                </a:solidFill>
                <a:effectLst/>
                <a:latin typeface="+mn-lt"/>
                <a:ea typeface="+mn-ea"/>
                <a:cs typeface="+mn-cs"/>
              </a:rPr>
              <a:t>keV</a:t>
            </a:r>
            <a:r>
              <a:rPr lang="en-US" sz="1200" kern="1200" dirty="0" smtClean="0">
                <a:solidFill>
                  <a:schemeClr val="tx1"/>
                </a:solidFill>
                <a:effectLst/>
                <a:latin typeface="+mn-lt"/>
                <a:ea typeface="+mn-ea"/>
                <a:cs typeface="+mn-cs"/>
              </a:rPr>
              <a:t> for the testing of optical components.  A PRS produces X-rays from a pinched column of hot, dense plasma that is roughly 3-4 cm long and 1 mm in diameter.  The X-rays are emitted in every direction so that the fluence in </a:t>
            </a:r>
            <a:r>
              <a:rPr lang="en-US" sz="1200" kern="1200" dirty="0" err="1" smtClean="0">
                <a:solidFill>
                  <a:schemeClr val="tx1"/>
                </a:solidFill>
                <a:effectLst/>
                <a:latin typeface="+mn-lt"/>
                <a:ea typeface="+mn-ea"/>
                <a:cs typeface="+mn-cs"/>
              </a:rPr>
              <a:t>cal</a:t>
            </a:r>
            <a:r>
              <a:rPr lang="en-US" sz="1200" kern="1200" dirty="0" smtClean="0">
                <a:solidFill>
                  <a:schemeClr val="tx1"/>
                </a:solidFill>
                <a:effectLst/>
                <a:latin typeface="+mn-lt"/>
                <a:ea typeface="+mn-ea"/>
                <a:cs typeface="+mn-cs"/>
              </a:rPr>
              <a:t>/cm</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at a radius (r) in cm from a source with a yield (Y) in kJ is 19r</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The threshold yield of 40 kJ will produce a fluence of 7.6 </a:t>
            </a:r>
            <a:r>
              <a:rPr lang="en-US" sz="1200" kern="1200" dirty="0" err="1" smtClean="0">
                <a:solidFill>
                  <a:schemeClr val="tx1"/>
                </a:solidFill>
                <a:effectLst/>
                <a:latin typeface="+mn-lt"/>
                <a:ea typeface="+mn-ea"/>
                <a:cs typeface="+mn-cs"/>
              </a:rPr>
              <a:t>cal</a:t>
            </a:r>
            <a:r>
              <a:rPr lang="en-US" sz="1200" kern="1200" dirty="0" smtClean="0">
                <a:solidFill>
                  <a:schemeClr val="tx1"/>
                </a:solidFill>
                <a:effectLst/>
                <a:latin typeface="+mn-lt"/>
                <a:ea typeface="+mn-ea"/>
                <a:cs typeface="+mn-cs"/>
              </a:rPr>
              <a:t>/cm</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at a radius of 10 cm.  This fluence is enough to vaporize and blow-off the surfaces of many materials of interest to strategic reentry system program offices. </a:t>
            </a:r>
          </a:p>
          <a:p>
            <a:r>
              <a:rPr lang="en-US" sz="1200" kern="1200" dirty="0" smtClean="0">
                <a:solidFill>
                  <a:schemeClr val="tx1"/>
                </a:solidFill>
                <a:effectLst/>
                <a:latin typeface="+mn-lt"/>
                <a:ea typeface="+mn-ea"/>
                <a:cs typeface="+mn-cs"/>
              </a:rPr>
              <a:t> </a:t>
            </a:r>
          </a:p>
          <a:p>
            <a:r>
              <a:rPr lang="en-US" sz="1200" b="0" kern="1200" dirty="0" smtClean="0">
                <a:solidFill>
                  <a:schemeClr val="tx1"/>
                </a:solidFill>
                <a:effectLst/>
                <a:latin typeface="+mn-lt"/>
                <a:ea typeface="+mn-ea"/>
                <a:cs typeface="+mn-cs"/>
              </a:rPr>
              <a:t>(U//FOUO) </a:t>
            </a:r>
            <a:r>
              <a:rPr lang="en-US" sz="1200" kern="1200" dirty="0" smtClean="0">
                <a:solidFill>
                  <a:schemeClr val="tx1"/>
                </a:solidFill>
                <a:effectLst/>
                <a:latin typeface="+mn-lt"/>
                <a:ea typeface="+mn-ea"/>
                <a:cs typeface="+mn-cs"/>
              </a:rPr>
              <a:t>The rationale for X-ray Subproject KPP 1.2.(1,2).2 is driven by the need to be able to position multiple test objects with a range of sizes that have a direct line-of-sight to the X-ray source.  The new simulator must be designed to allow unobstructed views of the source and the facility must allow for large stand-off distances for low fluence test needs .  With the threshold source yield of 40 kJ, a 3 meter threshold stand-off distance will allow testing of larger size optical and solar array test objects with </a:t>
            </a:r>
            <a:r>
              <a:rPr lang="en-US" sz="1200" kern="1200" dirty="0" err="1" smtClean="0">
                <a:solidFill>
                  <a:schemeClr val="tx1"/>
                </a:solidFill>
                <a:effectLst/>
                <a:latin typeface="+mn-lt"/>
                <a:ea typeface="+mn-ea"/>
                <a:cs typeface="+mn-cs"/>
              </a:rPr>
              <a:t>fluences</a:t>
            </a:r>
            <a:r>
              <a:rPr lang="en-US" sz="1200" kern="1200" dirty="0" smtClean="0">
                <a:solidFill>
                  <a:schemeClr val="tx1"/>
                </a:solidFill>
                <a:effectLst/>
                <a:latin typeface="+mn-lt"/>
                <a:ea typeface="+mn-ea"/>
                <a:cs typeface="+mn-cs"/>
              </a:rPr>
              <a:t> of 8E-3 </a:t>
            </a:r>
            <a:r>
              <a:rPr lang="en-US" sz="1200" kern="1200" dirty="0" err="1" smtClean="0">
                <a:solidFill>
                  <a:schemeClr val="tx1"/>
                </a:solidFill>
                <a:effectLst/>
                <a:latin typeface="+mn-lt"/>
                <a:ea typeface="+mn-ea"/>
                <a:cs typeface="+mn-cs"/>
              </a:rPr>
              <a:t>cal</a:t>
            </a:r>
            <a:r>
              <a:rPr lang="en-US" sz="1200" kern="1200" dirty="0" smtClean="0">
                <a:solidFill>
                  <a:schemeClr val="tx1"/>
                </a:solidFill>
                <a:effectLst/>
                <a:latin typeface="+mn-lt"/>
                <a:ea typeface="+mn-ea"/>
                <a:cs typeface="+mn-cs"/>
              </a:rPr>
              <a:t>/cm</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Lower </a:t>
            </a:r>
            <a:r>
              <a:rPr lang="en-US" sz="1200" kern="1200" dirty="0" err="1" smtClean="0">
                <a:solidFill>
                  <a:schemeClr val="tx1"/>
                </a:solidFill>
                <a:effectLst/>
                <a:latin typeface="+mn-lt"/>
                <a:ea typeface="+mn-ea"/>
                <a:cs typeface="+mn-cs"/>
              </a:rPr>
              <a:t>fluences</a:t>
            </a:r>
            <a:r>
              <a:rPr lang="en-US" sz="1200" kern="1200" dirty="0" smtClean="0">
                <a:solidFill>
                  <a:schemeClr val="tx1"/>
                </a:solidFill>
                <a:effectLst/>
                <a:latin typeface="+mn-lt"/>
                <a:ea typeface="+mn-ea"/>
                <a:cs typeface="+mn-cs"/>
              </a:rPr>
              <a:t> can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easily be achieved with reduced yields or filtering.</a:t>
            </a:r>
            <a:r>
              <a:rPr lang="en-US" dirty="0" smtClean="0">
                <a:effectLst/>
              </a:rPr>
              <a:t> </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98845DB7-22F4-4934-B484-E17BD12F5B3A}" type="slidenum">
              <a:rPr lang="en-US" smtClean="0"/>
              <a:t>32</a:t>
            </a:fld>
            <a:endParaRPr lang="en-US"/>
          </a:p>
        </p:txBody>
      </p:sp>
    </p:spTree>
    <p:extLst>
      <p:ext uri="{BB962C8B-B14F-4D97-AF65-F5344CB8AC3E}">
        <p14:creationId xmlns:p14="http://schemas.microsoft.com/office/powerpoint/2010/main" val="827883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(U//FOUO) The rationale for Ion Beam Subproject KPP 2.1.(1,2).1 is the need to increase the fluence-area product of the ion beam environment to enable the testing of 3-dimensional test objects for model validation experiments.  A threshold fluence-area product of 1,500 </a:t>
            </a:r>
            <a:r>
              <a:rPr lang="en-US" sz="1200" b="0" kern="1200" dirty="0" err="1" smtClean="0">
                <a:solidFill>
                  <a:schemeClr val="tx1"/>
                </a:solidFill>
                <a:effectLst/>
                <a:latin typeface="+mn-lt"/>
                <a:ea typeface="+mn-ea"/>
                <a:cs typeface="+mn-cs"/>
              </a:rPr>
              <a:t>cal</a:t>
            </a:r>
            <a:r>
              <a:rPr lang="en-US" sz="1200" b="0" kern="1200" dirty="0" smtClean="0">
                <a:solidFill>
                  <a:schemeClr val="tx1"/>
                </a:solidFill>
                <a:effectLst/>
                <a:latin typeface="+mn-lt"/>
                <a:ea typeface="+mn-ea"/>
                <a:cs typeface="+mn-cs"/>
              </a:rPr>
              <a:t> is enough to produce an average fluence of 10 </a:t>
            </a:r>
            <a:r>
              <a:rPr lang="en-US" sz="1200" b="0" kern="1200" dirty="0" err="1" smtClean="0">
                <a:solidFill>
                  <a:schemeClr val="tx1"/>
                </a:solidFill>
                <a:effectLst/>
                <a:latin typeface="+mn-lt"/>
                <a:ea typeface="+mn-ea"/>
                <a:cs typeface="+mn-cs"/>
              </a:rPr>
              <a:t>cal</a:t>
            </a:r>
            <a:r>
              <a:rPr lang="en-US" sz="1200" b="0" kern="1200" dirty="0" smtClean="0">
                <a:solidFill>
                  <a:schemeClr val="tx1"/>
                </a:solidFill>
                <a:effectLst/>
                <a:latin typeface="+mn-lt"/>
                <a:ea typeface="+mn-ea"/>
                <a:cs typeface="+mn-cs"/>
              </a:rPr>
              <a:t>/cm</a:t>
            </a:r>
            <a:r>
              <a:rPr lang="en-US" sz="1200" b="0" kern="1200" baseline="30000" dirty="0" smtClean="0">
                <a:solidFill>
                  <a:schemeClr val="tx1"/>
                </a:solidFill>
                <a:effectLst/>
                <a:latin typeface="+mn-lt"/>
                <a:ea typeface="+mn-ea"/>
                <a:cs typeface="+mn-cs"/>
              </a:rPr>
              <a:t>2</a:t>
            </a:r>
            <a:r>
              <a:rPr lang="en-US" sz="1200" b="0" kern="1200" dirty="0" smtClean="0">
                <a:solidFill>
                  <a:schemeClr val="tx1"/>
                </a:solidFill>
                <a:effectLst/>
                <a:latin typeface="+mn-lt"/>
                <a:ea typeface="+mn-ea"/>
                <a:cs typeface="+mn-cs"/>
              </a:rPr>
              <a:t> over a test object is ~12 cm in diameter.  This size and fluence will support analysis of non-linear responses and determination of failure levels of complex, multi-material structures that will be needed for future strategic system certification.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(U//FOUO) The rationale for Ion Beam Subproject KPP 2.1.(1,2).2 is the need for GIII to support a wide range of capabilities as has been done in the past to continue to support other customers.  Most of the other T&amp;E capabilities such as gamma ray simulation experiments will require the negative polarity operation that is the standard operating mode of most pulsed power systems. Ion beams require positive polarity operation if the test object is to be fielded at ground potential.  Reversing the machine polarity can be done with a small penalty in peak operating voltage if the switching, insulator, and power flow components are designed for it.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(U//FOUO) The rationale for Ion Beam Subproject KPP 2.1.(1,2).3 is the need to reduce T&amp;E uncertainties to reduce design margins.  Non-uniformities of the fluence across a test object directly contribute to increased error bars in the test results.  The threshold requirement of ±25% over 100 cm</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is a factor of two improvement over the current capability and represents the peak and minimum </a:t>
            </a:r>
            <a:r>
              <a:rPr lang="en-US" sz="1200" kern="1200" dirty="0" err="1" smtClean="0">
                <a:solidFill>
                  <a:schemeClr val="tx1"/>
                </a:solidFill>
                <a:effectLst/>
                <a:latin typeface="+mn-lt"/>
                <a:ea typeface="+mn-ea"/>
                <a:cs typeface="+mn-cs"/>
              </a:rPr>
              <a:t>fluences</a:t>
            </a:r>
            <a:r>
              <a:rPr lang="en-US" sz="1200" kern="1200" dirty="0" smtClean="0">
                <a:solidFill>
                  <a:schemeClr val="tx1"/>
                </a:solidFill>
                <a:effectLst/>
                <a:latin typeface="+mn-lt"/>
                <a:ea typeface="+mn-ea"/>
                <a:cs typeface="+mn-cs"/>
              </a:rPr>
              <a:t> at any point within the test area normalized to the average fluence. Diagnostics that can characterize the actual fluence distributions during a test can help to reduce the impact of the non-uniformity . </a:t>
            </a:r>
            <a:endParaRPr lang="en-US" dirty="0"/>
          </a:p>
        </p:txBody>
      </p:sp>
      <p:sp>
        <p:nvSpPr>
          <p:cNvPr id="4" name="Slide Number Placeholder 3"/>
          <p:cNvSpPr>
            <a:spLocks noGrp="1"/>
          </p:cNvSpPr>
          <p:nvPr>
            <p:ph type="sldNum" sz="quarter" idx="10"/>
          </p:nvPr>
        </p:nvSpPr>
        <p:spPr/>
        <p:txBody>
          <a:bodyPr/>
          <a:lstStyle/>
          <a:p>
            <a:fld id="{98845DB7-22F4-4934-B484-E17BD12F5B3A}" type="slidenum">
              <a:rPr lang="en-US" smtClean="0"/>
              <a:t>33</a:t>
            </a:fld>
            <a:endParaRPr lang="en-US"/>
          </a:p>
        </p:txBody>
      </p:sp>
    </p:spTree>
    <p:extLst>
      <p:ext uri="{BB962C8B-B14F-4D97-AF65-F5344CB8AC3E}">
        <p14:creationId xmlns:p14="http://schemas.microsoft.com/office/powerpoint/2010/main" val="457644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(U//FOUO)</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rationale for Electron Beam Subproject KPP 3.1.1.1 is the need for higher, more uniform </a:t>
            </a:r>
            <a:r>
              <a:rPr lang="en-US" sz="1200" kern="1200" dirty="0" err="1" smtClean="0">
                <a:solidFill>
                  <a:schemeClr val="tx1"/>
                </a:solidFill>
                <a:effectLst/>
                <a:latin typeface="+mn-lt"/>
                <a:ea typeface="+mn-ea"/>
                <a:cs typeface="+mn-cs"/>
              </a:rPr>
              <a:t>fluences</a:t>
            </a:r>
            <a:r>
              <a:rPr lang="en-US" sz="1200" kern="1200" dirty="0" smtClean="0">
                <a:solidFill>
                  <a:schemeClr val="tx1"/>
                </a:solidFill>
                <a:effectLst/>
                <a:latin typeface="+mn-lt"/>
                <a:ea typeface="+mn-ea"/>
                <a:cs typeface="+mn-cs"/>
              </a:rPr>
              <a:t> over large areas to enable </a:t>
            </a:r>
            <a:r>
              <a:rPr lang="en-US" sz="1200" kern="1200" dirty="0" err="1" smtClean="0">
                <a:solidFill>
                  <a:schemeClr val="tx1"/>
                </a:solidFill>
                <a:effectLst/>
                <a:latin typeface="+mn-lt"/>
                <a:ea typeface="+mn-ea"/>
                <a:cs typeface="+mn-cs"/>
              </a:rPr>
              <a:t>Thermostructural</a:t>
            </a:r>
            <a:r>
              <a:rPr lang="en-US" sz="1200" kern="1200" dirty="0" smtClean="0">
                <a:solidFill>
                  <a:schemeClr val="tx1"/>
                </a:solidFill>
                <a:effectLst/>
                <a:latin typeface="+mn-lt"/>
                <a:ea typeface="+mn-ea"/>
                <a:cs typeface="+mn-cs"/>
              </a:rPr>
              <a:t> Response model validation and component certification of strategic system materials and structures.  The existing electron beam capability does not provide a sufficiently uniform or shot-to-shot reproducible fluence at the actual fluence at the surface of a test object to be characterized without large error bars.   The threshold total fluence-area product for the beam energy delivered to a test object is to provide no less than the current capability while also delivering the improved fluence uniformity of KPP 3.1.1.2.</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(U//FOUO) The rationale for Electron Beam Subproject KPP 3.1.1.2 is the need to reduce T&amp;E uncertainties to reduce design margins.  Non-uniformities of the fluence across a test object directly contribute increased error bars in the test results. The threshold requirement of ±15% over 1000 cm</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is a factor of two improvement over the current capability and represents the peak and minimum </a:t>
            </a:r>
            <a:r>
              <a:rPr lang="en-US" sz="1200" kern="1200" dirty="0" err="1" smtClean="0">
                <a:solidFill>
                  <a:schemeClr val="tx1"/>
                </a:solidFill>
                <a:effectLst/>
                <a:latin typeface="+mn-lt"/>
                <a:ea typeface="+mn-ea"/>
                <a:cs typeface="+mn-cs"/>
              </a:rPr>
              <a:t>fluences</a:t>
            </a:r>
            <a:r>
              <a:rPr lang="en-US" sz="1200" kern="1200" dirty="0" smtClean="0">
                <a:solidFill>
                  <a:schemeClr val="tx1"/>
                </a:solidFill>
                <a:effectLst/>
                <a:latin typeface="+mn-lt"/>
                <a:ea typeface="+mn-ea"/>
                <a:cs typeface="+mn-cs"/>
              </a:rPr>
              <a:t> at any point within the test area normalized to the average fluence.  Diagnostics that can characterize the actual fluence distributions during a test can help to reduce the impact of the non-uniformity. </a:t>
            </a:r>
          </a:p>
          <a:p>
            <a:endParaRPr lang="en-US" dirty="0"/>
          </a:p>
        </p:txBody>
      </p:sp>
      <p:sp>
        <p:nvSpPr>
          <p:cNvPr id="4" name="Slide Number Placeholder 3"/>
          <p:cNvSpPr>
            <a:spLocks noGrp="1"/>
          </p:cNvSpPr>
          <p:nvPr>
            <p:ph type="sldNum" sz="quarter" idx="10"/>
          </p:nvPr>
        </p:nvSpPr>
        <p:spPr/>
        <p:txBody>
          <a:bodyPr/>
          <a:lstStyle/>
          <a:p>
            <a:fld id="{98845DB7-22F4-4934-B484-E17BD12F5B3A}" type="slidenum">
              <a:rPr lang="en-US" smtClean="0"/>
              <a:t>34</a:t>
            </a:fld>
            <a:endParaRPr lang="en-US"/>
          </a:p>
        </p:txBody>
      </p:sp>
    </p:spTree>
    <p:extLst>
      <p:ext uri="{BB962C8B-B14F-4D97-AF65-F5344CB8AC3E}">
        <p14:creationId xmlns:p14="http://schemas.microsoft.com/office/powerpoint/2010/main" val="3766763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184275" y="698500"/>
            <a:ext cx="4654550" cy="3490913"/>
          </a:xfrm>
          <a:ln/>
        </p:spPr>
      </p:sp>
      <p:sp>
        <p:nvSpPr>
          <p:cNvPr id="36867" name="Notes Placeholder 2"/>
          <p:cNvSpPr>
            <a:spLocks noGrp="1"/>
          </p:cNvSpPr>
          <p:nvPr>
            <p:ph type="body" idx="1"/>
          </p:nvPr>
        </p:nvSpPr>
        <p:spPr>
          <a:noFill/>
          <a:ln/>
        </p:spPr>
        <p:txBody>
          <a:bodyPr/>
          <a:lstStyle/>
          <a:p>
            <a:pPr eaLnBrk="1" hangingPunct="1"/>
            <a:r>
              <a:rPr lang="en-US" sz="1200" kern="1200" dirty="0" smtClean="0">
                <a:solidFill>
                  <a:schemeClr val="tx1"/>
                </a:solidFill>
                <a:effectLst/>
                <a:latin typeface="+mn-lt"/>
                <a:ea typeface="+mn-ea"/>
                <a:cs typeface="+mn-cs"/>
              </a:rPr>
              <a:t>(U//FOUO) The DoD’s Nuclear Weapon Effects (NWE) testing capability was severely curtailed when the United States banned underground nuclear testing (UGT).  This loss of capability left DoD with reduced ability to test and certify system performance against NWE, and left limited capability to conduct effects testing at subsystem levels.  These effects, essential to testing the survivability of US strategic, satellite, and missile defense systems, include high dose/dose-rate X-ray induced material responses and X-ray induced electronic responses.  The shortfalls in our existing NWE test and evaluation (T&amp;E) capabilities have been extensively assessed and documented by Defense Science Boards (DSBs) and the T&amp;E Subgroup of the CBRN Survivability Oversight Group – Nuclear (CSOG-N) in response to DoD Instruction (DODI) 3150.09 [1, 2]. The proposed development of improved X-ray Simulators for Test and Evaluation of Nuclear Survivability (XSTENS) will address two of the seven highest priority shortfalls identified by the T&amp;E Subgroup and will give DoD T&amp;E capabilities with improved fidelity, reproducibility, shot-rate, and reliability, all of which result in reduced testing costs and design margins.  The enhanced capabilities will enable testing and certification of subsystems and components in prompt X-ray environments that are the primary nuclear weapon threat to any system that must operate in space.  Implementation of this program supports the modernization of the strategic deterrent as called for in the 2018 Nuclear Posture Review [3] and the development of advanced missile defensive and satellite systems</a:t>
            </a:r>
            <a:endParaRPr lang="en-US" dirty="0" smtClean="0"/>
          </a:p>
          <a:p>
            <a:pPr eaLnBrk="1" hangingPunct="1"/>
            <a:endParaRPr lang="en-US" dirty="0" smtClean="0"/>
          </a:p>
          <a:p>
            <a:pPr eaLnBrk="1" hangingPunct="1"/>
            <a:r>
              <a:rPr lang="en-US" dirty="0" smtClean="0"/>
              <a:t>(U//FOUO) </a:t>
            </a:r>
            <a:r>
              <a:rPr lang="en-US" dirty="0" err="1" smtClean="0"/>
              <a:t>DoDI</a:t>
            </a:r>
            <a:r>
              <a:rPr lang="en-US" dirty="0" smtClean="0"/>
              <a:t> 3150.09 is</a:t>
            </a:r>
            <a:r>
              <a:rPr lang="en-US" baseline="0" dirty="0" smtClean="0"/>
              <a:t> the instruction that says the mission critical systems (MCS) should be survivable and should be tested to confirm their survivability.  The Chemical, Biological, Radiological, and Nuclear (CBRN) Survivability Oversight Group – Nuclear panel was formed in response to assess and monitor the nuclear survivability of all DoD MCS.  The T&amp;E subgroup was formed to assess the test capabilities needed to support the instruction, and it identified 7 major capability shortfalls.  Cold and warm x-ray test capabilities were 2 of the 7.</a:t>
            </a:r>
          </a:p>
          <a:p>
            <a:pPr eaLnBrk="1" hangingPunct="1"/>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(U//FOUO) Improving the capabilities and reliability of NWE T&amp;E supports the objectives of DODI 3150.09 to revitalize DoD system survivability as critical to a credible nuclear deterrent.  It also supports: satellite systems [Spaced Based Infrared System (SBIRS), Global Positioning System (GPS) and Advanced Extremely High Frequency (AEHF) block upgrades]; Air Force and Navy strategic system sustainment and life extension programs (LEPs – W78 Replacement, W88-1); strategic system modernization - Long Range Stand-Off (LRSO) cruise missile, Ground Based Strategic Deterrent (GBSD); and multiple Missile Defense Agency (MDA) interceptor programs.  </a:t>
            </a:r>
          </a:p>
          <a:p>
            <a:pPr eaLnBrk="1" hangingPunct="1"/>
            <a:endParaRPr lang="en-US" baseline="0" dirty="0" smtClean="0"/>
          </a:p>
        </p:txBody>
      </p:sp>
      <p:sp>
        <p:nvSpPr>
          <p:cNvPr id="36868" name="Slide Number Placeholder 3"/>
          <p:cNvSpPr>
            <a:spLocks noGrp="1"/>
          </p:cNvSpPr>
          <p:nvPr>
            <p:ph type="sldNum" sz="quarter" idx="5"/>
          </p:nvPr>
        </p:nvSpPr>
        <p:spPr>
          <a:noFill/>
        </p:spPr>
        <p:txBody>
          <a:bodyPr/>
          <a:lstStyle/>
          <a:p>
            <a:fld id="{995A62CF-E290-4DCA-83A0-5CB20A9FAF1D}" type="slidenum">
              <a:rPr lang="en-US" smtClean="0"/>
              <a:pPr/>
              <a:t>3</a:t>
            </a:fld>
            <a:endParaRPr lang="en-US" smtClean="0"/>
          </a:p>
        </p:txBody>
      </p:sp>
    </p:spTree>
    <p:extLst>
      <p:ext uri="{BB962C8B-B14F-4D97-AF65-F5344CB8AC3E}">
        <p14:creationId xmlns:p14="http://schemas.microsoft.com/office/powerpoint/2010/main" val="3080926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184275" y="698500"/>
            <a:ext cx="4654550" cy="3490913"/>
          </a:xfrm>
          <a:ln/>
        </p:spPr>
      </p:sp>
      <p:sp>
        <p:nvSpPr>
          <p:cNvPr id="36867" name="Notes Placeholder 2"/>
          <p:cNvSpPr>
            <a:spLocks noGrp="1"/>
          </p:cNvSpPr>
          <p:nvPr>
            <p:ph type="body" idx="1"/>
          </p:nvPr>
        </p:nvSpPr>
        <p:spPr>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(U//FOUO)</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cessation of underground tests (UGT) resulted in a dramatic reduction in our ability to test the performance of many classes of materials, structures, and electronic subsystems in the prompt radiation environments produced by nuclear weapons.  The perceived peace dividend and lack of an imminent nuclear threat also led to the closure of most of DoD’s large-scale X-ray above ground test (AGT) capabilities.  After many years in which survivability was allowed to be traded away during system development to reduce cost, the issuance of DoD Instruction 3150.09 [2] and USSTRATCOM Instruction 501-02 [4] has emphasized that survivability should be an enforced Key Performance Parameter (KPP) for any new Mission Critical Systems (MCS) and should be evaluated for all existing MCS.  These new instructions drove the formation of the Chemical, Biological, Radiological, and Nuclear (CBRN) Survivability Oversight Group (CSOG) – Nuclear panel (CSOG-N) to evaluate compliance.  The CSOG-N chartered the Test and Evaluation (T&amp;E) Subgroup to assess the state of the T&amp;E capabilities needed to implement the instructions.  The T&amp;E Subgroup Roadmap [1] identified seven critical shortfalls in Nuclear Weapon Effects (NWE) test capabilities with requirements for: 1) an Electromagnetic Pulse (EMP) test capability for ships; 2) a combined blast and thermal test capability for full-scale vehicles and model validation; 3) a pulsed neutron environment for strategic system components; 4) a debris-free cold X-ray (photon energies &lt;15 keV) environment for missile defense and satellite optic components; 5) a subsystem-level dust exposure capability for engine effects, surface erosion, and optical degradation; 6) warm X-ray (15-100 keV) capabilities with improved fidelity for satellite, missile defense, and strategic system certification; 7) and high fluence cold X-ray blow-off impulse simulation capabilities for new reentry system materials and aeroshell testing.  The X-ray Simulators for Test and Evaluation of Nuclear Survivability (XSTENS) project will address 2 of the 7 shortfalls (4 and 6) and will support the materials characterization required for blow-off impulse simulations (Shortfall 7).</a:t>
            </a:r>
          </a:p>
          <a:p>
            <a:pPr eaLnBrk="1" hangingPunct="1"/>
            <a:endParaRPr lang="en-US" dirty="0" smtClean="0"/>
          </a:p>
          <a:p>
            <a:pPr eaLnBrk="1" hangingPunct="1"/>
            <a:endParaRPr lang="en-US" dirty="0" smtClean="0"/>
          </a:p>
          <a:p>
            <a:pPr eaLnBrk="1" hangingPunct="1"/>
            <a:r>
              <a:rPr lang="en-US" dirty="0" smtClean="0"/>
              <a:t>Achieving an</a:t>
            </a:r>
            <a:r>
              <a:rPr lang="en-US" baseline="0" dirty="0" smtClean="0"/>
              <a:t> accurate reproduction of the threat x-ray environment cannot be achieved without either underground NWE tests or many billions of dollars for a huge pulsed power facility.  The best solution is to achieve higher precision with a range of well characterized, reproducible test environments to measure the responses of system components that can be extrapolated to the threat levels with low uncertainties.</a:t>
            </a:r>
            <a:endParaRPr lang="en-US" dirty="0" smtClean="0"/>
          </a:p>
        </p:txBody>
      </p:sp>
      <p:sp>
        <p:nvSpPr>
          <p:cNvPr id="36868" name="Slide Number Placeholder 3"/>
          <p:cNvSpPr>
            <a:spLocks noGrp="1"/>
          </p:cNvSpPr>
          <p:nvPr>
            <p:ph type="sldNum" sz="quarter" idx="5"/>
          </p:nvPr>
        </p:nvSpPr>
        <p:spPr>
          <a:noFill/>
        </p:spPr>
        <p:txBody>
          <a:bodyPr/>
          <a:lstStyle/>
          <a:p>
            <a:fld id="{995A62CF-E290-4DCA-83A0-5CB20A9FAF1D}" type="slidenum">
              <a:rPr lang="en-US" smtClean="0"/>
              <a:pPr/>
              <a:t>4</a:t>
            </a:fld>
            <a:endParaRPr lang="en-US" smtClean="0"/>
          </a:p>
        </p:txBody>
      </p:sp>
    </p:spTree>
    <p:extLst>
      <p:ext uri="{BB962C8B-B14F-4D97-AF65-F5344CB8AC3E}">
        <p14:creationId xmlns:p14="http://schemas.microsoft.com/office/powerpoint/2010/main" val="361755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184275" y="698500"/>
            <a:ext cx="4654550" cy="3490913"/>
          </a:xfrm>
          <a:ln/>
        </p:spPr>
      </p:sp>
      <p:sp>
        <p:nvSpPr>
          <p:cNvPr id="36867" name="Notes Placeholder 2"/>
          <p:cNvSpPr>
            <a:spLocks noGrp="1"/>
          </p:cNvSpPr>
          <p:nvPr>
            <p:ph type="body" idx="1"/>
          </p:nvPr>
        </p:nvSpPr>
        <p:spPr>
          <a:noFill/>
          <a:ln/>
        </p:spPr>
        <p:txBody>
          <a:bodyPr/>
          <a:lstStyle/>
          <a:p>
            <a:pPr eaLnBrk="1" hangingPunct="1"/>
            <a:r>
              <a:rPr lang="en-US" sz="1200" kern="1200" dirty="0" smtClean="0">
                <a:solidFill>
                  <a:schemeClr val="tx1"/>
                </a:solidFill>
                <a:effectLst/>
                <a:latin typeface="+mn-lt"/>
                <a:ea typeface="+mn-ea"/>
                <a:cs typeface="+mn-cs"/>
              </a:rPr>
              <a:t>The XSTENS test capabilities will utilize new pulsed power technologies under development by the Defense Threat Reduction Agency (DTRA) and build upon the existing infrastructure available at the Naval Research Laboratory (NRL) in Washington, DC and the DTRA West Coast Facility (WCF) in San Leandro, CA. </a:t>
            </a:r>
          </a:p>
          <a:p>
            <a:pPr eaLnBrk="1" hangingPunct="1"/>
            <a:endParaRPr lang="en-US" sz="1200" kern="1200" dirty="0" smtClean="0">
              <a:solidFill>
                <a:schemeClr val="tx1"/>
              </a:solidFill>
              <a:effectLst/>
              <a:latin typeface="+mn-lt"/>
              <a:ea typeface="+mn-ea"/>
              <a:cs typeface="+mn-cs"/>
            </a:endParaRPr>
          </a:p>
          <a:p>
            <a:pPr eaLnBrk="1" hangingPunct="1"/>
            <a:r>
              <a:rPr lang="en-US" sz="1200" kern="1200" dirty="0" smtClean="0">
                <a:solidFill>
                  <a:schemeClr val="tx1"/>
                </a:solidFill>
                <a:effectLst/>
                <a:latin typeface="+mn-lt"/>
                <a:ea typeface="+mn-ea"/>
                <a:cs typeface="+mn-cs"/>
              </a:rPr>
              <a:t>(U//FOUO) Development of well-characterized, high-fidelity cold and warm X-ray sources is required to certify the survivability of mission critical strategic, missile defense, tactical, and satellite systems against nuclear threat environments.  The primary challenges for warm X-ray testing are low dose-rates (&gt;100x below threat) and poor spectral fidelity of current AGT simulators. Other limitations include poor fluence uniformity over large test objects, shot-to-shot reproducibility, and diagnostic accuracy.</a:t>
            </a:r>
          </a:p>
          <a:p>
            <a:pPr eaLnBrk="1" hangingPunct="1"/>
            <a:endParaRPr lang="en-US" sz="1200" kern="1200" dirty="0" smtClean="0">
              <a:solidFill>
                <a:schemeClr val="tx1"/>
              </a:solidFill>
              <a:effectLst/>
              <a:latin typeface="+mn-lt"/>
              <a:ea typeface="+mn-ea"/>
              <a:cs typeface="+mn-cs"/>
            </a:endParaRPr>
          </a:p>
          <a:p>
            <a:pPr eaLnBrk="1" hangingPunct="1"/>
            <a:r>
              <a:rPr lang="en-US" sz="1200" kern="1200" dirty="0" smtClean="0">
                <a:solidFill>
                  <a:schemeClr val="tx1"/>
                </a:solidFill>
                <a:effectLst/>
                <a:latin typeface="+mn-lt"/>
                <a:ea typeface="+mn-ea"/>
                <a:cs typeface="+mn-cs"/>
              </a:rPr>
              <a:t>(U//FOUO) The lack of high fluence X-ray sources drives the need for ion beams to simulate the surface doses for strategic system levels. Existing ion beam sources need to be extended to higher yields to allow testing of 3-dimensional test objects. The main issues with cold X-ray testing for missile defense and satellite systems is poor reproducibility of the test environments, the lack of fluence for large test areas, and the high cost of conducting experiments on the larger DOE machines as well as their lack of availability. </a:t>
            </a:r>
            <a:endParaRPr lang="en-US" dirty="0" smtClean="0"/>
          </a:p>
        </p:txBody>
      </p:sp>
      <p:sp>
        <p:nvSpPr>
          <p:cNvPr id="36868" name="Slide Number Placeholder 3"/>
          <p:cNvSpPr>
            <a:spLocks noGrp="1"/>
          </p:cNvSpPr>
          <p:nvPr>
            <p:ph type="sldNum" sz="quarter" idx="5"/>
          </p:nvPr>
        </p:nvSpPr>
        <p:spPr>
          <a:noFill/>
        </p:spPr>
        <p:txBody>
          <a:bodyPr/>
          <a:lstStyle/>
          <a:p>
            <a:fld id="{995A62CF-E290-4DCA-83A0-5CB20A9FAF1D}" type="slidenum">
              <a:rPr lang="en-US" smtClean="0">
                <a:solidFill>
                  <a:prstClr val="black"/>
                </a:solidFill>
              </a:rPr>
              <a:pPr/>
              <a:t>5</a:t>
            </a:fld>
            <a:endParaRPr lang="en-US" smtClean="0">
              <a:solidFill>
                <a:prstClr val="black"/>
              </a:solidFill>
            </a:endParaRPr>
          </a:p>
        </p:txBody>
      </p:sp>
    </p:spTree>
    <p:extLst>
      <p:ext uri="{BB962C8B-B14F-4D97-AF65-F5344CB8AC3E}">
        <p14:creationId xmlns:p14="http://schemas.microsoft.com/office/powerpoint/2010/main" val="4033911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Besides the identified POCs, many other stakeholders provided reviews and inputs into</a:t>
            </a:r>
            <a:r>
              <a:rPr lang="en-US" baseline="0" dirty="0" smtClean="0"/>
              <a:t> the TCRD. </a:t>
            </a:r>
            <a:endParaRPr lang="en-US" dirty="0"/>
          </a:p>
        </p:txBody>
      </p:sp>
      <p:sp>
        <p:nvSpPr>
          <p:cNvPr id="4" name="Slide Number Placeholder 3"/>
          <p:cNvSpPr>
            <a:spLocks noGrp="1"/>
          </p:cNvSpPr>
          <p:nvPr>
            <p:ph type="sldNum" sz="quarter" idx="10"/>
          </p:nvPr>
        </p:nvSpPr>
        <p:spPr/>
        <p:txBody>
          <a:bodyPr/>
          <a:lstStyle/>
          <a:p>
            <a:fld id="{98845DB7-22F4-4934-B484-E17BD12F5B3A}" type="slidenum">
              <a:rPr lang="en-US" smtClean="0"/>
              <a:t>6</a:t>
            </a:fld>
            <a:endParaRPr lang="en-US"/>
          </a:p>
        </p:txBody>
      </p:sp>
    </p:spTree>
    <p:extLst>
      <p:ext uri="{BB962C8B-B14F-4D97-AF65-F5344CB8AC3E}">
        <p14:creationId xmlns:p14="http://schemas.microsoft.com/office/powerpoint/2010/main" val="164869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184275" y="698500"/>
            <a:ext cx="4654550" cy="3490913"/>
          </a:xfrm>
          <a:ln/>
        </p:spPr>
      </p:sp>
      <p:sp>
        <p:nvSpPr>
          <p:cNvPr id="36867" name="Notes Placeholder 2"/>
          <p:cNvSpPr>
            <a:spLocks noGrp="1"/>
          </p:cNvSpPr>
          <p:nvPr>
            <p:ph type="body" idx="1"/>
          </p:nvPr>
        </p:nvSpPr>
        <p:spPr>
          <a:noFill/>
          <a:ln/>
        </p:spPr>
        <p:txBody>
          <a:bodyPr/>
          <a:lstStyle/>
          <a:p>
            <a:pPr eaLnBrk="1" hangingPunct="1"/>
            <a:r>
              <a:rPr lang="en-US" dirty="0" smtClean="0"/>
              <a:t>Remainder</a:t>
            </a:r>
            <a:r>
              <a:rPr lang="en-US" baseline="0" dirty="0" smtClean="0"/>
              <a:t> of briefing will touch on each of these topics and their activity during ESP; detailed WBS available for each subproject</a:t>
            </a:r>
            <a:endParaRPr lang="en-US" dirty="0" smtClean="0"/>
          </a:p>
        </p:txBody>
      </p:sp>
      <p:sp>
        <p:nvSpPr>
          <p:cNvPr id="36868" name="Slide Number Placeholder 3"/>
          <p:cNvSpPr>
            <a:spLocks noGrp="1"/>
          </p:cNvSpPr>
          <p:nvPr>
            <p:ph type="sldNum" sz="quarter" idx="5"/>
          </p:nvPr>
        </p:nvSpPr>
        <p:spPr>
          <a:noFill/>
        </p:spPr>
        <p:txBody>
          <a:bodyPr/>
          <a:lstStyle/>
          <a:p>
            <a:fld id="{995A62CF-E290-4DCA-83A0-5CB20A9FAF1D}" type="slidenum">
              <a:rPr lang="en-US" smtClean="0"/>
              <a:pPr/>
              <a:t>7</a:t>
            </a:fld>
            <a:endParaRPr lang="en-US" smtClean="0"/>
          </a:p>
        </p:txBody>
      </p:sp>
    </p:spTree>
    <p:extLst>
      <p:ext uri="{BB962C8B-B14F-4D97-AF65-F5344CB8AC3E}">
        <p14:creationId xmlns:p14="http://schemas.microsoft.com/office/powerpoint/2010/main" val="782747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845DB7-22F4-4934-B484-E17BD12F5B3A}" type="slidenum">
              <a:rPr lang="en-US" smtClean="0"/>
              <a:t>11</a:t>
            </a:fld>
            <a:endParaRPr lang="en-US"/>
          </a:p>
        </p:txBody>
      </p:sp>
    </p:spTree>
    <p:extLst>
      <p:ext uri="{BB962C8B-B14F-4D97-AF65-F5344CB8AC3E}">
        <p14:creationId xmlns:p14="http://schemas.microsoft.com/office/powerpoint/2010/main" val="3841808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(U//FOUO) Strategic missile and reentry, missile defense, and C4ISR satellite systems must confidently perform not only in the natural space environment, but also under the added stresses induced by the environments produced by the detonation of a nuclear weapon in space.  A nuclear detonation in space releases most of its energy (~75%) in the form of X-rays which impact any system within a line-of-sight in a pulse with a width less than 100 nanoseconds (ns).  The X-rays from a nuclear detonation in space drive a wide range of potentially damaging phenomena: System Generated Electromagnetic Pulse (SGEMP) from the electrons driven off of surfaces by the cold and warm X-rays; Thermomechanical Effects (TME) such as Thermal Structural Response (TSR) and Thermal Mechanical Shock (TMS) due to high doses of warm X-rays that reach structural components; Transient Radiation Effects in Electronics (TREE) from the X-rays and gamma rays that reach internal components; and surface damage of satellite solar arrays, missile defense optical sensors, warheads, and missiles from cold X-rays  absorbed in the outer layers of exposed materials.  At the highest </a:t>
            </a:r>
            <a:r>
              <a:rPr lang="en-US" sz="1200" kern="1200" dirty="0" err="1" smtClean="0">
                <a:solidFill>
                  <a:schemeClr val="tx1"/>
                </a:solidFill>
                <a:effectLst/>
                <a:latin typeface="+mn-lt"/>
                <a:ea typeface="+mn-ea"/>
                <a:cs typeface="+mn-cs"/>
              </a:rPr>
              <a:t>fluences</a:t>
            </a:r>
            <a:r>
              <a:rPr lang="en-US" sz="1200" kern="1200" dirty="0" smtClean="0">
                <a:solidFill>
                  <a:schemeClr val="tx1"/>
                </a:solidFill>
                <a:effectLst/>
                <a:latin typeface="+mn-lt"/>
                <a:ea typeface="+mn-ea"/>
                <a:cs typeface="+mn-cs"/>
              </a:rPr>
              <a:t> required of strategic reentry systems, the main cold X-ray threat is impulse and shock generated by the X-ray induced vaporization and blow-off of surface materials.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(U//FOUO) Five different simulator environments (use/test cases) have been identified to address the needed range of cold/warm X-ray effects T&amp;E: (1) warm X-ray sources with a wide range of spectra to characterize the responses of components, electronics, and cables to different threat spectra at </a:t>
            </a:r>
            <a:r>
              <a:rPr lang="en-US" sz="1200" kern="1200" dirty="0" err="1" smtClean="0">
                <a:solidFill>
                  <a:schemeClr val="tx1"/>
                </a:solidFill>
                <a:effectLst/>
                <a:latin typeface="+mn-lt"/>
                <a:ea typeface="+mn-ea"/>
                <a:cs typeface="+mn-cs"/>
              </a:rPr>
              <a:t>fluences</a:t>
            </a:r>
            <a:r>
              <a:rPr lang="en-US" sz="1200" kern="1200" dirty="0" smtClean="0">
                <a:solidFill>
                  <a:schemeClr val="tx1"/>
                </a:solidFill>
                <a:effectLst/>
                <a:latin typeface="+mn-lt"/>
                <a:ea typeface="+mn-ea"/>
                <a:cs typeface="+mn-cs"/>
              </a:rPr>
              <a:t> generally less than 1 </a:t>
            </a:r>
            <a:r>
              <a:rPr lang="en-US" sz="1200" kern="1200" dirty="0" err="1" smtClean="0">
                <a:solidFill>
                  <a:schemeClr val="tx1"/>
                </a:solidFill>
                <a:effectLst/>
                <a:latin typeface="+mn-lt"/>
                <a:ea typeface="+mn-ea"/>
                <a:cs typeface="+mn-cs"/>
              </a:rPr>
              <a:t>cal</a:t>
            </a:r>
            <a:r>
              <a:rPr lang="en-US" sz="1200" kern="1200" dirty="0" smtClean="0">
                <a:solidFill>
                  <a:schemeClr val="tx1"/>
                </a:solidFill>
                <a:effectLst/>
                <a:latin typeface="+mn-lt"/>
                <a:ea typeface="+mn-ea"/>
                <a:cs typeface="+mn-cs"/>
              </a:rPr>
              <a:t>/cm</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(2) debris-free (no gas, plasma, or particulate contamination from the source) cold X-rays at </a:t>
            </a:r>
            <a:r>
              <a:rPr lang="en-US" sz="1200" kern="1200" dirty="0" err="1" smtClean="0">
                <a:solidFill>
                  <a:schemeClr val="tx1"/>
                </a:solidFill>
                <a:effectLst/>
                <a:latin typeface="+mn-lt"/>
                <a:ea typeface="+mn-ea"/>
                <a:cs typeface="+mn-cs"/>
              </a:rPr>
              <a:t>fluences</a:t>
            </a:r>
            <a:r>
              <a:rPr lang="en-US" sz="1200" kern="1200" dirty="0" smtClean="0">
                <a:solidFill>
                  <a:schemeClr val="tx1"/>
                </a:solidFill>
                <a:effectLst/>
                <a:latin typeface="+mn-lt"/>
                <a:ea typeface="+mn-ea"/>
                <a:cs typeface="+mn-cs"/>
              </a:rPr>
              <a:t> typically less than 1 </a:t>
            </a:r>
            <a:r>
              <a:rPr lang="en-US" sz="1200" kern="1200" dirty="0" err="1" smtClean="0">
                <a:solidFill>
                  <a:schemeClr val="tx1"/>
                </a:solidFill>
                <a:effectLst/>
                <a:latin typeface="+mn-lt"/>
                <a:ea typeface="+mn-ea"/>
                <a:cs typeface="+mn-cs"/>
              </a:rPr>
              <a:t>cal</a:t>
            </a:r>
            <a:r>
              <a:rPr lang="en-US" sz="1200" kern="1200" dirty="0" smtClean="0">
                <a:solidFill>
                  <a:schemeClr val="tx1"/>
                </a:solidFill>
                <a:effectLst/>
                <a:latin typeface="+mn-lt"/>
                <a:ea typeface="+mn-ea"/>
                <a:cs typeface="+mn-cs"/>
              </a:rPr>
              <a:t>/cm</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for testing of coated optics, solar arrays, and surface coatings; (3) high fluence (&gt;10 </a:t>
            </a:r>
            <a:r>
              <a:rPr lang="en-US" sz="1200" kern="1200" dirty="0" err="1" smtClean="0">
                <a:solidFill>
                  <a:schemeClr val="tx1"/>
                </a:solidFill>
                <a:effectLst/>
                <a:latin typeface="+mn-lt"/>
                <a:ea typeface="+mn-ea"/>
                <a:cs typeface="+mn-cs"/>
              </a:rPr>
              <a:t>cal</a:t>
            </a:r>
            <a:r>
              <a:rPr lang="en-US" sz="1200" kern="1200" dirty="0" smtClean="0">
                <a:solidFill>
                  <a:schemeClr val="tx1"/>
                </a:solidFill>
                <a:effectLst/>
                <a:latin typeface="+mn-lt"/>
                <a:ea typeface="+mn-ea"/>
                <a:cs typeface="+mn-cs"/>
              </a:rPr>
              <a:t>/cm</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cold X-rays to characterize the blow-off impulse response of strategic system materials over small areas; (4) ion beams (typically protons) with &gt;10 </a:t>
            </a:r>
            <a:r>
              <a:rPr lang="en-US" sz="1200" kern="1200" dirty="0" err="1" smtClean="0">
                <a:solidFill>
                  <a:schemeClr val="tx1"/>
                </a:solidFill>
                <a:effectLst/>
                <a:latin typeface="+mn-lt"/>
                <a:ea typeface="+mn-ea"/>
                <a:cs typeface="+mn-cs"/>
              </a:rPr>
              <a:t>cal</a:t>
            </a:r>
            <a:r>
              <a:rPr lang="en-US" sz="1200" kern="1200" dirty="0" smtClean="0">
                <a:solidFill>
                  <a:schemeClr val="tx1"/>
                </a:solidFill>
                <a:effectLst/>
                <a:latin typeface="+mn-lt"/>
                <a:ea typeface="+mn-ea"/>
                <a:cs typeface="+mn-cs"/>
              </a:rPr>
              <a:t>/cm</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fluences</a:t>
            </a:r>
            <a:r>
              <a:rPr lang="en-US" sz="1200" kern="1200" dirty="0" smtClean="0">
                <a:solidFill>
                  <a:schemeClr val="tx1"/>
                </a:solidFill>
                <a:effectLst/>
                <a:latin typeface="+mn-lt"/>
                <a:ea typeface="+mn-ea"/>
                <a:cs typeface="+mn-cs"/>
              </a:rPr>
              <a:t> to simulate the effects of cold X-ray blow-off over large areas and three-dimensional (3D) test objects; and (5) electron beams with </a:t>
            </a:r>
            <a:r>
              <a:rPr lang="en-US" sz="1200" kern="1200" dirty="0" err="1" smtClean="0">
                <a:solidFill>
                  <a:schemeClr val="tx1"/>
                </a:solidFill>
                <a:effectLst/>
                <a:latin typeface="+mn-lt"/>
                <a:ea typeface="+mn-ea"/>
                <a:cs typeface="+mn-cs"/>
              </a:rPr>
              <a:t>fluences</a:t>
            </a:r>
            <a:r>
              <a:rPr lang="en-US" sz="1200" kern="1200" dirty="0" smtClean="0">
                <a:solidFill>
                  <a:schemeClr val="tx1"/>
                </a:solidFill>
                <a:effectLst/>
                <a:latin typeface="+mn-lt"/>
                <a:ea typeface="+mn-ea"/>
                <a:cs typeface="+mn-cs"/>
              </a:rPr>
              <a:t> &gt;10 </a:t>
            </a:r>
            <a:r>
              <a:rPr lang="en-US" sz="1200" kern="1200" dirty="0" err="1" smtClean="0">
                <a:solidFill>
                  <a:schemeClr val="tx1"/>
                </a:solidFill>
                <a:effectLst/>
                <a:latin typeface="+mn-lt"/>
                <a:ea typeface="+mn-ea"/>
                <a:cs typeface="+mn-cs"/>
              </a:rPr>
              <a:t>cal</a:t>
            </a:r>
            <a:r>
              <a:rPr lang="en-US" sz="1200" kern="1200" dirty="0" smtClean="0">
                <a:solidFill>
                  <a:schemeClr val="tx1"/>
                </a:solidFill>
                <a:effectLst/>
                <a:latin typeface="+mn-lt"/>
                <a:ea typeface="+mn-ea"/>
                <a:cs typeface="+mn-cs"/>
              </a:rPr>
              <a:t>/cm</a:t>
            </a:r>
            <a:r>
              <a:rPr lang="en-US" sz="1200" kern="1200" baseline="30000" dirty="0" smtClean="0">
                <a:solidFill>
                  <a:schemeClr val="tx1"/>
                </a:solidFill>
                <a:effectLst/>
                <a:latin typeface="+mn-lt"/>
                <a:ea typeface="+mn-ea"/>
                <a:cs typeface="+mn-cs"/>
              </a:rPr>
              <a:t>2</a:t>
            </a:r>
            <a:r>
              <a:rPr lang="en-US" sz="1200" kern="1200" dirty="0" smtClean="0">
                <a:solidFill>
                  <a:schemeClr val="tx1"/>
                </a:solidFill>
                <a:effectLst/>
                <a:latin typeface="+mn-lt"/>
                <a:ea typeface="+mn-ea"/>
                <a:cs typeface="+mn-cs"/>
              </a:rPr>
              <a:t> to characterize the TSR/TMS response of structures to warm X-ray </a:t>
            </a:r>
            <a:r>
              <a:rPr lang="en-US" sz="1200" kern="1200" dirty="0" err="1" smtClean="0">
                <a:solidFill>
                  <a:schemeClr val="tx1"/>
                </a:solidFill>
                <a:effectLst/>
                <a:latin typeface="+mn-lt"/>
                <a:ea typeface="+mn-ea"/>
                <a:cs typeface="+mn-cs"/>
              </a:rPr>
              <a:t>fluences</a:t>
            </a:r>
            <a:r>
              <a:rPr lang="en-US" sz="1200" kern="1200" dirty="0" smtClean="0">
                <a:solidFill>
                  <a:schemeClr val="tx1"/>
                </a:solidFill>
                <a:effectLst/>
                <a:latin typeface="+mn-lt"/>
                <a:ea typeface="+mn-ea"/>
                <a:cs typeface="+mn-cs"/>
              </a:rPr>
              <a:t> not currently achievable with an AGT X-ray simulator. </a:t>
            </a:r>
          </a:p>
          <a:p>
            <a:endParaRPr lang="en-US" dirty="0"/>
          </a:p>
        </p:txBody>
      </p:sp>
      <p:sp>
        <p:nvSpPr>
          <p:cNvPr id="4" name="Slide Number Placeholder 3"/>
          <p:cNvSpPr>
            <a:spLocks noGrp="1"/>
          </p:cNvSpPr>
          <p:nvPr>
            <p:ph type="sldNum" sz="quarter" idx="10"/>
          </p:nvPr>
        </p:nvSpPr>
        <p:spPr/>
        <p:txBody>
          <a:bodyPr/>
          <a:lstStyle/>
          <a:p>
            <a:fld id="{98845DB7-22F4-4934-B484-E17BD12F5B3A}" type="slidenum">
              <a:rPr lang="en-US" smtClean="0"/>
              <a:t>12</a:t>
            </a:fld>
            <a:endParaRPr lang="en-US"/>
          </a:p>
        </p:txBody>
      </p:sp>
    </p:spTree>
    <p:extLst>
      <p:ext uri="{BB962C8B-B14F-4D97-AF65-F5344CB8AC3E}">
        <p14:creationId xmlns:p14="http://schemas.microsoft.com/office/powerpoint/2010/main" val="269528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6137B8-2B35-46CF-91F8-D998D39F7C92}" type="datetime1">
              <a:rPr lang="en-US" smtClean="0"/>
              <a:t>7/15/2019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marL="228600" indent="-228600">
              <a:buFont typeface="+mj-lt"/>
              <a:buAutoNum type="arabicPeriod"/>
              <a:defRPr/>
            </a:lvl1pPr>
          </a:lstStyle>
          <a:p>
            <a:pPr marL="0" indent="0">
              <a:buFont typeface="+mj-lt"/>
              <a:buNone/>
            </a:pPr>
            <a:fld id="{263D757B-6F27-42D3-AF5E-6E942AA0A2B2}" type="slidenum">
              <a:rPr lang="en-US" smtClean="0"/>
              <a:pPr marL="0" indent="0">
                <a:buFont typeface="+mj-lt"/>
                <a:buNone/>
              </a:pPr>
              <a:t>‹#›</a:t>
            </a:fld>
            <a:endParaRPr lang="en-US" dirty="0"/>
          </a:p>
        </p:txBody>
      </p:sp>
    </p:spTree>
    <p:extLst>
      <p:ext uri="{BB962C8B-B14F-4D97-AF65-F5344CB8AC3E}">
        <p14:creationId xmlns:p14="http://schemas.microsoft.com/office/powerpoint/2010/main" val="3212098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BD0861-E7B9-48BE-B82A-46D556BB32CB}" type="datetime1">
              <a:rPr lang="en-US" smtClean="0"/>
              <a:t>7/15/2019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D757B-6F27-42D3-AF5E-6E942AA0A2B2}" type="slidenum">
              <a:rPr lang="en-US" smtClean="0"/>
              <a:t>‹#›</a:t>
            </a:fld>
            <a:endParaRPr lang="en-US"/>
          </a:p>
        </p:txBody>
      </p:sp>
    </p:spTree>
    <p:extLst>
      <p:ext uri="{BB962C8B-B14F-4D97-AF65-F5344CB8AC3E}">
        <p14:creationId xmlns:p14="http://schemas.microsoft.com/office/powerpoint/2010/main" val="2051452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264836-BE61-461A-AC24-C8516F46982F}" type="datetime1">
              <a:rPr lang="en-US" smtClean="0"/>
              <a:t>7/15/2019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D757B-6F27-42D3-AF5E-6E942AA0A2B2}" type="slidenum">
              <a:rPr lang="en-US" smtClean="0"/>
              <a:t>‹#›</a:t>
            </a:fld>
            <a:endParaRPr lang="en-US"/>
          </a:p>
        </p:txBody>
      </p:sp>
    </p:spTree>
    <p:extLst>
      <p:ext uri="{BB962C8B-B14F-4D97-AF65-F5344CB8AC3E}">
        <p14:creationId xmlns:p14="http://schemas.microsoft.com/office/powerpoint/2010/main" val="2016456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510F01-0CFF-4C31-807A-294B5170FA0F}" type="datetime1">
              <a:rPr lang="en-US" smtClean="0"/>
              <a:t>7/15/2019</a:t>
            </a:fld>
            <a:endParaRPr lang="en-US"/>
          </a:p>
        </p:txBody>
      </p:sp>
      <p:sp>
        <p:nvSpPr>
          <p:cNvPr id="6" name="Slide Number Placeholder 5"/>
          <p:cNvSpPr>
            <a:spLocks noGrp="1"/>
          </p:cNvSpPr>
          <p:nvPr>
            <p:ph type="sldNum" sz="quarter" idx="12"/>
          </p:nvPr>
        </p:nvSpPr>
        <p:spPr>
          <a:xfrm>
            <a:off x="7010400" y="6492877"/>
            <a:ext cx="2133600" cy="365125"/>
          </a:xfrm>
        </p:spPr>
        <p:txBody>
          <a:bodyPr/>
          <a:lstStyle/>
          <a:p>
            <a:fld id="{263D757B-6F27-42D3-AF5E-6E942AA0A2B2}" type="slidenum">
              <a:rPr lang="en-US" smtClean="0"/>
              <a:t>‹#›</a:t>
            </a:fld>
            <a:endParaRPr lang="en-US"/>
          </a:p>
        </p:txBody>
      </p:sp>
      <p:sp>
        <p:nvSpPr>
          <p:cNvPr id="7" name="TextBox 6"/>
          <p:cNvSpPr txBox="1"/>
          <p:nvPr userDrawn="1"/>
        </p:nvSpPr>
        <p:spPr>
          <a:xfrm>
            <a:off x="0" y="-16240"/>
            <a:ext cx="9144000" cy="307777"/>
          </a:xfrm>
          <a:prstGeom prst="rect">
            <a:avLst/>
          </a:prstGeom>
          <a:solidFill>
            <a:srgbClr val="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000000"/>
                </a:solidFill>
                <a:effectLst/>
                <a:uLnTx/>
                <a:uFillTx/>
              </a:rPr>
              <a:t>FOR OFFICIAL USE ONLY</a:t>
            </a:r>
          </a:p>
        </p:txBody>
      </p:sp>
    </p:spTree>
    <p:extLst>
      <p:ext uri="{BB962C8B-B14F-4D97-AF65-F5344CB8AC3E}">
        <p14:creationId xmlns:p14="http://schemas.microsoft.com/office/powerpoint/2010/main" val="3385106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65D7DC4-D14C-45D9-BB67-EFD77CD29899}" type="datetime1">
              <a:rPr lang="en-US" smtClean="0"/>
              <a:t>7/15/2019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3D757B-6F27-42D3-AF5E-6E942AA0A2B2}" type="slidenum">
              <a:rPr lang="en-US" smtClean="0"/>
              <a:t>‹#›</a:t>
            </a:fld>
            <a:endParaRPr lang="en-US"/>
          </a:p>
        </p:txBody>
      </p:sp>
    </p:spTree>
    <p:extLst>
      <p:ext uri="{BB962C8B-B14F-4D97-AF65-F5344CB8AC3E}">
        <p14:creationId xmlns:p14="http://schemas.microsoft.com/office/powerpoint/2010/main" val="2349767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26861A-191E-4A3F-92C2-A1AC72AF8FBE}" type="datetime1">
              <a:rPr lang="en-US" smtClean="0"/>
              <a:t>7/15/2019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D757B-6F27-42D3-AF5E-6E942AA0A2B2}" type="slidenum">
              <a:rPr lang="en-US" smtClean="0"/>
              <a:t>‹#›</a:t>
            </a:fld>
            <a:endParaRPr lang="en-US"/>
          </a:p>
        </p:txBody>
      </p:sp>
    </p:spTree>
    <p:extLst>
      <p:ext uri="{BB962C8B-B14F-4D97-AF65-F5344CB8AC3E}">
        <p14:creationId xmlns:p14="http://schemas.microsoft.com/office/powerpoint/2010/main" val="2973420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231C02D-060B-4BD4-B398-FF6794473BEE}" type="datetime1">
              <a:rPr lang="en-US" smtClean="0"/>
              <a:t>7/15/2019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3D757B-6F27-42D3-AF5E-6E942AA0A2B2}" type="slidenum">
              <a:rPr lang="en-US" smtClean="0"/>
              <a:t>‹#›</a:t>
            </a:fld>
            <a:endParaRPr lang="en-US"/>
          </a:p>
        </p:txBody>
      </p:sp>
    </p:spTree>
    <p:extLst>
      <p:ext uri="{BB962C8B-B14F-4D97-AF65-F5344CB8AC3E}">
        <p14:creationId xmlns:p14="http://schemas.microsoft.com/office/powerpoint/2010/main" val="3569804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19C05B-7250-45B2-AEB1-C124F2A00A3A}" type="datetime1">
              <a:rPr lang="en-US" smtClean="0"/>
              <a:t>7/15/2019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3D757B-6F27-42D3-AF5E-6E942AA0A2B2}" type="slidenum">
              <a:rPr lang="en-US" smtClean="0"/>
              <a:t>‹#›</a:t>
            </a:fld>
            <a:endParaRPr lang="en-US"/>
          </a:p>
        </p:txBody>
      </p:sp>
    </p:spTree>
    <p:extLst>
      <p:ext uri="{BB962C8B-B14F-4D97-AF65-F5344CB8AC3E}">
        <p14:creationId xmlns:p14="http://schemas.microsoft.com/office/powerpoint/2010/main" val="198282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AD38E4-07B4-4569-BF86-D6A10C10FFE6}" type="datetime1">
              <a:rPr lang="en-US" smtClean="0"/>
              <a:t>7/15/2019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3D757B-6F27-42D3-AF5E-6E942AA0A2B2}" type="slidenum">
              <a:rPr lang="en-US" smtClean="0"/>
              <a:t>‹#›</a:t>
            </a:fld>
            <a:endParaRPr lang="en-US"/>
          </a:p>
        </p:txBody>
      </p:sp>
    </p:spTree>
    <p:extLst>
      <p:ext uri="{BB962C8B-B14F-4D97-AF65-F5344CB8AC3E}">
        <p14:creationId xmlns:p14="http://schemas.microsoft.com/office/powerpoint/2010/main" val="1633002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5B816A-78A0-4C80-8413-F8EB3BB7AD66}" type="datetime1">
              <a:rPr lang="en-US" smtClean="0"/>
              <a:t>7/15/2019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D757B-6F27-42D3-AF5E-6E942AA0A2B2}" type="slidenum">
              <a:rPr lang="en-US" smtClean="0"/>
              <a:t>‹#›</a:t>
            </a:fld>
            <a:endParaRPr lang="en-US"/>
          </a:p>
        </p:txBody>
      </p:sp>
    </p:spTree>
    <p:extLst>
      <p:ext uri="{BB962C8B-B14F-4D97-AF65-F5344CB8AC3E}">
        <p14:creationId xmlns:p14="http://schemas.microsoft.com/office/powerpoint/2010/main" val="3772040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EB47D4-861F-40A0-A182-7D802AC386EB}" type="datetime1">
              <a:rPr lang="en-US" smtClean="0"/>
              <a:t>7/15/2019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3D757B-6F27-42D3-AF5E-6E942AA0A2B2}" type="slidenum">
              <a:rPr lang="en-US" smtClean="0"/>
              <a:t>‹#›</a:t>
            </a:fld>
            <a:endParaRPr lang="en-US"/>
          </a:p>
        </p:txBody>
      </p:sp>
    </p:spTree>
    <p:extLst>
      <p:ext uri="{BB962C8B-B14F-4D97-AF65-F5344CB8AC3E}">
        <p14:creationId xmlns:p14="http://schemas.microsoft.com/office/powerpoint/2010/main" val="3336817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B7D46F-A4AB-4738-84AD-39A8E468E266}" type="datetime1">
              <a:rPr lang="en-US" smtClean="0"/>
              <a:t>7/15/2019</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28104" y="6487169"/>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EA959C-61D1-409A-B714-E84ECEE042A0}" type="slidenum">
              <a:rPr lang="en-US" smtClean="0"/>
              <a:pPr/>
              <a:t>‹#›</a:t>
            </a:fld>
            <a:endParaRPr lang="en-US" dirty="0"/>
          </a:p>
        </p:txBody>
      </p:sp>
      <p:sp>
        <p:nvSpPr>
          <p:cNvPr id="7" name="TextBox 6"/>
          <p:cNvSpPr txBox="1"/>
          <p:nvPr userDrawn="1"/>
        </p:nvSpPr>
        <p:spPr>
          <a:xfrm>
            <a:off x="2895600" y="-16240"/>
            <a:ext cx="3276600" cy="307777"/>
          </a:xfrm>
          <a:prstGeom prst="rect">
            <a:avLst/>
          </a:prstGeom>
          <a:solidFill>
            <a:srgbClr val="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bg1">
                    <a:lumMod val="50000"/>
                  </a:schemeClr>
                </a:solidFill>
                <a:effectLst/>
                <a:uLnTx/>
                <a:uFillTx/>
              </a:rPr>
              <a:t>UNCLASSIFIED//FOUO</a:t>
            </a:r>
          </a:p>
        </p:txBody>
      </p:sp>
      <p:sp>
        <p:nvSpPr>
          <p:cNvPr id="8" name="TextBox 7"/>
          <p:cNvSpPr txBox="1"/>
          <p:nvPr userDrawn="1"/>
        </p:nvSpPr>
        <p:spPr>
          <a:xfrm>
            <a:off x="2895600" y="6550225"/>
            <a:ext cx="3276600" cy="307777"/>
          </a:xfrm>
          <a:prstGeom prst="rect">
            <a:avLst/>
          </a:prstGeom>
          <a:solidFill>
            <a:schemeClr val="bg1"/>
          </a:solidFill>
        </p:spPr>
        <p:txBody>
          <a:bodyPr wrap="square" rtlCol="0">
            <a:spAutoFit/>
          </a:bodyPr>
          <a:lstStyle/>
          <a:p>
            <a:pPr algn="ctr"/>
            <a:r>
              <a:rPr lang="en-US" sz="1400" b="1" dirty="0" smtClean="0">
                <a:solidFill>
                  <a:schemeClr val="bg1">
                    <a:lumMod val="50000"/>
                  </a:schemeClr>
                </a:solidFill>
              </a:rPr>
              <a:t>UNCLASSIFIED//FOUO</a:t>
            </a:r>
            <a:endParaRPr lang="en-US" sz="1400" b="1" dirty="0">
              <a:solidFill>
                <a:schemeClr val="bg1">
                  <a:lumMod val="50000"/>
                </a:schemeClr>
              </a:solidFill>
            </a:endParaRPr>
          </a:p>
        </p:txBody>
      </p:sp>
    </p:spTree>
    <p:extLst>
      <p:ext uri="{BB962C8B-B14F-4D97-AF65-F5344CB8AC3E}">
        <p14:creationId xmlns:p14="http://schemas.microsoft.com/office/powerpoint/2010/main" val="1499768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 Id="rId4" Type="http://schemas.openxmlformats.org/officeDocument/2006/relationships/image" Target="../media/image22.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jpeg"/><Relationship Id="rId1" Type="http://schemas.openxmlformats.org/officeDocument/2006/relationships/slideLayout" Target="../slideLayouts/slideLayout6.xml"/><Relationship Id="rId4" Type="http://schemas.openxmlformats.org/officeDocument/2006/relationships/image" Target="../media/image39.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375212"/>
            <a:ext cx="3657600" cy="1323439"/>
          </a:xfrm>
          <a:prstGeom prst="rect">
            <a:avLst/>
          </a:prstGeom>
          <a:noFill/>
          <a:ln>
            <a:solidFill>
              <a:schemeClr val="tx1"/>
            </a:solidFill>
          </a:ln>
        </p:spPr>
        <p:txBody>
          <a:bodyPr wrap="square" rtlCol="0">
            <a:spAutoFit/>
          </a:bodyPr>
          <a:lstStyle/>
          <a:p>
            <a:pPr eaLnBrk="0" fontAlgn="base" hangingPunct="0"/>
            <a:r>
              <a:rPr lang="en-US" sz="1000" dirty="0">
                <a:solidFill>
                  <a:srgbClr val="000000"/>
                </a:solidFill>
                <a:latin typeface="Arial" panose="020B0604020202020204" pitchFamily="34" charset="0"/>
                <a:ea typeface="MS PGothic"/>
                <a:cs typeface="Arial" panose="020B0604020202020204" pitchFamily="34" charset="0"/>
              </a:rPr>
              <a:t>WARNING – ITAR MATERIAL – SUBJECT TO EXPORT CONTROL LAWS.  The document contains technical data whose export is restricted by the Arms Export Control Act (Title 22 U.S.C. Sec 2751, et seq.) or the Export Administration Act of 1979, as amended (Title 50 U.S.C. App. 2401, et seq.).  Violators of these export laws are subject to severe criminal penalties.  Disseminate in accordance with provisions of DoD Directive 5230.25</a:t>
            </a:r>
            <a:r>
              <a:rPr lang="en-US" sz="1000" dirty="0" smtClean="0">
                <a:solidFill>
                  <a:srgbClr val="000000"/>
                </a:solidFill>
                <a:latin typeface="Arial" panose="020B0604020202020204" pitchFamily="34" charset="0"/>
                <a:ea typeface="MS PGothic"/>
                <a:cs typeface="Arial" panose="020B0604020202020204" pitchFamily="34" charset="0"/>
              </a:rPr>
              <a:t>.</a:t>
            </a:r>
            <a:endParaRPr lang="en-US" sz="1000" dirty="0">
              <a:solidFill>
                <a:srgbClr val="000000"/>
              </a:solidFill>
              <a:latin typeface="Arial" panose="020B0604020202020204" pitchFamily="34" charset="0"/>
              <a:ea typeface="MS PGothic"/>
              <a:cs typeface="Arial" panose="020B0604020202020204" pitchFamily="34" charset="0"/>
            </a:endParaRPr>
          </a:p>
        </p:txBody>
      </p:sp>
      <p:sp>
        <p:nvSpPr>
          <p:cNvPr id="4098" name="Rectangle 3"/>
          <p:cNvSpPr>
            <a:spLocks noGrp="1" noChangeArrowheads="1"/>
          </p:cNvSpPr>
          <p:nvPr>
            <p:ph type="subTitle" idx="1"/>
          </p:nvPr>
        </p:nvSpPr>
        <p:spPr>
          <a:xfrm>
            <a:off x="609600" y="1714946"/>
            <a:ext cx="7924800" cy="1371600"/>
          </a:xfrm>
        </p:spPr>
        <p:txBody>
          <a:bodyPr>
            <a:normAutofit fontScale="92500" lnSpcReduction="20000"/>
          </a:bodyPr>
          <a:lstStyle/>
          <a:p>
            <a:r>
              <a:rPr lang="en-US" dirty="0" smtClean="0">
                <a:solidFill>
                  <a:schemeClr val="tx1"/>
                </a:solidFill>
                <a:latin typeface="Times New Roman" panose="02020603050405020304" pitchFamily="18" charset="0"/>
                <a:cs typeface="Times New Roman" panose="02020603050405020304" pitchFamily="18" charset="0"/>
              </a:rPr>
              <a:t>X-Ray Simulators for Test and Evaluation of Nuclear Survivability</a:t>
            </a:r>
          </a:p>
          <a:p>
            <a:pPr eaLnBrk="1" hangingPunct="1"/>
            <a:r>
              <a:rPr lang="en-US" dirty="0" smtClean="0">
                <a:solidFill>
                  <a:schemeClr val="tx1"/>
                </a:solidFill>
                <a:latin typeface="Times New Roman" panose="02020603050405020304" pitchFamily="18" charset="0"/>
                <a:cs typeface="Times New Roman" panose="02020603050405020304" pitchFamily="18" charset="0"/>
              </a:rPr>
              <a:t>(XSTENS)</a:t>
            </a:r>
          </a:p>
          <a:p>
            <a:pPr eaLnBrk="1" hangingPunct="1"/>
            <a:endParaRPr lang="en-US" dirty="0" smtClean="0">
              <a:solidFill>
                <a:schemeClr val="tx1"/>
              </a:solidFill>
              <a:latin typeface="Times New Roman" panose="02020603050405020304" pitchFamily="18" charset="0"/>
              <a:cs typeface="Times New Roman" panose="02020603050405020304" pitchFamily="18" charset="0"/>
            </a:endParaRPr>
          </a:p>
          <a:p>
            <a:pPr eaLnBrk="1" hangingPunct="1"/>
            <a:endParaRPr lang="en-US" dirty="0" smtClean="0">
              <a:solidFill>
                <a:schemeClr val="tx1"/>
              </a:solidFill>
              <a:latin typeface="Times New Roman" panose="02020603050405020304" pitchFamily="18" charset="0"/>
              <a:cs typeface="Times New Roman" panose="02020603050405020304" pitchFamily="18" charset="0"/>
            </a:endParaRPr>
          </a:p>
          <a:p>
            <a:pPr eaLnBrk="1" hangingPunct="1"/>
            <a:endParaRPr lang="en-US" dirty="0" smtClean="0">
              <a:solidFill>
                <a:schemeClr val="tx1"/>
              </a:solidFill>
              <a:latin typeface="Times New Roman" panose="02020603050405020304" pitchFamily="18" charset="0"/>
              <a:cs typeface="Times New Roman" panose="02020603050405020304" pitchFamily="18" charset="0"/>
            </a:endParaRPr>
          </a:p>
        </p:txBody>
      </p:sp>
      <p:sp>
        <p:nvSpPr>
          <p:cNvPr id="4099" name="Rectangle 2"/>
          <p:cNvSpPr>
            <a:spLocks noGrp="1" noChangeArrowheads="1"/>
          </p:cNvSpPr>
          <p:nvPr>
            <p:ph type="ctrTitle"/>
          </p:nvPr>
        </p:nvSpPr>
        <p:spPr>
          <a:xfrm>
            <a:off x="685800" y="2604327"/>
            <a:ext cx="7772400" cy="1143000"/>
          </a:xfrm>
        </p:spPr>
        <p:txBody>
          <a:bodyPr/>
          <a:lstStyle/>
          <a:p>
            <a:pPr eaLnBrk="1" hangingPunct="1"/>
            <a:r>
              <a:rPr lang="en-US" sz="3200" dirty="0">
                <a:latin typeface="Times New Roman" panose="02020603050405020304" pitchFamily="18" charset="0"/>
                <a:cs typeface="Times New Roman" panose="02020603050405020304" pitchFamily="18" charset="0"/>
              </a:rPr>
              <a:t>Enhanced Solution </a:t>
            </a:r>
            <a:r>
              <a:rPr lang="en-US" sz="3200" dirty="0" smtClean="0">
                <a:latin typeface="Times New Roman" panose="02020603050405020304" pitchFamily="18" charset="0"/>
                <a:cs typeface="Times New Roman" panose="02020603050405020304" pitchFamily="18" charset="0"/>
              </a:rPr>
              <a:t>Phase Close-Out Brief</a:t>
            </a:r>
            <a:endParaRPr lang="en-US" sz="3200" dirty="0">
              <a:latin typeface="Times New Roman" panose="02020603050405020304" pitchFamily="18" charset="0"/>
              <a:cs typeface="Times New Roman" panose="02020603050405020304" pitchFamily="18" charset="0"/>
            </a:endParaRPr>
          </a:p>
        </p:txBody>
      </p:sp>
      <p:pic>
        <p:nvPicPr>
          <p:cNvPr id="4104" name="Picture 4" descr="USAc"/>
          <p:cNvPicPr>
            <a:picLocks noChangeAspect="1" noChangeArrowheads="1"/>
          </p:cNvPicPr>
          <p:nvPr/>
        </p:nvPicPr>
        <p:blipFill>
          <a:blip r:embed="rId3" cstate="print"/>
          <a:srcRect/>
          <a:stretch>
            <a:fillRect/>
          </a:stretch>
        </p:blipFill>
        <p:spPr bwMode="auto">
          <a:xfrm>
            <a:off x="1828800" y="228600"/>
            <a:ext cx="1463040" cy="1463040"/>
          </a:xfrm>
          <a:prstGeom prst="rect">
            <a:avLst/>
          </a:prstGeom>
          <a:noFill/>
          <a:ln w="9525">
            <a:noFill/>
            <a:miter lim="800000"/>
            <a:headEnd/>
            <a:tailEnd/>
          </a:ln>
        </p:spPr>
      </p:pic>
      <p:pic>
        <p:nvPicPr>
          <p:cNvPr id="4105" name="Picture 5" descr="USAFc"/>
          <p:cNvPicPr>
            <a:picLocks noChangeAspect="1" noChangeArrowheads="1"/>
          </p:cNvPicPr>
          <p:nvPr/>
        </p:nvPicPr>
        <p:blipFill>
          <a:blip r:embed="rId4" cstate="print"/>
          <a:srcRect/>
          <a:stretch>
            <a:fillRect/>
          </a:stretch>
        </p:blipFill>
        <p:spPr bwMode="auto">
          <a:xfrm>
            <a:off x="3875723" y="228600"/>
            <a:ext cx="1463040" cy="1463040"/>
          </a:xfrm>
          <a:prstGeom prst="rect">
            <a:avLst/>
          </a:prstGeom>
          <a:noFill/>
          <a:ln w="9525">
            <a:noFill/>
            <a:miter lim="800000"/>
            <a:headEnd/>
            <a:tailEnd/>
          </a:ln>
        </p:spPr>
      </p:pic>
      <p:pic>
        <p:nvPicPr>
          <p:cNvPr id="4106" name="Picture 6" descr="USNc"/>
          <p:cNvPicPr>
            <a:picLocks noChangeAspect="1" noChangeArrowheads="1"/>
          </p:cNvPicPr>
          <p:nvPr/>
        </p:nvPicPr>
        <p:blipFill>
          <a:blip r:embed="rId5" cstate="print"/>
          <a:srcRect/>
          <a:stretch>
            <a:fillRect/>
          </a:stretch>
        </p:blipFill>
        <p:spPr bwMode="auto">
          <a:xfrm>
            <a:off x="5970494" y="228600"/>
            <a:ext cx="1463040" cy="1463040"/>
          </a:xfrm>
          <a:prstGeom prst="rect">
            <a:avLst/>
          </a:prstGeom>
          <a:noFill/>
          <a:ln w="9525">
            <a:noFill/>
            <a:miter lim="800000"/>
            <a:headEnd/>
            <a:tailEnd/>
          </a:ln>
        </p:spPr>
      </p:pic>
      <p:sp>
        <p:nvSpPr>
          <p:cNvPr id="4102" name="Text Box 9"/>
          <p:cNvSpPr txBox="1">
            <a:spLocks noChangeArrowheads="1"/>
          </p:cNvSpPr>
          <p:nvPr/>
        </p:nvSpPr>
        <p:spPr bwMode="auto">
          <a:xfrm>
            <a:off x="762000" y="6019800"/>
            <a:ext cx="8001000" cy="579438"/>
          </a:xfrm>
          <a:prstGeom prst="rect">
            <a:avLst/>
          </a:prstGeom>
          <a:noFill/>
          <a:ln w="9525">
            <a:noFill/>
            <a:miter lim="800000"/>
            <a:headEnd/>
            <a:tailEnd/>
          </a:ln>
        </p:spPr>
        <p:txBody>
          <a:bodyPr>
            <a:spAutoFit/>
          </a:bodyPr>
          <a:lstStyle/>
          <a:p>
            <a:pPr algn="ctr">
              <a:spcBef>
                <a:spcPct val="20000"/>
              </a:spcBef>
            </a:pPr>
            <a:r>
              <a:rPr lang="en-US" sz="3200" dirty="0">
                <a:solidFill>
                  <a:prstClr val="black"/>
                </a:solidFill>
                <a:latin typeface="Times New Roman" panose="02020603050405020304" pitchFamily="18" charset="0"/>
                <a:cs typeface="Times New Roman" panose="02020603050405020304" pitchFamily="18" charset="0"/>
              </a:rPr>
              <a:t>Joint Improvement and Modernization (JIM)</a:t>
            </a:r>
            <a:endParaRPr lang="en-US" dirty="0">
              <a:solidFill>
                <a:prstClr val="black"/>
              </a:solidFill>
              <a:latin typeface="Times New Roman" panose="02020603050405020304" pitchFamily="18" charset="0"/>
              <a:cs typeface="Times New Roman" panose="02020603050405020304" pitchFamily="18" charset="0"/>
            </a:endParaRPr>
          </a:p>
        </p:txBody>
      </p:sp>
      <p:sp>
        <p:nvSpPr>
          <p:cNvPr id="4103" name="TextBox 9"/>
          <p:cNvSpPr txBox="1">
            <a:spLocks noChangeArrowheads="1"/>
          </p:cNvSpPr>
          <p:nvPr/>
        </p:nvSpPr>
        <p:spPr bwMode="auto">
          <a:xfrm>
            <a:off x="5338765" y="4191002"/>
            <a:ext cx="3648819" cy="1200329"/>
          </a:xfrm>
          <a:prstGeom prst="rect">
            <a:avLst/>
          </a:prstGeom>
          <a:noFill/>
          <a:ln w="9525">
            <a:noFill/>
            <a:miter lim="800000"/>
            <a:headEnd/>
            <a:tailEnd/>
          </a:ln>
        </p:spPr>
        <p:txBody>
          <a:bodyPr wrap="none">
            <a:spAutoFit/>
          </a:bodyPr>
          <a:lstStyle/>
          <a:p>
            <a:r>
              <a:rPr lang="en-US" dirty="0">
                <a:solidFill>
                  <a:prstClr val="black"/>
                </a:solidFill>
                <a:latin typeface="Times New Roman" panose="02020603050405020304" pitchFamily="18" charset="0"/>
                <a:cs typeface="Times New Roman" panose="02020603050405020304" pitchFamily="18" charset="0"/>
              </a:rPr>
              <a:t>Heather Jiles</a:t>
            </a:r>
          </a:p>
          <a:p>
            <a:r>
              <a:rPr lang="en-US" dirty="0">
                <a:solidFill>
                  <a:prstClr val="black"/>
                </a:solidFill>
                <a:latin typeface="Times New Roman" panose="02020603050405020304" pitchFamily="18" charset="0"/>
                <a:cs typeface="Times New Roman" panose="02020603050405020304" pitchFamily="18" charset="0"/>
              </a:rPr>
              <a:t>DTRA </a:t>
            </a:r>
            <a:r>
              <a:rPr lang="en-US" dirty="0" smtClean="0">
                <a:solidFill>
                  <a:prstClr val="black"/>
                </a:solidFill>
                <a:latin typeface="Times New Roman" panose="02020603050405020304" pitchFamily="18" charset="0"/>
                <a:cs typeface="Times New Roman" panose="02020603050405020304" pitchFamily="18" charset="0"/>
              </a:rPr>
              <a:t>RD</a:t>
            </a:r>
          </a:p>
          <a:p>
            <a:r>
              <a:rPr lang="en-US" dirty="0" smtClean="0">
                <a:solidFill>
                  <a:prstClr val="black"/>
                </a:solidFill>
                <a:latin typeface="Times New Roman" panose="02020603050405020304" pitchFamily="18" charset="0"/>
                <a:cs typeface="Times New Roman" panose="02020603050405020304" pitchFamily="18" charset="0"/>
              </a:rPr>
              <a:t>571-616-5533</a:t>
            </a:r>
            <a:endParaRPr lang="en-US" dirty="0">
              <a:solidFill>
                <a:prstClr val="black"/>
              </a:solidFill>
              <a:latin typeface="Times New Roman" panose="02020603050405020304" pitchFamily="18" charset="0"/>
              <a:cs typeface="Times New Roman" panose="02020603050405020304" pitchFamily="18" charset="0"/>
            </a:endParaRPr>
          </a:p>
          <a:p>
            <a:r>
              <a:rPr lang="en-US" dirty="0">
                <a:solidFill>
                  <a:prstClr val="black"/>
                </a:solidFill>
                <a:latin typeface="Times New Roman" panose="02020603050405020304" pitchFamily="18" charset="0"/>
                <a:cs typeface="Times New Roman" panose="02020603050405020304" pitchFamily="18" charset="0"/>
              </a:rPr>
              <a:t>E-mail: Heather.L.Jiles.civ@mail.mil</a:t>
            </a:r>
          </a:p>
        </p:txBody>
      </p:sp>
      <p:sp>
        <p:nvSpPr>
          <p:cNvPr id="10" name="Text Box 29"/>
          <p:cNvSpPr txBox="1"/>
          <p:nvPr/>
        </p:nvSpPr>
        <p:spPr>
          <a:xfrm>
            <a:off x="-1" y="3407695"/>
            <a:ext cx="3657599" cy="967517"/>
          </a:xfrm>
          <a:prstGeom prst="rect">
            <a:avLst/>
          </a:prstGeom>
          <a:solidFill>
            <a:sysClr val="window" lastClr="FFFFFF"/>
          </a:solidFill>
          <a:ln w="6350">
            <a:solidFill>
              <a:prstClr val="black"/>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eaLnBrk="0" fontAlgn="base" hangingPunct="0"/>
            <a:r>
              <a:rPr lang="en-US" sz="1000" b="1" dirty="0">
                <a:solidFill>
                  <a:srgbClr val="000000"/>
                </a:solidFill>
                <a:latin typeface="Arial" panose="020B0604020202020204" pitchFamily="34" charset="0"/>
                <a:ea typeface="MS PGothic"/>
                <a:cs typeface="Arial" panose="020B0604020202020204" pitchFamily="34" charset="0"/>
              </a:rPr>
              <a:t>Distribution Statement C – </a:t>
            </a:r>
            <a:r>
              <a:rPr lang="en-US" sz="1000" dirty="0">
                <a:solidFill>
                  <a:srgbClr val="000000"/>
                </a:solidFill>
                <a:latin typeface="Arial" panose="020B0604020202020204" pitchFamily="34" charset="0"/>
                <a:ea typeface="MS PGothic"/>
                <a:cs typeface="Arial" panose="020B0604020202020204" pitchFamily="34" charset="0"/>
              </a:rPr>
              <a:t>Distribution authorized to U.S. Government agencies and their contractors:  Critical Technology</a:t>
            </a:r>
            <a:r>
              <a:rPr lang="en-US" sz="1000" dirty="0" smtClean="0">
                <a:solidFill>
                  <a:srgbClr val="000000"/>
                </a:solidFill>
                <a:latin typeface="Arial" panose="020B0604020202020204" pitchFamily="34" charset="0"/>
                <a:ea typeface="MS PGothic"/>
                <a:cs typeface="Arial" panose="020B0604020202020204" pitchFamily="34" charset="0"/>
              </a:rPr>
              <a:t>, Specific Authority 2 July 2019.  </a:t>
            </a:r>
            <a:r>
              <a:rPr lang="en-US" sz="1000" dirty="0">
                <a:solidFill>
                  <a:srgbClr val="000000"/>
                </a:solidFill>
                <a:latin typeface="Arial" panose="020B0604020202020204" pitchFamily="34" charset="0"/>
                <a:ea typeface="MS PGothic"/>
                <a:cs typeface="Arial" panose="020B0604020202020204" pitchFamily="34" charset="0"/>
              </a:rPr>
              <a:t>Other requests for this document shall be referred to Defense Threat Reduction Agency, 8725 John J. Kingman Road, Fort Belvoir, VA 22060-6201. </a:t>
            </a:r>
            <a:endParaRPr lang="en-US" sz="1000" dirty="0">
              <a:solidFill>
                <a:srgbClr val="000000"/>
              </a:solidFill>
              <a:latin typeface="Arial" panose="020B0604020202020204" pitchFamily="34" charset="0"/>
              <a:ea typeface="MS Mincho"/>
              <a:cs typeface="Arial" panose="020B0604020202020204" pitchFamily="34" charset="0"/>
            </a:endParaRPr>
          </a:p>
          <a:p>
            <a:pPr algn="r" fontAlgn="base"/>
            <a:r>
              <a:rPr lang="en-US" sz="1000" i="1" dirty="0">
                <a:solidFill>
                  <a:srgbClr val="000000"/>
                </a:solidFill>
                <a:ea typeface="MS Mincho"/>
                <a:cs typeface="Times New Roman"/>
              </a:rPr>
              <a:t> </a:t>
            </a:r>
            <a:endParaRPr lang="en-US" sz="1000" dirty="0">
              <a:solidFill>
                <a:srgbClr val="000000"/>
              </a:solidFill>
              <a:ea typeface="MS Mincho"/>
              <a:cs typeface="Times New Roman"/>
            </a:endParaRPr>
          </a:p>
        </p:txBody>
      </p:sp>
      <p:sp>
        <p:nvSpPr>
          <p:cNvPr id="11" name="Text Box 33"/>
          <p:cNvSpPr txBox="1"/>
          <p:nvPr/>
        </p:nvSpPr>
        <p:spPr>
          <a:xfrm>
            <a:off x="-3173" y="5697538"/>
            <a:ext cx="3660773" cy="399869"/>
          </a:xfrm>
          <a:prstGeom prst="rect">
            <a:avLst/>
          </a:prstGeom>
          <a:solidFill>
            <a:sysClr val="window" lastClr="FFFFFF"/>
          </a:solidFill>
          <a:ln w="6350">
            <a:solidFill>
              <a:prstClr val="black"/>
            </a:solid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fontAlgn="base"/>
            <a:r>
              <a:rPr lang="en-US" sz="1000" dirty="0">
                <a:solidFill>
                  <a:srgbClr val="000000"/>
                </a:solidFill>
                <a:latin typeface="Arial" panose="020B0604020202020204" pitchFamily="34" charset="0"/>
                <a:ea typeface="MS Mincho"/>
                <a:cs typeface="Arial" panose="020B0604020202020204" pitchFamily="34" charset="0"/>
              </a:rPr>
              <a:t>This document contains information that may be exempt from mandatory disclosure under the FOIA.</a:t>
            </a:r>
          </a:p>
        </p:txBody>
      </p:sp>
      <p:sp>
        <p:nvSpPr>
          <p:cNvPr id="2" name="Slide Number Placeholder 1"/>
          <p:cNvSpPr>
            <a:spLocks noGrp="1"/>
          </p:cNvSpPr>
          <p:nvPr>
            <p:ph type="sldNum" sz="quarter" idx="12"/>
          </p:nvPr>
        </p:nvSpPr>
        <p:spPr/>
        <p:txBody>
          <a:bodyPr/>
          <a:lstStyle/>
          <a:p>
            <a:pPr marL="0" indent="0">
              <a:buNone/>
            </a:pPr>
            <a:fld id="{263D757B-6F27-42D3-AF5E-6E942AA0A2B2}" type="slidenum">
              <a:rPr lang="en-US" smtClean="0"/>
              <a:pPr marL="0" indent="0">
                <a:buNone/>
              </a:pPr>
              <a:t>1</a:t>
            </a:fld>
            <a:endParaRPr lang="en-US" dirty="0"/>
          </a:p>
        </p:txBody>
      </p:sp>
      <p:pic>
        <p:nvPicPr>
          <p:cNvPr id="4101" name="Picture 7" descr="DODc"/>
          <p:cNvPicPr>
            <a:picLocks noChangeAspect="1" noChangeArrowheads="1"/>
          </p:cNvPicPr>
          <p:nvPr/>
        </p:nvPicPr>
        <p:blipFill>
          <a:blip r:embed="rId6" cstate="print"/>
          <a:srcRect/>
          <a:stretch>
            <a:fillRect/>
          </a:stretch>
        </p:blipFill>
        <p:spPr bwMode="auto">
          <a:xfrm>
            <a:off x="3698082" y="4325466"/>
            <a:ext cx="1600200" cy="1600200"/>
          </a:xfrm>
          <a:prstGeom prst="rect">
            <a:avLst/>
          </a:prstGeom>
          <a:noFill/>
          <a:ln w="9525">
            <a:noFill/>
            <a:miter lim="800000"/>
            <a:headEnd/>
            <a:tailEnd/>
          </a:ln>
        </p:spPr>
      </p:pic>
    </p:spTree>
    <p:extLst>
      <p:ext uri="{BB962C8B-B14F-4D97-AF65-F5344CB8AC3E}">
        <p14:creationId xmlns:p14="http://schemas.microsoft.com/office/powerpoint/2010/main" val="13579529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63D757B-6F27-42D3-AF5E-6E942AA0A2B2}" type="slidenum">
              <a:rPr lang="en-US" smtClean="0"/>
              <a:t>10</a:t>
            </a:fld>
            <a:endParaRPr lang="en-US"/>
          </a:p>
        </p:txBody>
      </p:sp>
      <p:sp>
        <p:nvSpPr>
          <p:cNvPr id="5" name="Title 1"/>
          <p:cNvSpPr>
            <a:spLocks noGrp="1"/>
          </p:cNvSpPr>
          <p:nvPr>
            <p:ph type="title"/>
          </p:nvPr>
        </p:nvSpPr>
        <p:spPr>
          <a:xfrm>
            <a:off x="446568" y="0"/>
            <a:ext cx="8229600" cy="1143000"/>
          </a:xfrm>
        </p:spPr>
        <p:txBody>
          <a:bodyPr>
            <a:normAutofit/>
          </a:bodyPr>
          <a:lstStyle/>
          <a:p>
            <a:r>
              <a:rPr lang="en-US" sz="2800" dirty="0" smtClean="0"/>
              <a:t>Risk Reduction</a:t>
            </a:r>
            <a:r>
              <a:rPr lang="en-US" dirty="0" smtClean="0"/>
              <a:t/>
            </a:r>
            <a:br>
              <a:rPr lang="en-US" dirty="0" smtClean="0"/>
            </a:br>
            <a:r>
              <a:rPr lang="en-US" sz="1800" i="1" dirty="0" smtClean="0"/>
              <a:t>Technical-Fast Marx Testbed</a:t>
            </a:r>
            <a:endParaRPr lang="en-US" i="1"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7728" y="688020"/>
            <a:ext cx="1977107" cy="2965661"/>
          </a:xfrm>
          <a:prstGeom prst="rect">
            <a:avLst/>
          </a:prstGeom>
        </p:spPr>
      </p:pic>
      <p:sp>
        <p:nvSpPr>
          <p:cNvPr id="2" name="Rectangle 1"/>
          <p:cNvSpPr/>
          <p:nvPr/>
        </p:nvSpPr>
        <p:spPr>
          <a:xfrm>
            <a:off x="208764" y="1453164"/>
            <a:ext cx="6459174" cy="4801314"/>
          </a:xfrm>
          <a:prstGeom prst="rect">
            <a:avLst/>
          </a:prstGeom>
        </p:spPr>
        <p:txBody>
          <a:bodyPr wrap="square">
            <a:spAutoFit/>
          </a:bodyPr>
          <a:lstStyle/>
          <a:p>
            <a:pPr marL="285750" indent="-285750">
              <a:buFont typeface="Arial" panose="020B0604020202020204" pitchFamily="34" charset="0"/>
              <a:buChar char="•"/>
            </a:pPr>
            <a:r>
              <a:rPr lang="en-US" sz="1600" dirty="0" smtClean="0"/>
              <a:t>Notable accomplishments:</a:t>
            </a:r>
          </a:p>
          <a:p>
            <a:pPr marL="742950" lvl="1" indent="-285750">
              <a:buFont typeface="Arial" panose="020B0604020202020204" pitchFamily="34" charset="0"/>
              <a:buChar char="•"/>
            </a:pPr>
            <a:r>
              <a:rPr lang="en-US" sz="1600" dirty="0" smtClean="0"/>
              <a:t>Proven that two </a:t>
            </a:r>
            <a:r>
              <a:rPr lang="en-US" sz="1600" dirty="0"/>
              <a:t>independent sub-</a:t>
            </a:r>
            <a:r>
              <a:rPr lang="en-US" sz="1600" dirty="0" err="1"/>
              <a:t>Marxes</a:t>
            </a:r>
            <a:r>
              <a:rPr lang="en-US" sz="1600" dirty="0"/>
              <a:t> can be triggered together using a </a:t>
            </a:r>
            <a:r>
              <a:rPr lang="en-US" sz="1600" dirty="0" smtClean="0"/>
              <a:t>single trigger </a:t>
            </a:r>
            <a:r>
              <a:rPr lang="en-US" sz="1600" dirty="0"/>
              <a:t>generator </a:t>
            </a:r>
            <a:r>
              <a:rPr lang="en-US" sz="1600" dirty="0" smtClean="0"/>
              <a:t>for low jitter (Max </a:t>
            </a:r>
            <a:r>
              <a:rPr lang="en-US" sz="1600" dirty="0"/>
              <a:t>Jitter: 15 </a:t>
            </a:r>
            <a:r>
              <a:rPr lang="en-US" sz="1600" dirty="0" smtClean="0"/>
              <a:t>ns, </a:t>
            </a:r>
            <a:r>
              <a:rPr lang="en-US" dirty="0" smtClean="0"/>
              <a:t>σ</a:t>
            </a:r>
            <a:r>
              <a:rPr lang="en-US" sz="1600" dirty="0" smtClean="0"/>
              <a:t> </a:t>
            </a:r>
            <a:r>
              <a:rPr lang="en-US" sz="1600" dirty="0"/>
              <a:t>= 5 </a:t>
            </a:r>
            <a:r>
              <a:rPr lang="en-US" sz="1600" dirty="0" smtClean="0"/>
              <a:t>ns). Current DE </a:t>
            </a:r>
            <a:r>
              <a:rPr lang="en-US" sz="1600" dirty="0" err="1" smtClean="0"/>
              <a:t>Marxes</a:t>
            </a:r>
            <a:r>
              <a:rPr lang="en-US" sz="1600" dirty="0" smtClean="0"/>
              <a:t> exhibit &gt;65ns Jitter</a:t>
            </a:r>
          </a:p>
          <a:p>
            <a:pPr marL="742950" lvl="1" indent="-285750">
              <a:buFont typeface="Arial" panose="020B0604020202020204" pitchFamily="34" charset="0"/>
              <a:buChar char="•"/>
            </a:pPr>
            <a:r>
              <a:rPr lang="en-US" sz="1600" dirty="0" smtClean="0"/>
              <a:t>Resolved arcing to resistors: </a:t>
            </a:r>
            <a:r>
              <a:rPr lang="en-US" sz="1600" dirty="0" err="1" smtClean="0"/>
              <a:t>debubbling</a:t>
            </a:r>
            <a:r>
              <a:rPr lang="en-US" sz="1600" dirty="0" smtClean="0"/>
              <a:t> by </a:t>
            </a:r>
            <a:r>
              <a:rPr lang="en-US" sz="1600" dirty="0"/>
              <a:t>changing the orientation to vertical and changing design to include vent slots in end </a:t>
            </a:r>
            <a:r>
              <a:rPr lang="en-US" sz="1600" dirty="0" smtClean="0"/>
              <a:t>cap</a:t>
            </a:r>
          </a:p>
          <a:p>
            <a:pPr marL="742950" lvl="1" indent="-285750">
              <a:buFont typeface="Arial" panose="020B0604020202020204" pitchFamily="34" charset="0"/>
              <a:buChar char="•"/>
            </a:pPr>
            <a:r>
              <a:rPr lang="en-US" sz="1600" dirty="0"/>
              <a:t>Our most recent tests have shown no arcing in the FMT at  ±85 kV charge which is 1 MV output into ~12 ohm resistive </a:t>
            </a:r>
            <a:r>
              <a:rPr lang="en-US" sz="1600" dirty="0" smtClean="0"/>
              <a:t>loads</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Continued DTRA funded </a:t>
            </a:r>
            <a:r>
              <a:rPr lang="en-US" sz="1600" dirty="0"/>
              <a:t>testing </a:t>
            </a:r>
            <a:r>
              <a:rPr lang="en-US" sz="1600" dirty="0" smtClean="0"/>
              <a:t>before PDR</a:t>
            </a:r>
            <a:endParaRPr lang="en-US" sz="1600" dirty="0"/>
          </a:p>
          <a:p>
            <a:pPr marL="742950" lvl="1" indent="-285750">
              <a:buFont typeface="Arial" panose="020B0604020202020204" pitchFamily="34" charset="0"/>
              <a:buChar char="•"/>
            </a:pPr>
            <a:r>
              <a:rPr lang="en-US" sz="1600" dirty="0"/>
              <a:t>Tie the outputs of both sub-</a:t>
            </a:r>
            <a:r>
              <a:rPr lang="en-US" sz="1600" dirty="0" err="1"/>
              <a:t>Marxes</a:t>
            </a:r>
            <a:r>
              <a:rPr lang="en-US" sz="1600" dirty="0"/>
              <a:t> together</a:t>
            </a:r>
          </a:p>
          <a:p>
            <a:pPr marL="742950" lvl="1" indent="-285750">
              <a:buFont typeface="Arial" panose="020B0604020202020204" pitchFamily="34" charset="0"/>
              <a:buChar char="•"/>
            </a:pPr>
            <a:r>
              <a:rPr lang="en-US" sz="1600" dirty="0"/>
              <a:t>Removed ground screen between sub-</a:t>
            </a:r>
            <a:r>
              <a:rPr lang="en-US" sz="1600" dirty="0" err="1"/>
              <a:t>Marxes</a:t>
            </a:r>
            <a:endParaRPr lang="en-US" sz="1600" dirty="0"/>
          </a:p>
          <a:p>
            <a:pPr marL="742950" lvl="1" indent="-285750">
              <a:buFont typeface="Arial" panose="020B0604020202020204" pitchFamily="34" charset="0"/>
              <a:buChar char="•"/>
            </a:pPr>
            <a:r>
              <a:rPr lang="en-US" sz="1600" dirty="0"/>
              <a:t>Jitter effects on the total output pulse</a:t>
            </a:r>
          </a:p>
          <a:p>
            <a:pPr marL="742950" lvl="1" indent="-285750">
              <a:buFont typeface="Arial" panose="020B0604020202020204" pitchFamily="34" charset="0"/>
              <a:buChar char="•"/>
            </a:pPr>
            <a:r>
              <a:rPr lang="en-US" sz="1600" dirty="0"/>
              <a:t>Positive polarity</a:t>
            </a:r>
          </a:p>
          <a:p>
            <a:pPr marL="742950" lvl="1" indent="-285750">
              <a:buFont typeface="Arial" panose="020B0604020202020204" pitchFamily="34" charset="0"/>
              <a:buChar char="•"/>
            </a:pPr>
            <a:r>
              <a:rPr lang="en-US" sz="1600" dirty="0"/>
              <a:t>Change load </a:t>
            </a:r>
            <a:r>
              <a:rPr lang="en-US" sz="1600" dirty="0" smtClean="0"/>
              <a:t>resistance</a:t>
            </a:r>
          </a:p>
          <a:p>
            <a:pPr marL="742950" lvl="1" indent="-285750">
              <a:buFont typeface="Arial" panose="020B0604020202020204" pitchFamily="34" charset="0"/>
              <a:buChar char="•"/>
            </a:pPr>
            <a:r>
              <a:rPr lang="en-US" sz="1600" dirty="0" smtClean="0"/>
              <a:t>Using capacitors from multiple vendors to begin to</a:t>
            </a:r>
            <a:br>
              <a:rPr lang="en-US" sz="1600" dirty="0" smtClean="0"/>
            </a:br>
            <a:r>
              <a:rPr lang="en-US" sz="1600" dirty="0" smtClean="0"/>
              <a:t>address schedule risk of long lead items</a:t>
            </a:r>
            <a:endParaRPr lang="en-US" sz="1600" dirty="0"/>
          </a:p>
          <a:p>
            <a:pPr marL="742950" lvl="1" indent="-285750">
              <a:buFont typeface="Arial" panose="020B0604020202020204" pitchFamily="34" charset="0"/>
              <a:buChar char="•"/>
            </a:pPr>
            <a:endParaRPr lang="en-US" sz="1600" dirty="0"/>
          </a:p>
        </p:txBody>
      </p:sp>
      <p:pic>
        <p:nvPicPr>
          <p:cNvPr id="11" name="Picture 10"/>
          <p:cNvPicPr>
            <a:picLocks noChangeAspect="1"/>
          </p:cNvPicPr>
          <p:nvPr/>
        </p:nvPicPr>
        <p:blipFill>
          <a:blip r:embed="rId3"/>
          <a:stretch>
            <a:fillRect/>
          </a:stretch>
        </p:blipFill>
        <p:spPr>
          <a:xfrm>
            <a:off x="5221927" y="4222797"/>
            <a:ext cx="3922073" cy="2018065"/>
          </a:xfrm>
          <a:prstGeom prst="rect">
            <a:avLst/>
          </a:prstGeom>
          <a:ln>
            <a:solidFill>
              <a:schemeClr val="tx1"/>
            </a:solidFill>
          </a:ln>
        </p:spPr>
      </p:pic>
      <p:sp>
        <p:nvSpPr>
          <p:cNvPr id="12" name="Rectangle 11"/>
          <p:cNvSpPr/>
          <p:nvPr/>
        </p:nvSpPr>
        <p:spPr>
          <a:xfrm>
            <a:off x="6967309" y="3622989"/>
            <a:ext cx="1577943" cy="276999"/>
          </a:xfrm>
          <a:prstGeom prst="rect">
            <a:avLst/>
          </a:prstGeom>
        </p:spPr>
        <p:txBody>
          <a:bodyPr wrap="square">
            <a:spAutoFit/>
          </a:bodyPr>
          <a:lstStyle/>
          <a:p>
            <a:r>
              <a:rPr lang="en-US" sz="1200" dirty="0" smtClean="0"/>
              <a:t>±85 </a:t>
            </a:r>
            <a:r>
              <a:rPr lang="en-US" sz="1200" dirty="0"/>
              <a:t>kV charge </a:t>
            </a:r>
            <a:r>
              <a:rPr lang="en-US" sz="1200" dirty="0" smtClean="0"/>
              <a:t>on FMT</a:t>
            </a:r>
            <a:endParaRPr lang="en-US" sz="1200" i="1" dirty="0"/>
          </a:p>
        </p:txBody>
      </p:sp>
      <p:sp>
        <p:nvSpPr>
          <p:cNvPr id="13" name="TextBox 12"/>
          <p:cNvSpPr txBox="1"/>
          <p:nvPr/>
        </p:nvSpPr>
        <p:spPr>
          <a:xfrm>
            <a:off x="5975498" y="441713"/>
            <a:ext cx="2961063" cy="276999"/>
          </a:xfrm>
          <a:prstGeom prst="rect">
            <a:avLst/>
          </a:prstGeom>
          <a:noFill/>
        </p:spPr>
        <p:txBody>
          <a:bodyPr wrap="square" rtlCol="0">
            <a:spAutoFit/>
          </a:bodyPr>
          <a:lstStyle/>
          <a:p>
            <a:pPr algn="r"/>
            <a:r>
              <a:rPr lang="en-US" sz="1200" b="1" dirty="0" smtClean="0"/>
              <a:t>All images UNCLASSIFIED</a:t>
            </a:r>
            <a:r>
              <a:rPr lang="en-US" sz="1200" b="1" dirty="0"/>
              <a:t>//</a:t>
            </a:r>
            <a:r>
              <a:rPr lang="en-US" sz="1200" b="1" dirty="0" smtClean="0"/>
              <a:t>FOUO</a:t>
            </a:r>
            <a:endParaRPr lang="en-US" sz="1200" b="1" dirty="0"/>
          </a:p>
        </p:txBody>
      </p:sp>
    </p:spTree>
    <p:extLst>
      <p:ext uri="{BB962C8B-B14F-4D97-AF65-F5344CB8AC3E}">
        <p14:creationId xmlns:p14="http://schemas.microsoft.com/office/powerpoint/2010/main" val="3454779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83289"/>
            <a:ext cx="8229600" cy="1143000"/>
          </a:xfrm>
        </p:spPr>
        <p:txBody>
          <a:bodyPr>
            <a:normAutofit/>
          </a:bodyPr>
          <a:lstStyle/>
          <a:p>
            <a:r>
              <a:rPr lang="en-US" sz="2800" dirty="0" smtClean="0"/>
              <a:t>Developing Use Cases</a:t>
            </a:r>
            <a:endParaRPr lang="en-US" sz="2800" dirty="0"/>
          </a:p>
        </p:txBody>
      </p:sp>
      <p:sp>
        <p:nvSpPr>
          <p:cNvPr id="3" name="Slide Number Placeholder 2"/>
          <p:cNvSpPr>
            <a:spLocks noGrp="1"/>
          </p:cNvSpPr>
          <p:nvPr>
            <p:ph type="sldNum" sz="quarter" idx="12"/>
          </p:nvPr>
        </p:nvSpPr>
        <p:spPr/>
        <p:txBody>
          <a:bodyPr/>
          <a:lstStyle/>
          <a:p>
            <a:fld id="{263D757B-6F27-42D3-AF5E-6E942AA0A2B2}" type="slidenum">
              <a:rPr lang="en-US" smtClean="0"/>
              <a:t>11</a:t>
            </a:fld>
            <a:endParaRPr lang="en-US"/>
          </a:p>
        </p:txBody>
      </p:sp>
      <p:graphicFrame>
        <p:nvGraphicFramePr>
          <p:cNvPr id="5" name="Diagram 4"/>
          <p:cNvGraphicFramePr/>
          <p:nvPr>
            <p:extLst>
              <p:ext uri="{D42A27DB-BD31-4B8C-83A1-F6EECF244321}">
                <p14:modId xmlns:p14="http://schemas.microsoft.com/office/powerpoint/2010/main" val="4260934663"/>
              </p:ext>
            </p:extLst>
          </p:nvPr>
        </p:nvGraphicFramePr>
        <p:xfrm>
          <a:off x="361950" y="1242220"/>
          <a:ext cx="8324850" cy="4233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137920" y="5840838"/>
            <a:ext cx="7167880" cy="646331"/>
          </a:xfrm>
          <a:prstGeom prst="rect">
            <a:avLst/>
          </a:prstGeom>
          <a:solidFill>
            <a:srgbClr val="FFC000"/>
          </a:solidFill>
        </p:spPr>
        <p:txBody>
          <a:bodyPr wrap="square" rtlCol="0">
            <a:spAutoFit/>
          </a:bodyPr>
          <a:lstStyle/>
          <a:p>
            <a:pPr algn="ctr"/>
            <a:r>
              <a:rPr lang="en-US" b="1" dirty="0" smtClean="0"/>
              <a:t>&gt;35 Years of DTRA Testing Experience, feedback from users, requirement reviews, and IPT input fed into the development of use cases</a:t>
            </a:r>
            <a:endParaRPr lang="en-US" b="1" dirty="0"/>
          </a:p>
        </p:txBody>
      </p:sp>
      <p:sp>
        <p:nvSpPr>
          <p:cNvPr id="7" name="Rectangle 6"/>
          <p:cNvSpPr/>
          <p:nvPr/>
        </p:nvSpPr>
        <p:spPr>
          <a:xfrm>
            <a:off x="7078218" y="780555"/>
            <a:ext cx="1608582" cy="276999"/>
          </a:xfrm>
          <a:prstGeom prst="rect">
            <a:avLst/>
          </a:prstGeom>
        </p:spPr>
        <p:txBody>
          <a:bodyPr wrap="none">
            <a:spAutoFit/>
          </a:bodyPr>
          <a:lstStyle/>
          <a:p>
            <a:r>
              <a:rPr lang="en-US" sz="1200" b="1" dirty="0"/>
              <a:t>UNCLASSIFIED//FOUO</a:t>
            </a:r>
          </a:p>
        </p:txBody>
      </p:sp>
    </p:spTree>
    <p:extLst>
      <p:ext uri="{BB962C8B-B14F-4D97-AF65-F5344CB8AC3E}">
        <p14:creationId xmlns:p14="http://schemas.microsoft.com/office/powerpoint/2010/main" val="7446121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XSTENS Use Cases</a:t>
            </a:r>
            <a:endParaRPr lang="en-US" sz="3200" dirty="0"/>
          </a:p>
        </p:txBody>
      </p:sp>
      <p:sp>
        <p:nvSpPr>
          <p:cNvPr id="3" name="Slide Number Placeholder 2"/>
          <p:cNvSpPr>
            <a:spLocks noGrp="1"/>
          </p:cNvSpPr>
          <p:nvPr>
            <p:ph type="sldNum" sz="quarter" idx="12"/>
          </p:nvPr>
        </p:nvSpPr>
        <p:spPr>
          <a:xfrm>
            <a:off x="6928104" y="6562120"/>
            <a:ext cx="2133600" cy="365125"/>
          </a:xfrm>
        </p:spPr>
        <p:txBody>
          <a:bodyPr/>
          <a:lstStyle/>
          <a:p>
            <a:fld id="{263D757B-6F27-42D3-AF5E-6E942AA0A2B2}" type="slidenum">
              <a:rPr lang="en-US" smtClean="0"/>
              <a:t>12</a:t>
            </a:fld>
            <a:endParaRPr lang="en-US"/>
          </a:p>
        </p:txBody>
      </p:sp>
      <p:graphicFrame>
        <p:nvGraphicFramePr>
          <p:cNvPr id="4" name="Diagram 3"/>
          <p:cNvGraphicFramePr/>
          <p:nvPr>
            <p:extLst>
              <p:ext uri="{D42A27DB-BD31-4B8C-83A1-F6EECF244321}">
                <p14:modId xmlns:p14="http://schemas.microsoft.com/office/powerpoint/2010/main" val="2866017477"/>
              </p:ext>
            </p:extLst>
          </p:nvPr>
        </p:nvGraphicFramePr>
        <p:xfrm>
          <a:off x="230782" y="958564"/>
          <a:ext cx="9380483" cy="5445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304800" y="958564"/>
            <a:ext cx="3028950" cy="1477328"/>
          </a:xfrm>
          <a:prstGeom prst="rect">
            <a:avLst/>
          </a:prstGeom>
          <a:noFill/>
        </p:spPr>
        <p:txBody>
          <a:bodyPr wrap="square" rtlCol="0">
            <a:spAutoFit/>
          </a:bodyPr>
          <a:lstStyle/>
          <a:p>
            <a:r>
              <a:rPr lang="en-US" dirty="0" smtClean="0">
                <a:solidFill>
                  <a:schemeClr val="accent2">
                    <a:lumMod val="75000"/>
                  </a:schemeClr>
                </a:solidFill>
              </a:rPr>
              <a:t>Use Cases &amp; Test Scenarios designed to address T&amp;E for </a:t>
            </a:r>
            <a:r>
              <a:rPr lang="en-US" u="sng" dirty="0" smtClean="0">
                <a:solidFill>
                  <a:schemeClr val="accent2">
                    <a:lumMod val="75000"/>
                  </a:schemeClr>
                </a:solidFill>
              </a:rPr>
              <a:t>stakeholder KPPs/KSAs </a:t>
            </a:r>
            <a:r>
              <a:rPr lang="en-US" dirty="0" smtClean="0">
                <a:solidFill>
                  <a:schemeClr val="accent2">
                    <a:lumMod val="75000"/>
                  </a:schemeClr>
                </a:solidFill>
              </a:rPr>
              <a:t>for both current and upcoming systems*</a:t>
            </a:r>
            <a:endParaRPr lang="en-US" dirty="0">
              <a:solidFill>
                <a:schemeClr val="accent2">
                  <a:lumMod val="75000"/>
                </a:schemeClr>
              </a:solidFill>
            </a:endParaRPr>
          </a:p>
        </p:txBody>
      </p:sp>
      <p:sp>
        <p:nvSpPr>
          <p:cNvPr id="6" name="TextBox 5"/>
          <p:cNvSpPr txBox="1"/>
          <p:nvPr/>
        </p:nvSpPr>
        <p:spPr>
          <a:xfrm>
            <a:off x="0" y="5961956"/>
            <a:ext cx="3028950" cy="600164"/>
          </a:xfrm>
          <a:prstGeom prst="rect">
            <a:avLst/>
          </a:prstGeom>
          <a:noFill/>
        </p:spPr>
        <p:txBody>
          <a:bodyPr wrap="square" rtlCol="0">
            <a:spAutoFit/>
          </a:bodyPr>
          <a:lstStyle/>
          <a:p>
            <a:r>
              <a:rPr lang="en-US" sz="1100" dirty="0" smtClean="0"/>
              <a:t>*Simulator Specifications (i.e., machine KPPs) and Use Cases/Test Scenarios specifically developed to avoid classification issues</a:t>
            </a:r>
            <a:endParaRPr lang="en-US" sz="1100" dirty="0"/>
          </a:p>
        </p:txBody>
      </p:sp>
      <p:sp>
        <p:nvSpPr>
          <p:cNvPr id="7" name="TextBox 6"/>
          <p:cNvSpPr txBox="1"/>
          <p:nvPr/>
        </p:nvSpPr>
        <p:spPr>
          <a:xfrm>
            <a:off x="6608546" y="741091"/>
            <a:ext cx="1623776" cy="276999"/>
          </a:xfrm>
          <a:prstGeom prst="rect">
            <a:avLst/>
          </a:prstGeom>
          <a:noFill/>
        </p:spPr>
        <p:txBody>
          <a:bodyPr wrap="square" rtlCol="0">
            <a:spAutoFit/>
          </a:bodyPr>
          <a:lstStyle/>
          <a:p>
            <a:r>
              <a:rPr lang="en-US" sz="1200" b="1" dirty="0" smtClean="0"/>
              <a:t>UNCLASSIFIED</a:t>
            </a:r>
            <a:r>
              <a:rPr lang="en-US" sz="1200" b="1" dirty="0"/>
              <a:t>//</a:t>
            </a:r>
            <a:r>
              <a:rPr lang="en-US" sz="1200" b="1" dirty="0" smtClean="0"/>
              <a:t>FOUO</a:t>
            </a:r>
            <a:endParaRPr lang="en-US" sz="1200" b="1" dirty="0"/>
          </a:p>
        </p:txBody>
      </p:sp>
    </p:spTree>
    <p:extLst>
      <p:ext uri="{BB962C8B-B14F-4D97-AF65-F5344CB8AC3E}">
        <p14:creationId xmlns:p14="http://schemas.microsoft.com/office/powerpoint/2010/main" val="30390405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7976" r="6746" b="21885"/>
          <a:stretch/>
        </p:blipFill>
        <p:spPr>
          <a:xfrm>
            <a:off x="-34362" y="1648350"/>
            <a:ext cx="8227662" cy="4194629"/>
          </a:xfrm>
          <a:prstGeom prst="rect">
            <a:avLst/>
          </a:prstGeom>
          <a:noFill/>
        </p:spPr>
      </p:pic>
      <p:sp>
        <p:nvSpPr>
          <p:cNvPr id="145" name="Oval 144"/>
          <p:cNvSpPr/>
          <p:nvPr/>
        </p:nvSpPr>
        <p:spPr>
          <a:xfrm>
            <a:off x="4512805" y="776868"/>
            <a:ext cx="3187442" cy="2693992"/>
          </a:xfrm>
          <a:prstGeom prst="ellipse">
            <a:avLst/>
          </a:prstGeom>
          <a:gradFill flip="none" rotWithShape="1">
            <a:gsLst>
              <a:gs pos="100000">
                <a:schemeClr val="bg1">
                  <a:lumMod val="75000"/>
                </a:schemeClr>
              </a:gs>
              <a:gs pos="0">
                <a:srgbClr val="0000F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4229" y="-125295"/>
            <a:ext cx="8229600" cy="1143000"/>
          </a:xfrm>
        </p:spPr>
        <p:txBody>
          <a:bodyPr>
            <a:normAutofit/>
          </a:bodyPr>
          <a:lstStyle/>
          <a:p>
            <a:r>
              <a:rPr lang="en-US" sz="2800" dirty="0" smtClean="0"/>
              <a:t>Generic Strategic </a:t>
            </a:r>
            <a:r>
              <a:rPr lang="en-US" sz="2800" dirty="0"/>
              <a:t>Reentry System </a:t>
            </a:r>
            <a:r>
              <a:rPr lang="en-US" sz="2800" dirty="0" smtClean="0"/>
              <a:t>Scenario</a:t>
            </a:r>
            <a:endParaRPr lang="en-US" sz="2800" dirty="0"/>
          </a:p>
        </p:txBody>
      </p:sp>
      <p:sp>
        <p:nvSpPr>
          <p:cNvPr id="3" name="Slide Number Placeholder 2"/>
          <p:cNvSpPr>
            <a:spLocks noGrp="1"/>
          </p:cNvSpPr>
          <p:nvPr>
            <p:ph type="sldNum" sz="quarter" idx="12"/>
          </p:nvPr>
        </p:nvSpPr>
        <p:spPr>
          <a:xfrm>
            <a:off x="7010400" y="6492875"/>
            <a:ext cx="2133600" cy="365125"/>
          </a:xfrm>
        </p:spPr>
        <p:txBody>
          <a:bodyPr/>
          <a:lstStyle/>
          <a:p>
            <a:fld id="{263D757B-6F27-42D3-AF5E-6E942AA0A2B2}" type="slidenum">
              <a:rPr lang="en-US" smtClean="0"/>
              <a:t>13</a:t>
            </a:fld>
            <a:endParaRPr lang="en-US" dirty="0"/>
          </a:p>
        </p:txBody>
      </p:sp>
      <p:grpSp>
        <p:nvGrpSpPr>
          <p:cNvPr id="17" name="Group 16"/>
          <p:cNvGrpSpPr/>
          <p:nvPr/>
        </p:nvGrpSpPr>
        <p:grpSpPr>
          <a:xfrm>
            <a:off x="1085596" y="1804281"/>
            <a:ext cx="7059300" cy="3050704"/>
            <a:chOff x="1587500" y="2336800"/>
            <a:chExt cx="7059300" cy="3050704"/>
          </a:xfrm>
        </p:grpSpPr>
        <p:sp>
          <p:nvSpPr>
            <p:cNvPr id="9" name="Freeform 8"/>
            <p:cNvSpPr/>
            <p:nvPr/>
          </p:nvSpPr>
          <p:spPr>
            <a:xfrm>
              <a:off x="1587500" y="2336800"/>
              <a:ext cx="6311900" cy="3050704"/>
            </a:xfrm>
            <a:custGeom>
              <a:avLst/>
              <a:gdLst>
                <a:gd name="connsiteX0" fmla="*/ 0 w 5372100"/>
                <a:gd name="connsiteY0" fmla="*/ 2743273 h 2743273"/>
                <a:gd name="connsiteX1" fmla="*/ 2006600 w 5372100"/>
                <a:gd name="connsiteY1" fmla="*/ 73 h 2743273"/>
                <a:gd name="connsiteX2" fmla="*/ 5372100 w 5372100"/>
                <a:gd name="connsiteY2" fmla="*/ 2654373 h 2743273"/>
              </a:gdLst>
              <a:ahLst/>
              <a:cxnLst>
                <a:cxn ang="0">
                  <a:pos x="connsiteX0" y="connsiteY0"/>
                </a:cxn>
                <a:cxn ang="0">
                  <a:pos x="connsiteX1" y="connsiteY1"/>
                </a:cxn>
                <a:cxn ang="0">
                  <a:pos x="connsiteX2" y="connsiteY2"/>
                </a:cxn>
              </a:cxnLst>
              <a:rect l="l" t="t" r="r" b="b"/>
              <a:pathLst>
                <a:path w="5372100" h="2743273">
                  <a:moveTo>
                    <a:pt x="0" y="2743273"/>
                  </a:moveTo>
                  <a:cubicBezTo>
                    <a:pt x="555625" y="1379081"/>
                    <a:pt x="1111250" y="14890"/>
                    <a:pt x="2006600" y="73"/>
                  </a:cubicBezTo>
                  <a:cubicBezTo>
                    <a:pt x="2901950" y="-14744"/>
                    <a:pt x="4967817" y="2222573"/>
                    <a:pt x="5372100" y="2654373"/>
                  </a:cubicBezTo>
                </a:path>
              </a:pathLst>
            </a:cu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4624977" y="2544717"/>
              <a:ext cx="2207623" cy="2842787"/>
            </a:xfrm>
            <a:custGeom>
              <a:avLst/>
              <a:gdLst>
                <a:gd name="connsiteX0" fmla="*/ 0 w 2552700"/>
                <a:gd name="connsiteY0" fmla="*/ 0 h 2794000"/>
                <a:gd name="connsiteX1" fmla="*/ 1511300 w 2552700"/>
                <a:gd name="connsiteY1" fmla="*/ 1409700 h 2794000"/>
                <a:gd name="connsiteX2" fmla="*/ 2552700 w 2552700"/>
                <a:gd name="connsiteY2" fmla="*/ 2794000 h 2794000"/>
              </a:gdLst>
              <a:ahLst/>
              <a:cxnLst>
                <a:cxn ang="0">
                  <a:pos x="connsiteX0" y="connsiteY0"/>
                </a:cxn>
                <a:cxn ang="0">
                  <a:pos x="connsiteX1" y="connsiteY1"/>
                </a:cxn>
                <a:cxn ang="0">
                  <a:pos x="connsiteX2" y="connsiteY2"/>
                </a:cxn>
              </a:cxnLst>
              <a:rect l="l" t="t" r="r" b="b"/>
              <a:pathLst>
                <a:path w="2552700" h="2794000">
                  <a:moveTo>
                    <a:pt x="0" y="0"/>
                  </a:moveTo>
                  <a:cubicBezTo>
                    <a:pt x="542925" y="472016"/>
                    <a:pt x="1085850" y="944033"/>
                    <a:pt x="1511300" y="1409700"/>
                  </a:cubicBezTo>
                  <a:cubicBezTo>
                    <a:pt x="1936750" y="1875367"/>
                    <a:pt x="2244725" y="2334683"/>
                    <a:pt x="2552700" y="2794000"/>
                  </a:cubicBezTo>
                </a:path>
              </a:pathLst>
            </a:cu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rot="21480000">
              <a:off x="4699477" y="2491176"/>
              <a:ext cx="3947323" cy="2842788"/>
            </a:xfrm>
            <a:custGeom>
              <a:avLst/>
              <a:gdLst>
                <a:gd name="connsiteX0" fmla="*/ 0 w 2552700"/>
                <a:gd name="connsiteY0" fmla="*/ 0 h 2794000"/>
                <a:gd name="connsiteX1" fmla="*/ 1511300 w 2552700"/>
                <a:gd name="connsiteY1" fmla="*/ 1409700 h 2794000"/>
                <a:gd name="connsiteX2" fmla="*/ 2552700 w 2552700"/>
                <a:gd name="connsiteY2" fmla="*/ 2794000 h 2794000"/>
              </a:gdLst>
              <a:ahLst/>
              <a:cxnLst>
                <a:cxn ang="0">
                  <a:pos x="connsiteX0" y="connsiteY0"/>
                </a:cxn>
                <a:cxn ang="0">
                  <a:pos x="connsiteX1" y="connsiteY1"/>
                </a:cxn>
                <a:cxn ang="0">
                  <a:pos x="connsiteX2" y="connsiteY2"/>
                </a:cxn>
              </a:cxnLst>
              <a:rect l="l" t="t" r="r" b="b"/>
              <a:pathLst>
                <a:path w="2552700" h="2794000">
                  <a:moveTo>
                    <a:pt x="0" y="0"/>
                  </a:moveTo>
                  <a:cubicBezTo>
                    <a:pt x="542925" y="472016"/>
                    <a:pt x="1085850" y="944033"/>
                    <a:pt x="1511300" y="1409700"/>
                  </a:cubicBezTo>
                  <a:cubicBezTo>
                    <a:pt x="1936750" y="1875367"/>
                    <a:pt x="2244725" y="2334683"/>
                    <a:pt x="2552700" y="2794000"/>
                  </a:cubicBezTo>
                </a:path>
              </a:pathLst>
            </a:custGeom>
            <a:noFill/>
            <a:ln w="952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Isosceles Triangle 17"/>
          <p:cNvSpPr/>
          <p:nvPr/>
        </p:nvSpPr>
        <p:spPr>
          <a:xfrm rot="8280000">
            <a:off x="4628549" y="2491625"/>
            <a:ext cx="60960" cy="15259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7560000">
            <a:off x="4832503" y="2411126"/>
            <a:ext cx="60960" cy="15259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rot="7560000">
            <a:off x="4985853" y="2418363"/>
            <a:ext cx="60960" cy="15259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7500000">
            <a:off x="6275782" y="3147163"/>
            <a:ext cx="60960" cy="15259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8100000">
            <a:off x="5965101" y="3333524"/>
            <a:ext cx="65837" cy="15259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8700000">
            <a:off x="5506709" y="3489019"/>
            <a:ext cx="60960" cy="15259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109871" y="4604676"/>
            <a:ext cx="410200" cy="500617"/>
          </a:xfrm>
          <a:prstGeom prst="ellipse">
            <a:avLst/>
          </a:prstGeom>
          <a:gradFill flip="none" rotWithShape="1">
            <a:gsLst>
              <a:gs pos="0">
                <a:schemeClr val="accent1">
                  <a:lumMod val="5000"/>
                  <a:lumOff val="95000"/>
                </a:schemeClr>
              </a:gs>
              <a:gs pos="19000">
                <a:srgbClr val="FFFF00"/>
              </a:gs>
              <a:gs pos="52000">
                <a:schemeClr val="accent6">
                  <a:lumMod val="75000"/>
                </a:schemeClr>
              </a:gs>
              <a:gs pos="89000">
                <a:srgbClr val="FF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8160000">
            <a:off x="7120374" y="4422270"/>
            <a:ext cx="65837" cy="15259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rot="8100000">
            <a:off x="7528893" y="4086517"/>
            <a:ext cx="60960" cy="15259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p:cNvGrpSpPr/>
          <p:nvPr/>
        </p:nvGrpSpPr>
        <p:grpSpPr>
          <a:xfrm rot="1380000">
            <a:off x="1060722" y="4472961"/>
            <a:ext cx="115637" cy="651709"/>
            <a:chOff x="2450432" y="2348077"/>
            <a:chExt cx="338890" cy="3032043"/>
          </a:xfrm>
        </p:grpSpPr>
        <p:sp>
          <p:nvSpPr>
            <p:cNvPr id="84" name="Trapezoid 83"/>
            <p:cNvSpPr/>
            <p:nvPr/>
          </p:nvSpPr>
          <p:spPr>
            <a:xfrm>
              <a:off x="2642937" y="4904872"/>
              <a:ext cx="144379" cy="421105"/>
            </a:xfrm>
            <a:prstGeom prst="trapezoid">
              <a:avLst/>
            </a:prstGeom>
            <a:solidFill>
              <a:schemeClr val="tx1">
                <a:lumMod val="50000"/>
                <a:lumOff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rapezoid 84"/>
            <p:cNvSpPr/>
            <p:nvPr/>
          </p:nvSpPr>
          <p:spPr>
            <a:xfrm>
              <a:off x="2450432" y="4904873"/>
              <a:ext cx="144379" cy="421105"/>
            </a:xfrm>
            <a:prstGeom prst="trapezoid">
              <a:avLst/>
            </a:prstGeom>
            <a:solidFill>
              <a:schemeClr val="tx1">
                <a:lumMod val="50000"/>
                <a:lumOff val="5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rapezoid 85"/>
            <p:cNvSpPr/>
            <p:nvPr/>
          </p:nvSpPr>
          <p:spPr>
            <a:xfrm>
              <a:off x="2546685" y="4959015"/>
              <a:ext cx="144379" cy="421105"/>
            </a:xfrm>
            <a:prstGeom prst="trapezoid">
              <a:avLst/>
            </a:prstGeom>
            <a:solidFill>
              <a:schemeClr val="tx1">
                <a:lumMod val="50000"/>
                <a:lumOff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86"/>
            <p:cNvSpPr/>
            <p:nvPr/>
          </p:nvSpPr>
          <p:spPr>
            <a:xfrm>
              <a:off x="2450432" y="4026568"/>
              <a:ext cx="336884" cy="986589"/>
            </a:xfrm>
            <a:prstGeom prst="roundRect">
              <a:avLst/>
            </a:prstGeom>
            <a:solidFill>
              <a:schemeClr val="tx1">
                <a:lumMod val="50000"/>
                <a:lumOff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7"/>
            <p:cNvSpPr/>
            <p:nvPr/>
          </p:nvSpPr>
          <p:spPr>
            <a:xfrm>
              <a:off x="2450432" y="3569368"/>
              <a:ext cx="336884" cy="457200"/>
            </a:xfrm>
            <a:prstGeom prst="roundRect">
              <a:avLst/>
            </a:prstGeom>
            <a:solidFill>
              <a:schemeClr val="tx1">
                <a:lumMod val="95000"/>
                <a:lumOff val="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p:cNvSpPr/>
            <p:nvPr/>
          </p:nvSpPr>
          <p:spPr>
            <a:xfrm>
              <a:off x="2492543" y="2498558"/>
              <a:ext cx="108284" cy="61361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p:cNvSpPr/>
            <p:nvPr/>
          </p:nvSpPr>
          <p:spPr>
            <a:xfrm>
              <a:off x="2570746" y="2489535"/>
              <a:ext cx="108284" cy="61361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p:cNvSpPr/>
            <p:nvPr/>
          </p:nvSpPr>
          <p:spPr>
            <a:xfrm>
              <a:off x="2671010" y="2487445"/>
              <a:ext cx="88232" cy="61361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p:cNvSpPr/>
            <p:nvPr/>
          </p:nvSpPr>
          <p:spPr>
            <a:xfrm>
              <a:off x="2450432" y="3112168"/>
              <a:ext cx="336884" cy="457200"/>
            </a:xfrm>
            <a:prstGeom prst="roundRect">
              <a:avLst/>
            </a:prstGeom>
            <a:solidFill>
              <a:schemeClr val="tx1">
                <a:lumMod val="50000"/>
                <a:lumOff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lowchart: Delay 92"/>
            <p:cNvSpPr/>
            <p:nvPr/>
          </p:nvSpPr>
          <p:spPr>
            <a:xfrm rot="16200000">
              <a:off x="2232861" y="2567654"/>
              <a:ext cx="776037" cy="336884"/>
            </a:xfrm>
            <a:prstGeom prst="flowChartDelay">
              <a:avLst/>
            </a:prstGeom>
            <a:solidFill>
              <a:srgbClr val="FFFF99">
                <a:alpha val="38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rot="1620000">
            <a:off x="2071955" y="2445022"/>
            <a:ext cx="138338" cy="553028"/>
            <a:chOff x="5110415" y="2626812"/>
            <a:chExt cx="449181" cy="2198024"/>
          </a:xfrm>
        </p:grpSpPr>
        <p:sp>
          <p:nvSpPr>
            <p:cNvPr id="95" name="Trapezoid 94"/>
            <p:cNvSpPr/>
            <p:nvPr/>
          </p:nvSpPr>
          <p:spPr>
            <a:xfrm>
              <a:off x="5207672" y="4117724"/>
              <a:ext cx="274718" cy="204621"/>
            </a:xfrm>
            <a:prstGeom prst="trapezoid">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p:cNvSpPr/>
            <p:nvPr/>
          </p:nvSpPr>
          <p:spPr>
            <a:xfrm>
              <a:off x="5173580" y="3708735"/>
              <a:ext cx="336884" cy="457200"/>
            </a:xfrm>
            <a:prstGeom prst="roundRect">
              <a:avLst/>
            </a:prstGeom>
            <a:solidFill>
              <a:schemeClr val="tx1">
                <a:lumMod val="95000"/>
                <a:lumOff val="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Isosceles Triangle 96"/>
            <p:cNvSpPr/>
            <p:nvPr/>
          </p:nvSpPr>
          <p:spPr>
            <a:xfrm>
              <a:off x="5215691" y="2637925"/>
              <a:ext cx="108284" cy="61361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Isosceles Triangle 97"/>
            <p:cNvSpPr/>
            <p:nvPr/>
          </p:nvSpPr>
          <p:spPr>
            <a:xfrm>
              <a:off x="5293894" y="2628902"/>
              <a:ext cx="108284" cy="61361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Isosceles Triangle 98"/>
            <p:cNvSpPr/>
            <p:nvPr/>
          </p:nvSpPr>
          <p:spPr>
            <a:xfrm>
              <a:off x="5394158" y="2626812"/>
              <a:ext cx="88232" cy="61361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9"/>
            <p:cNvSpPr/>
            <p:nvPr/>
          </p:nvSpPr>
          <p:spPr>
            <a:xfrm>
              <a:off x="5173580" y="3251535"/>
              <a:ext cx="336884" cy="457200"/>
            </a:xfrm>
            <a:prstGeom prst="roundRect">
              <a:avLst/>
            </a:prstGeom>
            <a:solidFill>
              <a:schemeClr val="tx1">
                <a:lumMod val="50000"/>
                <a:lumOff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p:cNvCxnSpPr/>
            <p:nvPr/>
          </p:nvCxnSpPr>
          <p:spPr>
            <a:xfrm flipH="1">
              <a:off x="5110415" y="4396627"/>
              <a:ext cx="112296" cy="409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5341018" y="4443838"/>
              <a:ext cx="2007" cy="3809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5461332" y="4420689"/>
              <a:ext cx="98264" cy="3809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rot="6915634">
            <a:off x="4172607" y="1993259"/>
            <a:ext cx="137879" cy="212978"/>
            <a:chOff x="5173579" y="2626812"/>
            <a:chExt cx="382489" cy="682444"/>
          </a:xfrm>
        </p:grpSpPr>
        <p:sp>
          <p:nvSpPr>
            <p:cNvPr id="105" name="Isosceles Triangle 104"/>
            <p:cNvSpPr/>
            <p:nvPr/>
          </p:nvSpPr>
          <p:spPr>
            <a:xfrm>
              <a:off x="5215691" y="2637925"/>
              <a:ext cx="108284" cy="61361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p:cNvSpPr/>
            <p:nvPr/>
          </p:nvSpPr>
          <p:spPr>
            <a:xfrm>
              <a:off x="5293894" y="2628902"/>
              <a:ext cx="108284" cy="61361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p:cNvSpPr/>
            <p:nvPr/>
          </p:nvSpPr>
          <p:spPr>
            <a:xfrm>
              <a:off x="5394158" y="2626812"/>
              <a:ext cx="88232" cy="61361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ounded Rectangle 107"/>
            <p:cNvSpPr/>
            <p:nvPr/>
          </p:nvSpPr>
          <p:spPr>
            <a:xfrm>
              <a:off x="5173579" y="3234117"/>
              <a:ext cx="382489" cy="75139"/>
            </a:xfrm>
            <a:prstGeom prst="roundRect">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4" name="Group 123"/>
          <p:cNvGrpSpPr/>
          <p:nvPr/>
        </p:nvGrpSpPr>
        <p:grpSpPr>
          <a:xfrm rot="1500000">
            <a:off x="1509075" y="3470166"/>
            <a:ext cx="123277" cy="570873"/>
            <a:chOff x="4048629" y="2481885"/>
            <a:chExt cx="449181" cy="2329829"/>
          </a:xfrm>
        </p:grpSpPr>
        <p:sp>
          <p:nvSpPr>
            <p:cNvPr id="125" name="Trapezoid 124"/>
            <p:cNvSpPr/>
            <p:nvPr/>
          </p:nvSpPr>
          <p:spPr>
            <a:xfrm>
              <a:off x="4145886" y="4104602"/>
              <a:ext cx="274718" cy="204621"/>
            </a:xfrm>
            <a:prstGeom prst="trapezoid">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ounded Rectangle 125"/>
            <p:cNvSpPr/>
            <p:nvPr/>
          </p:nvSpPr>
          <p:spPr>
            <a:xfrm>
              <a:off x="4111794" y="3695613"/>
              <a:ext cx="336884" cy="457200"/>
            </a:xfrm>
            <a:prstGeom prst="roundRect">
              <a:avLst/>
            </a:prstGeom>
            <a:solidFill>
              <a:schemeClr val="tx1">
                <a:lumMod val="95000"/>
                <a:lumOff val="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Isosceles Triangle 126"/>
            <p:cNvSpPr/>
            <p:nvPr/>
          </p:nvSpPr>
          <p:spPr>
            <a:xfrm>
              <a:off x="4153905" y="2624803"/>
              <a:ext cx="108284" cy="61361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Isosceles Triangle 127"/>
            <p:cNvSpPr/>
            <p:nvPr/>
          </p:nvSpPr>
          <p:spPr>
            <a:xfrm>
              <a:off x="4232108" y="2615780"/>
              <a:ext cx="108284" cy="61361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Isosceles Triangle 128"/>
            <p:cNvSpPr/>
            <p:nvPr/>
          </p:nvSpPr>
          <p:spPr>
            <a:xfrm>
              <a:off x="4332372" y="2613690"/>
              <a:ext cx="88232" cy="61361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4111794" y="3238413"/>
              <a:ext cx="336884" cy="457200"/>
            </a:xfrm>
            <a:prstGeom prst="roundRect">
              <a:avLst/>
            </a:prstGeom>
            <a:solidFill>
              <a:schemeClr val="tx1">
                <a:lumMod val="50000"/>
                <a:lumOff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Connector 130"/>
            <p:cNvCxnSpPr/>
            <p:nvPr/>
          </p:nvCxnSpPr>
          <p:spPr>
            <a:xfrm flipH="1">
              <a:off x="4048629" y="4383505"/>
              <a:ext cx="112296" cy="409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4279232" y="4430716"/>
              <a:ext cx="2007" cy="3809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4399546" y="4407567"/>
              <a:ext cx="98264" cy="3809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Flowchart: Delay 133"/>
            <p:cNvSpPr/>
            <p:nvPr/>
          </p:nvSpPr>
          <p:spPr>
            <a:xfrm rot="16200000">
              <a:off x="3885201" y="2701462"/>
              <a:ext cx="776037" cy="336884"/>
            </a:xfrm>
            <a:prstGeom prst="flowChartDelay">
              <a:avLst/>
            </a:prstGeom>
            <a:solidFill>
              <a:srgbClr val="FFFF99">
                <a:alpha val="38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p:cNvGrpSpPr/>
          <p:nvPr/>
        </p:nvGrpSpPr>
        <p:grpSpPr>
          <a:xfrm rot="3360000">
            <a:off x="2952712" y="1707925"/>
            <a:ext cx="121198" cy="415188"/>
            <a:chOff x="3525253" y="2626812"/>
            <a:chExt cx="449181" cy="1621122"/>
          </a:xfrm>
        </p:grpSpPr>
        <p:sp>
          <p:nvSpPr>
            <p:cNvPr id="137" name="Trapezoid 136"/>
            <p:cNvSpPr/>
            <p:nvPr/>
          </p:nvSpPr>
          <p:spPr>
            <a:xfrm>
              <a:off x="3579396" y="3508080"/>
              <a:ext cx="274718" cy="204621"/>
            </a:xfrm>
            <a:prstGeom prst="trapezoid">
              <a:avLst/>
            </a:prstGeom>
            <a:solidFill>
              <a:schemeClr val="bg1">
                <a:lumMod val="5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Isosceles Triangle 137"/>
            <p:cNvSpPr/>
            <p:nvPr/>
          </p:nvSpPr>
          <p:spPr>
            <a:xfrm>
              <a:off x="3579396" y="2637925"/>
              <a:ext cx="108284" cy="61361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p:cNvSpPr/>
            <p:nvPr/>
          </p:nvSpPr>
          <p:spPr>
            <a:xfrm>
              <a:off x="3657599" y="2628902"/>
              <a:ext cx="108284" cy="61361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Isosceles Triangle 139"/>
            <p:cNvSpPr/>
            <p:nvPr/>
          </p:nvSpPr>
          <p:spPr>
            <a:xfrm>
              <a:off x="3757863" y="2626812"/>
              <a:ext cx="88232" cy="613610"/>
            </a:xfrm>
            <a:prstGeom prst="triangl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3554335" y="3153191"/>
              <a:ext cx="336884" cy="457200"/>
            </a:xfrm>
            <a:prstGeom prst="roundRect">
              <a:avLst/>
            </a:prstGeom>
            <a:solidFill>
              <a:schemeClr val="tx1">
                <a:lumMod val="50000"/>
                <a:lumOff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p:cNvCxnSpPr/>
            <p:nvPr/>
          </p:nvCxnSpPr>
          <p:spPr>
            <a:xfrm flipH="1">
              <a:off x="3525253" y="3819725"/>
              <a:ext cx="112296" cy="409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flipH="1">
              <a:off x="3755856" y="3866936"/>
              <a:ext cx="2007" cy="3809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3876170" y="3843787"/>
              <a:ext cx="98264" cy="3809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6" name="Explosion 2 145"/>
          <p:cNvSpPr/>
          <p:nvPr/>
        </p:nvSpPr>
        <p:spPr>
          <a:xfrm>
            <a:off x="5652663" y="1870518"/>
            <a:ext cx="924560" cy="558351"/>
          </a:xfrm>
          <a:prstGeom prst="irregularSeal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1" name="Group 160"/>
          <p:cNvGrpSpPr/>
          <p:nvPr/>
        </p:nvGrpSpPr>
        <p:grpSpPr>
          <a:xfrm rot="1320000">
            <a:off x="861383" y="5140813"/>
            <a:ext cx="169910" cy="96422"/>
            <a:chOff x="3372853" y="3667325"/>
            <a:chExt cx="449181" cy="428209"/>
          </a:xfrm>
        </p:grpSpPr>
        <p:cxnSp>
          <p:nvCxnSpPr>
            <p:cNvPr id="158" name="Straight Connector 157"/>
            <p:cNvCxnSpPr/>
            <p:nvPr/>
          </p:nvCxnSpPr>
          <p:spPr>
            <a:xfrm flipH="1">
              <a:off x="3372853" y="3667325"/>
              <a:ext cx="112296" cy="409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H="1">
              <a:off x="3603456" y="3714536"/>
              <a:ext cx="2007" cy="3809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3723770" y="3691387"/>
              <a:ext cx="98264" cy="3809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2" name="TextBox 161"/>
          <p:cNvSpPr txBox="1"/>
          <p:nvPr/>
        </p:nvSpPr>
        <p:spPr>
          <a:xfrm>
            <a:off x="3411848" y="1202419"/>
            <a:ext cx="2343931" cy="738664"/>
          </a:xfrm>
          <a:prstGeom prst="rect">
            <a:avLst/>
          </a:prstGeom>
          <a:noFill/>
        </p:spPr>
        <p:txBody>
          <a:bodyPr wrap="square" rtlCol="0">
            <a:spAutoFit/>
          </a:bodyPr>
          <a:lstStyle/>
          <a:p>
            <a:pPr algn="r"/>
            <a:r>
              <a:rPr lang="en-US" sz="1400" b="1" dirty="0" smtClean="0"/>
              <a:t>Nuclear Engagement exposes reentry systems to damaging X-rays during Mid-Course</a:t>
            </a:r>
            <a:endParaRPr lang="en-US" sz="1400" b="1" dirty="0"/>
          </a:p>
        </p:txBody>
      </p:sp>
      <p:sp>
        <p:nvSpPr>
          <p:cNvPr id="182" name="Rounded Rectangle 181"/>
          <p:cNvSpPr/>
          <p:nvPr/>
        </p:nvSpPr>
        <p:spPr>
          <a:xfrm>
            <a:off x="2866531" y="3154729"/>
            <a:ext cx="1980378" cy="1978243"/>
          </a:xfrm>
          <a:prstGeom prst="roundRect">
            <a:avLst/>
          </a:prstGeom>
          <a:solidFill>
            <a:schemeClr val="tx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1" name="Picture 1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7210" y="3344034"/>
            <a:ext cx="1950393" cy="1760402"/>
          </a:xfrm>
          <a:prstGeom prst="rect">
            <a:avLst/>
          </a:prstGeom>
        </p:spPr>
      </p:pic>
      <p:sp>
        <p:nvSpPr>
          <p:cNvPr id="183" name="Oval 182"/>
          <p:cNvSpPr/>
          <p:nvPr/>
        </p:nvSpPr>
        <p:spPr>
          <a:xfrm>
            <a:off x="4485336" y="2234867"/>
            <a:ext cx="798348" cy="5355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p:cNvCxnSpPr>
            <a:stCxn id="183" idx="3"/>
          </p:cNvCxnSpPr>
          <p:nvPr/>
        </p:nvCxnSpPr>
        <p:spPr>
          <a:xfrm flipH="1">
            <a:off x="4392932" y="2691952"/>
            <a:ext cx="209319" cy="4523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3355352" y="3098166"/>
            <a:ext cx="1459391" cy="307777"/>
          </a:xfrm>
          <a:prstGeom prst="rect">
            <a:avLst/>
          </a:prstGeom>
          <a:noFill/>
        </p:spPr>
        <p:txBody>
          <a:bodyPr wrap="square" rtlCol="0">
            <a:spAutoFit/>
          </a:bodyPr>
          <a:lstStyle/>
          <a:p>
            <a:r>
              <a:rPr lang="en-US" sz="1400" dirty="0" smtClean="0"/>
              <a:t>X-Rays on RV</a:t>
            </a:r>
            <a:endParaRPr lang="en-US" sz="1400" dirty="0"/>
          </a:p>
        </p:txBody>
      </p:sp>
      <p:sp>
        <p:nvSpPr>
          <p:cNvPr id="191" name="TextBox 190"/>
          <p:cNvSpPr txBox="1"/>
          <p:nvPr/>
        </p:nvSpPr>
        <p:spPr>
          <a:xfrm>
            <a:off x="6598489" y="2862519"/>
            <a:ext cx="2343931" cy="1169551"/>
          </a:xfrm>
          <a:prstGeom prst="rect">
            <a:avLst/>
          </a:prstGeom>
          <a:noFill/>
        </p:spPr>
        <p:txBody>
          <a:bodyPr wrap="square" rtlCol="0">
            <a:spAutoFit/>
          </a:bodyPr>
          <a:lstStyle/>
          <a:p>
            <a:pPr algn="r"/>
            <a:r>
              <a:rPr lang="en-US" sz="1400" b="1" dirty="0" smtClean="0"/>
              <a:t>X-rays can damage the heat shield and pass through the aeroshell, which can lead to TME and shock. Potentially degrading capabilities</a:t>
            </a:r>
            <a:endParaRPr lang="en-US" sz="1400" b="1" dirty="0"/>
          </a:p>
        </p:txBody>
      </p:sp>
      <p:sp>
        <p:nvSpPr>
          <p:cNvPr id="192" name="TextBox 191"/>
          <p:cNvSpPr txBox="1"/>
          <p:nvPr/>
        </p:nvSpPr>
        <p:spPr>
          <a:xfrm>
            <a:off x="228446" y="2524194"/>
            <a:ext cx="1630398" cy="523220"/>
          </a:xfrm>
          <a:prstGeom prst="rect">
            <a:avLst/>
          </a:prstGeom>
          <a:noFill/>
        </p:spPr>
        <p:txBody>
          <a:bodyPr wrap="square" rtlCol="0">
            <a:spAutoFit/>
          </a:bodyPr>
          <a:lstStyle/>
          <a:p>
            <a:pPr algn="r"/>
            <a:r>
              <a:rPr lang="en-US" sz="1400" b="1" dirty="0" smtClean="0"/>
              <a:t>Launch and boost phase of an ICBM</a:t>
            </a:r>
            <a:endParaRPr lang="en-US" sz="1400" b="1" dirty="0"/>
          </a:p>
        </p:txBody>
      </p:sp>
      <p:sp>
        <p:nvSpPr>
          <p:cNvPr id="4" name="TextBox 3"/>
          <p:cNvSpPr txBox="1"/>
          <p:nvPr/>
        </p:nvSpPr>
        <p:spPr>
          <a:xfrm>
            <a:off x="165193" y="5927291"/>
            <a:ext cx="8493032" cy="646331"/>
          </a:xfrm>
          <a:prstGeom prst="rect">
            <a:avLst/>
          </a:prstGeom>
          <a:solidFill>
            <a:srgbClr val="FFC000"/>
          </a:solidFill>
        </p:spPr>
        <p:txBody>
          <a:bodyPr wrap="square" rtlCol="0">
            <a:spAutoFit/>
          </a:bodyPr>
          <a:lstStyle>
            <a:defPPr>
              <a:defRPr lang="en-US"/>
            </a:defPPr>
            <a:lvl1pPr algn="ctr">
              <a:defRPr b="1"/>
            </a:lvl1pPr>
          </a:lstStyle>
          <a:p>
            <a:r>
              <a:rPr lang="en-US" dirty="0" err="1"/>
              <a:t>Exoatmospheric</a:t>
            </a:r>
            <a:r>
              <a:rPr lang="en-US" dirty="0"/>
              <a:t> vehicles exposed to x-rays will need to evaluate damage/response modes for everything from aeroshells to internal components</a:t>
            </a:r>
          </a:p>
        </p:txBody>
      </p:sp>
      <p:sp>
        <p:nvSpPr>
          <p:cNvPr id="80" name="TextBox 79"/>
          <p:cNvSpPr txBox="1"/>
          <p:nvPr/>
        </p:nvSpPr>
        <p:spPr>
          <a:xfrm>
            <a:off x="4859862" y="928095"/>
            <a:ext cx="3943142" cy="276999"/>
          </a:xfrm>
          <a:prstGeom prst="rect">
            <a:avLst/>
          </a:prstGeom>
          <a:noFill/>
        </p:spPr>
        <p:txBody>
          <a:bodyPr wrap="square" rtlCol="0">
            <a:spAutoFit/>
          </a:bodyPr>
          <a:lstStyle/>
          <a:p>
            <a:pPr algn="r"/>
            <a:r>
              <a:rPr lang="en-US" sz="1200" b="1" dirty="0" smtClean="0"/>
              <a:t>This graphic is UNCLASSIFIED//FOUO</a:t>
            </a:r>
            <a:endParaRPr lang="en-US" sz="1200" b="1" dirty="0"/>
          </a:p>
        </p:txBody>
      </p:sp>
    </p:spTree>
    <p:extLst>
      <p:ext uri="{BB962C8B-B14F-4D97-AF65-F5344CB8AC3E}">
        <p14:creationId xmlns:p14="http://schemas.microsoft.com/office/powerpoint/2010/main" val="35320036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433" y="132013"/>
            <a:ext cx="9316016" cy="1143000"/>
          </a:xfrm>
        </p:spPr>
        <p:txBody>
          <a:bodyPr>
            <a:normAutofit/>
          </a:bodyPr>
          <a:lstStyle/>
          <a:p>
            <a:r>
              <a:rPr lang="en-US" sz="2400" dirty="0" smtClean="0"/>
              <a:t>Generic Strategic </a:t>
            </a:r>
            <a:r>
              <a:rPr lang="en-US" sz="2400" dirty="0"/>
              <a:t>Reentry System </a:t>
            </a:r>
            <a:r>
              <a:rPr lang="en-US" sz="2400" dirty="0" smtClean="0"/>
              <a:t>Certification Efforts</a:t>
            </a:r>
            <a:endParaRPr lang="en-US" sz="2400" dirty="0"/>
          </a:p>
        </p:txBody>
      </p:sp>
      <p:sp>
        <p:nvSpPr>
          <p:cNvPr id="3" name="Slide Number Placeholder 2"/>
          <p:cNvSpPr>
            <a:spLocks noGrp="1"/>
          </p:cNvSpPr>
          <p:nvPr>
            <p:ph type="sldNum" sz="quarter" idx="12"/>
          </p:nvPr>
        </p:nvSpPr>
        <p:spPr>
          <a:xfrm>
            <a:off x="6928104" y="6388016"/>
            <a:ext cx="2133600" cy="365125"/>
          </a:xfrm>
        </p:spPr>
        <p:txBody>
          <a:bodyPr/>
          <a:lstStyle/>
          <a:p>
            <a:fld id="{263D757B-6F27-42D3-AF5E-6E942AA0A2B2}" type="slidenum">
              <a:rPr lang="en-US" smtClean="0">
                <a:solidFill>
                  <a:prstClr val="black">
                    <a:tint val="75000"/>
                  </a:prstClr>
                </a:solidFill>
              </a:rPr>
              <a:pPr/>
              <a:t>14</a:t>
            </a:fld>
            <a:endParaRPr lang="en-US">
              <a:solidFill>
                <a:prstClr val="black">
                  <a:tint val="75000"/>
                </a:prstClr>
              </a:solidFill>
            </a:endParaRPr>
          </a:p>
        </p:txBody>
      </p:sp>
      <p:sp>
        <p:nvSpPr>
          <p:cNvPr id="4" name="Rounded Rectangle 3"/>
          <p:cNvSpPr/>
          <p:nvPr/>
        </p:nvSpPr>
        <p:spPr>
          <a:xfrm>
            <a:off x="7299507" y="3167734"/>
            <a:ext cx="1446692" cy="785081"/>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rPr>
              <a:t>Certification </a:t>
            </a:r>
          </a:p>
        </p:txBody>
      </p:sp>
      <p:sp>
        <p:nvSpPr>
          <p:cNvPr id="5" name="Rounded Rectangle 4"/>
          <p:cNvSpPr/>
          <p:nvPr/>
        </p:nvSpPr>
        <p:spPr>
          <a:xfrm>
            <a:off x="1753463" y="1814774"/>
            <a:ext cx="1093298" cy="61270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prstClr val="black"/>
                </a:solidFill>
              </a:rPr>
              <a:t>validate material response model &amp; extrapolate to threat</a:t>
            </a:r>
          </a:p>
        </p:txBody>
      </p:sp>
      <p:sp>
        <p:nvSpPr>
          <p:cNvPr id="6" name="Rounded Rectangle 5"/>
          <p:cNvSpPr/>
          <p:nvPr/>
        </p:nvSpPr>
        <p:spPr>
          <a:xfrm>
            <a:off x="2944879" y="1814774"/>
            <a:ext cx="1098061" cy="61270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prstClr val="black"/>
                </a:solidFill>
              </a:rPr>
              <a:t>Coupon testing of aeroshell layups at simulated threat level</a:t>
            </a:r>
          </a:p>
        </p:txBody>
      </p:sp>
      <p:sp>
        <p:nvSpPr>
          <p:cNvPr id="7" name="Rounded Rectangle 6"/>
          <p:cNvSpPr/>
          <p:nvPr/>
        </p:nvSpPr>
        <p:spPr>
          <a:xfrm>
            <a:off x="5262935" y="1814774"/>
            <a:ext cx="1093629" cy="61270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prstClr val="black"/>
                </a:solidFill>
              </a:rPr>
              <a:t>Testing of 3D Components &amp; subsystems</a:t>
            </a:r>
          </a:p>
        </p:txBody>
      </p:sp>
      <p:sp>
        <p:nvSpPr>
          <p:cNvPr id="8" name="Rounded Rectangle 7"/>
          <p:cNvSpPr/>
          <p:nvPr/>
        </p:nvSpPr>
        <p:spPr>
          <a:xfrm>
            <a:off x="423885" y="1814774"/>
            <a:ext cx="1202029" cy="61270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prstClr val="black"/>
                </a:solidFill>
              </a:rPr>
              <a:t>Basic response of </a:t>
            </a:r>
            <a:r>
              <a:rPr lang="en-US" sz="900" b="1" dirty="0" smtClean="0">
                <a:solidFill>
                  <a:prstClr val="black"/>
                </a:solidFill>
              </a:rPr>
              <a:t>heatshield </a:t>
            </a:r>
            <a:r>
              <a:rPr lang="en-US" sz="900" b="1" dirty="0">
                <a:solidFill>
                  <a:prstClr val="black"/>
                </a:solidFill>
              </a:rPr>
              <a:t>material to determine impulse</a:t>
            </a:r>
          </a:p>
        </p:txBody>
      </p:sp>
      <p:sp>
        <p:nvSpPr>
          <p:cNvPr id="11" name="Curved Up Arrow 10"/>
          <p:cNvSpPr/>
          <p:nvPr/>
        </p:nvSpPr>
        <p:spPr>
          <a:xfrm flipV="1">
            <a:off x="935958" y="1287910"/>
            <a:ext cx="2593871" cy="517740"/>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b="1">
              <a:solidFill>
                <a:prstClr val="black"/>
              </a:solidFill>
            </a:endParaRPr>
          </a:p>
        </p:txBody>
      </p:sp>
      <p:sp>
        <p:nvSpPr>
          <p:cNvPr id="12" name="Rectangle 11"/>
          <p:cNvSpPr/>
          <p:nvPr/>
        </p:nvSpPr>
        <p:spPr>
          <a:xfrm>
            <a:off x="30952" y="985110"/>
            <a:ext cx="3219465" cy="461665"/>
          </a:xfrm>
          <a:prstGeom prst="rect">
            <a:avLst/>
          </a:prstGeom>
        </p:spPr>
        <p:txBody>
          <a:bodyPr wrap="square">
            <a:spAutoFit/>
          </a:bodyPr>
          <a:lstStyle/>
          <a:p>
            <a:r>
              <a:rPr lang="en-US" sz="1200" b="1" i="1" dirty="0">
                <a:solidFill>
                  <a:prstClr val="black"/>
                </a:solidFill>
              </a:rPr>
              <a:t>M&amp;S of dose &amp; depth of penetration that drive </a:t>
            </a:r>
            <a:r>
              <a:rPr lang="en-US" sz="1200" b="1" i="1" dirty="0" err="1">
                <a:solidFill>
                  <a:prstClr val="black"/>
                </a:solidFill>
              </a:rPr>
              <a:t>blowoff</a:t>
            </a:r>
            <a:r>
              <a:rPr lang="en-US" sz="1200" b="1" i="1" dirty="0">
                <a:solidFill>
                  <a:prstClr val="black"/>
                </a:solidFill>
              </a:rPr>
              <a:t> and impulse</a:t>
            </a:r>
          </a:p>
        </p:txBody>
      </p:sp>
      <p:sp>
        <p:nvSpPr>
          <p:cNvPr id="13" name="Rounded Rectangle 12"/>
          <p:cNvSpPr/>
          <p:nvPr/>
        </p:nvSpPr>
        <p:spPr>
          <a:xfrm>
            <a:off x="6496983" y="1814774"/>
            <a:ext cx="1190102" cy="61270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prstClr val="black"/>
                </a:solidFill>
              </a:rPr>
              <a:t>Validate 3D structural response models </a:t>
            </a:r>
          </a:p>
        </p:txBody>
      </p:sp>
      <p:sp>
        <p:nvSpPr>
          <p:cNvPr id="14" name="Curved Down Arrow 13"/>
          <p:cNvSpPr/>
          <p:nvPr/>
        </p:nvSpPr>
        <p:spPr>
          <a:xfrm>
            <a:off x="5724525" y="1301358"/>
            <a:ext cx="1519518" cy="503773"/>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b="1">
              <a:solidFill>
                <a:prstClr val="black"/>
              </a:solidFill>
            </a:endParaRPr>
          </a:p>
        </p:txBody>
      </p:sp>
      <p:sp>
        <p:nvSpPr>
          <p:cNvPr id="16" name="Curved Up Arrow 15"/>
          <p:cNvSpPr/>
          <p:nvPr/>
        </p:nvSpPr>
        <p:spPr>
          <a:xfrm flipV="1">
            <a:off x="956699" y="1408108"/>
            <a:ext cx="1367973" cy="407127"/>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b="1">
              <a:solidFill>
                <a:prstClr val="black"/>
              </a:solidFill>
            </a:endParaRPr>
          </a:p>
        </p:txBody>
      </p:sp>
      <p:sp>
        <p:nvSpPr>
          <p:cNvPr id="17" name="Rounded Rectangle 16"/>
          <p:cNvSpPr/>
          <p:nvPr/>
        </p:nvSpPr>
        <p:spPr>
          <a:xfrm>
            <a:off x="4154138" y="1814774"/>
            <a:ext cx="984380" cy="61270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prstClr val="black"/>
                </a:solidFill>
              </a:rPr>
              <a:t>Validate shock and impulse response models</a:t>
            </a:r>
          </a:p>
        </p:txBody>
      </p:sp>
      <p:sp>
        <p:nvSpPr>
          <p:cNvPr id="23" name="TextBox 22"/>
          <p:cNvSpPr txBox="1"/>
          <p:nvPr/>
        </p:nvSpPr>
        <p:spPr>
          <a:xfrm rot="16200000">
            <a:off x="-160242" y="1798211"/>
            <a:ext cx="930043" cy="369332"/>
          </a:xfrm>
          <a:prstGeom prst="rect">
            <a:avLst/>
          </a:prstGeom>
          <a:noFill/>
        </p:spPr>
        <p:txBody>
          <a:bodyPr wrap="square" rtlCol="0">
            <a:spAutoFit/>
          </a:bodyPr>
          <a:lstStyle/>
          <a:p>
            <a:r>
              <a:rPr lang="en-US" i="1" dirty="0">
                <a:solidFill>
                  <a:srgbClr val="1F497D">
                    <a:lumMod val="75000"/>
                  </a:srgbClr>
                </a:solidFill>
              </a:rPr>
              <a:t>COLD</a:t>
            </a:r>
          </a:p>
        </p:txBody>
      </p:sp>
      <p:sp>
        <p:nvSpPr>
          <p:cNvPr id="26" name="TextBox 25"/>
          <p:cNvSpPr txBox="1"/>
          <p:nvPr/>
        </p:nvSpPr>
        <p:spPr>
          <a:xfrm>
            <a:off x="169871" y="2550967"/>
            <a:ext cx="1710056" cy="323165"/>
          </a:xfrm>
          <a:prstGeom prst="rect">
            <a:avLst/>
          </a:prstGeom>
          <a:noFill/>
        </p:spPr>
        <p:txBody>
          <a:bodyPr wrap="square" rtlCol="0">
            <a:spAutoFit/>
          </a:bodyPr>
          <a:lstStyle/>
          <a:p>
            <a:pPr algn="ctr"/>
            <a:r>
              <a:rPr lang="en-US" sz="1500" b="1" dirty="0">
                <a:solidFill>
                  <a:srgbClr val="0000FF"/>
                </a:solidFill>
              </a:rPr>
              <a:t>QE Cold X-ray T&amp;E</a:t>
            </a:r>
          </a:p>
        </p:txBody>
      </p:sp>
      <p:sp>
        <p:nvSpPr>
          <p:cNvPr id="27" name="Right Arrow 26"/>
          <p:cNvSpPr/>
          <p:nvPr/>
        </p:nvSpPr>
        <p:spPr>
          <a:xfrm rot="16200000">
            <a:off x="958322" y="2456969"/>
            <a:ext cx="133156" cy="173319"/>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b="1">
              <a:solidFill>
                <a:srgbClr val="FF0000"/>
              </a:solidFill>
            </a:endParaRPr>
          </a:p>
        </p:txBody>
      </p:sp>
      <p:sp>
        <p:nvSpPr>
          <p:cNvPr id="28" name="TextBox 27"/>
          <p:cNvSpPr txBox="1"/>
          <p:nvPr/>
        </p:nvSpPr>
        <p:spPr>
          <a:xfrm>
            <a:off x="3776362" y="2624512"/>
            <a:ext cx="1773943" cy="323165"/>
          </a:xfrm>
          <a:prstGeom prst="rect">
            <a:avLst/>
          </a:prstGeom>
          <a:noFill/>
        </p:spPr>
        <p:txBody>
          <a:bodyPr wrap="square" rtlCol="0">
            <a:spAutoFit/>
          </a:bodyPr>
          <a:lstStyle/>
          <a:p>
            <a:pPr algn="ctr"/>
            <a:r>
              <a:rPr lang="en-US" sz="1500" b="1" dirty="0">
                <a:solidFill>
                  <a:srgbClr val="0000FF"/>
                </a:solidFill>
              </a:rPr>
              <a:t>GIII Ion Beam T&amp;E</a:t>
            </a:r>
          </a:p>
        </p:txBody>
      </p:sp>
      <p:sp>
        <p:nvSpPr>
          <p:cNvPr id="29" name="Right Arrow 28"/>
          <p:cNvSpPr/>
          <p:nvPr/>
        </p:nvSpPr>
        <p:spPr>
          <a:xfrm rot="13963783">
            <a:off x="3525552" y="2514329"/>
            <a:ext cx="365512" cy="173319"/>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
        <p:nvSpPr>
          <p:cNvPr id="30" name="Right Arrow 29"/>
          <p:cNvSpPr/>
          <p:nvPr/>
        </p:nvSpPr>
        <p:spPr>
          <a:xfrm rot="18174964">
            <a:off x="5385505" y="2511735"/>
            <a:ext cx="365512" cy="173319"/>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
        <p:nvSpPr>
          <p:cNvPr id="35" name="Right Arrow 34"/>
          <p:cNvSpPr/>
          <p:nvPr/>
        </p:nvSpPr>
        <p:spPr>
          <a:xfrm>
            <a:off x="1627334" y="2010728"/>
            <a:ext cx="207741" cy="22079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b="1">
              <a:solidFill>
                <a:prstClr val="white"/>
              </a:solidFill>
            </a:endParaRPr>
          </a:p>
        </p:txBody>
      </p:sp>
      <p:sp>
        <p:nvSpPr>
          <p:cNvPr id="36" name="Right Arrow 35"/>
          <p:cNvSpPr/>
          <p:nvPr/>
        </p:nvSpPr>
        <p:spPr>
          <a:xfrm>
            <a:off x="2811182" y="2010728"/>
            <a:ext cx="174038" cy="22079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b="1">
              <a:solidFill>
                <a:prstClr val="white"/>
              </a:solidFill>
            </a:endParaRPr>
          </a:p>
        </p:txBody>
      </p:sp>
      <p:sp>
        <p:nvSpPr>
          <p:cNvPr id="37" name="Right Arrow 36"/>
          <p:cNvSpPr/>
          <p:nvPr/>
        </p:nvSpPr>
        <p:spPr>
          <a:xfrm>
            <a:off x="4028223" y="2010728"/>
            <a:ext cx="174038" cy="22079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b="1">
              <a:solidFill>
                <a:prstClr val="white"/>
              </a:solidFill>
            </a:endParaRPr>
          </a:p>
        </p:txBody>
      </p:sp>
      <p:sp>
        <p:nvSpPr>
          <p:cNvPr id="38" name="Right Arrow 37"/>
          <p:cNvSpPr/>
          <p:nvPr/>
        </p:nvSpPr>
        <p:spPr>
          <a:xfrm>
            <a:off x="5138518" y="2010728"/>
            <a:ext cx="174038" cy="22079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b="1">
              <a:solidFill>
                <a:prstClr val="white"/>
              </a:solidFill>
            </a:endParaRPr>
          </a:p>
        </p:txBody>
      </p:sp>
      <p:sp>
        <p:nvSpPr>
          <p:cNvPr id="41" name="Bent-Up Arrow 40"/>
          <p:cNvSpPr/>
          <p:nvPr/>
        </p:nvSpPr>
        <p:spPr>
          <a:xfrm flipV="1">
            <a:off x="7692677" y="2061480"/>
            <a:ext cx="441978" cy="1067370"/>
          </a:xfrm>
          <a:prstGeom prst="bentUpArrow">
            <a:avLst>
              <a:gd name="adj1" fmla="val 25000"/>
              <a:gd name="adj2" fmla="val 26406"/>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prstClr val="white"/>
              </a:solidFill>
            </a:endParaRPr>
          </a:p>
        </p:txBody>
      </p:sp>
      <p:sp>
        <p:nvSpPr>
          <p:cNvPr id="31" name="Curved Up Arrow 30"/>
          <p:cNvSpPr/>
          <p:nvPr/>
        </p:nvSpPr>
        <p:spPr>
          <a:xfrm flipV="1">
            <a:off x="3518274" y="1408108"/>
            <a:ext cx="1241588" cy="407127"/>
          </a:xfrm>
          <a:prstGeom prst="curved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b="1">
              <a:solidFill>
                <a:prstClr val="black"/>
              </a:solidFill>
            </a:endParaRPr>
          </a:p>
        </p:txBody>
      </p:sp>
      <p:sp>
        <p:nvSpPr>
          <p:cNvPr id="39" name="Right Arrow 38"/>
          <p:cNvSpPr/>
          <p:nvPr/>
        </p:nvSpPr>
        <p:spPr>
          <a:xfrm>
            <a:off x="6358876" y="2010728"/>
            <a:ext cx="174038" cy="22079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b="1">
              <a:solidFill>
                <a:prstClr val="white"/>
              </a:solidFill>
            </a:endParaRPr>
          </a:p>
        </p:txBody>
      </p:sp>
      <p:sp>
        <p:nvSpPr>
          <p:cNvPr id="32" name="Curved Down Arrow 31"/>
          <p:cNvSpPr/>
          <p:nvPr/>
        </p:nvSpPr>
        <p:spPr>
          <a:xfrm rot="10800000">
            <a:off x="5664193" y="2443098"/>
            <a:ext cx="1273436" cy="503773"/>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b="1">
              <a:solidFill>
                <a:prstClr val="black"/>
              </a:solidFill>
            </a:endParaRPr>
          </a:p>
        </p:txBody>
      </p:sp>
      <p:sp>
        <p:nvSpPr>
          <p:cNvPr id="33" name="Rounded Rectangle 32"/>
          <p:cNvSpPr/>
          <p:nvPr/>
        </p:nvSpPr>
        <p:spPr>
          <a:xfrm>
            <a:off x="1753463" y="4654189"/>
            <a:ext cx="1093298" cy="612702"/>
          </a:xfrm>
          <a:prstGeom prst="roundRect">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prstClr val="black"/>
                </a:solidFill>
              </a:rPr>
              <a:t>validate material response model &amp; extrapolate to threat</a:t>
            </a:r>
          </a:p>
        </p:txBody>
      </p:sp>
      <p:sp>
        <p:nvSpPr>
          <p:cNvPr id="34" name="Rounded Rectangle 33"/>
          <p:cNvSpPr/>
          <p:nvPr/>
        </p:nvSpPr>
        <p:spPr>
          <a:xfrm>
            <a:off x="2944879" y="4654189"/>
            <a:ext cx="1098061" cy="612702"/>
          </a:xfrm>
          <a:prstGeom prst="roundRect">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prstClr val="black"/>
                </a:solidFill>
              </a:rPr>
              <a:t>Coupon testing of materials at simulated threat level</a:t>
            </a:r>
          </a:p>
        </p:txBody>
      </p:sp>
      <p:sp>
        <p:nvSpPr>
          <p:cNvPr id="40" name="Rounded Rectangle 39"/>
          <p:cNvSpPr/>
          <p:nvPr/>
        </p:nvSpPr>
        <p:spPr>
          <a:xfrm>
            <a:off x="5262935" y="4654189"/>
            <a:ext cx="1093629" cy="612702"/>
          </a:xfrm>
          <a:prstGeom prst="roundRect">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prstClr val="black"/>
                </a:solidFill>
              </a:rPr>
              <a:t>Testing of 3D Components &amp; subsystems</a:t>
            </a:r>
          </a:p>
        </p:txBody>
      </p:sp>
      <p:sp>
        <p:nvSpPr>
          <p:cNvPr id="42" name="Rounded Rectangle 41"/>
          <p:cNvSpPr/>
          <p:nvPr/>
        </p:nvSpPr>
        <p:spPr>
          <a:xfrm>
            <a:off x="423885" y="4654189"/>
            <a:ext cx="1202029" cy="612702"/>
          </a:xfrm>
          <a:prstGeom prst="roundRect">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prstClr val="black"/>
                </a:solidFill>
              </a:rPr>
              <a:t>Basic response of structural materials to determine heating effects</a:t>
            </a:r>
          </a:p>
        </p:txBody>
      </p:sp>
      <p:sp>
        <p:nvSpPr>
          <p:cNvPr id="43" name="Rounded Rectangle 42"/>
          <p:cNvSpPr/>
          <p:nvPr/>
        </p:nvSpPr>
        <p:spPr>
          <a:xfrm>
            <a:off x="6496983" y="4654189"/>
            <a:ext cx="1190102" cy="612702"/>
          </a:xfrm>
          <a:prstGeom prst="roundRect">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prstClr val="black"/>
                </a:solidFill>
              </a:rPr>
              <a:t>Validate 3D structural response models </a:t>
            </a:r>
          </a:p>
        </p:txBody>
      </p:sp>
      <p:sp>
        <p:nvSpPr>
          <p:cNvPr id="44" name="Rounded Rectangle 43"/>
          <p:cNvSpPr/>
          <p:nvPr/>
        </p:nvSpPr>
        <p:spPr>
          <a:xfrm>
            <a:off x="4154138" y="4654189"/>
            <a:ext cx="984380" cy="612702"/>
          </a:xfrm>
          <a:prstGeom prst="roundRect">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prstClr val="black"/>
                </a:solidFill>
              </a:rPr>
              <a:t>Validate TSR response models</a:t>
            </a:r>
          </a:p>
        </p:txBody>
      </p:sp>
      <p:sp>
        <p:nvSpPr>
          <p:cNvPr id="45" name="Right Arrow 44"/>
          <p:cNvSpPr/>
          <p:nvPr/>
        </p:nvSpPr>
        <p:spPr>
          <a:xfrm rot="16200000">
            <a:off x="933988" y="5262165"/>
            <a:ext cx="133156" cy="17331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b="1">
              <a:solidFill>
                <a:prstClr val="white"/>
              </a:solidFill>
            </a:endParaRPr>
          </a:p>
        </p:txBody>
      </p:sp>
      <p:sp>
        <p:nvSpPr>
          <p:cNvPr id="46" name="Right Arrow 45"/>
          <p:cNvSpPr/>
          <p:nvPr/>
        </p:nvSpPr>
        <p:spPr>
          <a:xfrm>
            <a:off x="1627334" y="4850143"/>
            <a:ext cx="207741" cy="220793"/>
          </a:xfrm>
          <a:prstGeom prst="rightArrow">
            <a:avLst/>
          </a:prstGeom>
          <a:solidFill>
            <a:srgbClr val="BF5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b="1">
              <a:solidFill>
                <a:prstClr val="white"/>
              </a:solidFill>
            </a:endParaRPr>
          </a:p>
        </p:txBody>
      </p:sp>
      <p:sp>
        <p:nvSpPr>
          <p:cNvPr id="47" name="Right Arrow 46"/>
          <p:cNvSpPr/>
          <p:nvPr/>
        </p:nvSpPr>
        <p:spPr>
          <a:xfrm>
            <a:off x="2811182" y="4850143"/>
            <a:ext cx="174038" cy="220793"/>
          </a:xfrm>
          <a:prstGeom prst="rightArrow">
            <a:avLst/>
          </a:prstGeom>
          <a:solidFill>
            <a:srgbClr val="BF5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b="1">
              <a:solidFill>
                <a:prstClr val="white"/>
              </a:solidFill>
            </a:endParaRPr>
          </a:p>
        </p:txBody>
      </p:sp>
      <p:sp>
        <p:nvSpPr>
          <p:cNvPr id="48" name="Right Arrow 47"/>
          <p:cNvSpPr/>
          <p:nvPr/>
        </p:nvSpPr>
        <p:spPr>
          <a:xfrm>
            <a:off x="4028223" y="4850143"/>
            <a:ext cx="174038" cy="220793"/>
          </a:xfrm>
          <a:prstGeom prst="rightArrow">
            <a:avLst/>
          </a:prstGeom>
          <a:solidFill>
            <a:srgbClr val="BF5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b="1">
              <a:solidFill>
                <a:prstClr val="white"/>
              </a:solidFill>
            </a:endParaRPr>
          </a:p>
        </p:txBody>
      </p:sp>
      <p:sp>
        <p:nvSpPr>
          <p:cNvPr id="49" name="Right Arrow 48"/>
          <p:cNvSpPr/>
          <p:nvPr/>
        </p:nvSpPr>
        <p:spPr>
          <a:xfrm>
            <a:off x="5138518" y="4850143"/>
            <a:ext cx="174038" cy="220793"/>
          </a:xfrm>
          <a:prstGeom prst="rightArrow">
            <a:avLst/>
          </a:prstGeom>
          <a:solidFill>
            <a:srgbClr val="BF5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b="1">
              <a:solidFill>
                <a:prstClr val="white"/>
              </a:solidFill>
            </a:endParaRPr>
          </a:p>
        </p:txBody>
      </p:sp>
      <p:sp>
        <p:nvSpPr>
          <p:cNvPr id="50" name="Right Arrow 49"/>
          <p:cNvSpPr/>
          <p:nvPr/>
        </p:nvSpPr>
        <p:spPr>
          <a:xfrm>
            <a:off x="6358876" y="4850143"/>
            <a:ext cx="174038" cy="220793"/>
          </a:xfrm>
          <a:prstGeom prst="rightArrow">
            <a:avLst/>
          </a:prstGeom>
          <a:solidFill>
            <a:srgbClr val="BF5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b="1">
              <a:solidFill>
                <a:prstClr val="white"/>
              </a:solidFill>
            </a:endParaRPr>
          </a:p>
        </p:txBody>
      </p:sp>
      <p:sp>
        <p:nvSpPr>
          <p:cNvPr id="51" name="TextBox 50"/>
          <p:cNvSpPr txBox="1"/>
          <p:nvPr/>
        </p:nvSpPr>
        <p:spPr>
          <a:xfrm>
            <a:off x="75325" y="5352793"/>
            <a:ext cx="1816549" cy="323165"/>
          </a:xfrm>
          <a:prstGeom prst="rect">
            <a:avLst/>
          </a:prstGeom>
          <a:noFill/>
        </p:spPr>
        <p:txBody>
          <a:bodyPr wrap="square" rtlCol="0">
            <a:spAutoFit/>
          </a:bodyPr>
          <a:lstStyle/>
          <a:p>
            <a:pPr algn="ctr"/>
            <a:r>
              <a:rPr lang="en-US" sz="1500" b="1" dirty="0">
                <a:solidFill>
                  <a:srgbClr val="FF0000"/>
                </a:solidFill>
              </a:rPr>
              <a:t>QE Warm X-ray T&amp;E</a:t>
            </a:r>
          </a:p>
        </p:txBody>
      </p:sp>
      <p:sp>
        <p:nvSpPr>
          <p:cNvPr id="52" name="TextBox 51"/>
          <p:cNvSpPr txBox="1"/>
          <p:nvPr/>
        </p:nvSpPr>
        <p:spPr>
          <a:xfrm>
            <a:off x="3596331" y="5546596"/>
            <a:ext cx="2046747" cy="323165"/>
          </a:xfrm>
          <a:prstGeom prst="rect">
            <a:avLst/>
          </a:prstGeom>
          <a:noFill/>
        </p:spPr>
        <p:txBody>
          <a:bodyPr wrap="square" rtlCol="0">
            <a:spAutoFit/>
          </a:bodyPr>
          <a:lstStyle/>
          <a:p>
            <a:pPr algn="ctr"/>
            <a:r>
              <a:rPr lang="en-US" sz="1500" b="1" dirty="0">
                <a:solidFill>
                  <a:srgbClr val="FF0000"/>
                </a:solidFill>
              </a:rPr>
              <a:t>PII Electron Beam T&amp;E</a:t>
            </a:r>
          </a:p>
        </p:txBody>
      </p:sp>
      <p:sp>
        <p:nvSpPr>
          <p:cNvPr id="53" name="TextBox 52"/>
          <p:cNvSpPr txBox="1"/>
          <p:nvPr/>
        </p:nvSpPr>
        <p:spPr>
          <a:xfrm rot="16200000">
            <a:off x="-176029" y="4805973"/>
            <a:ext cx="848956" cy="369332"/>
          </a:xfrm>
          <a:prstGeom prst="rect">
            <a:avLst/>
          </a:prstGeom>
          <a:noFill/>
        </p:spPr>
        <p:txBody>
          <a:bodyPr wrap="square" rtlCol="0">
            <a:spAutoFit/>
          </a:bodyPr>
          <a:lstStyle/>
          <a:p>
            <a:r>
              <a:rPr lang="en-US" i="1" dirty="0">
                <a:solidFill>
                  <a:srgbClr val="A33D3B"/>
                </a:solidFill>
              </a:rPr>
              <a:t>WARM</a:t>
            </a:r>
          </a:p>
        </p:txBody>
      </p:sp>
      <p:sp>
        <p:nvSpPr>
          <p:cNvPr id="54" name="Rectangle 53"/>
          <p:cNvSpPr/>
          <p:nvPr/>
        </p:nvSpPr>
        <p:spPr>
          <a:xfrm>
            <a:off x="120113" y="3702502"/>
            <a:ext cx="3219465" cy="461665"/>
          </a:xfrm>
          <a:prstGeom prst="rect">
            <a:avLst/>
          </a:prstGeom>
        </p:spPr>
        <p:txBody>
          <a:bodyPr wrap="square">
            <a:spAutoFit/>
          </a:bodyPr>
          <a:lstStyle/>
          <a:p>
            <a:r>
              <a:rPr lang="en-US" sz="1200" b="1" i="1" dirty="0">
                <a:solidFill>
                  <a:prstClr val="black"/>
                </a:solidFill>
              </a:rPr>
              <a:t>M&amp;S of dose &amp; depth of penetration that drive Thermostructural Response (TSR)</a:t>
            </a:r>
          </a:p>
        </p:txBody>
      </p:sp>
      <p:sp>
        <p:nvSpPr>
          <p:cNvPr id="55" name="Curved Up Arrow 54"/>
          <p:cNvSpPr/>
          <p:nvPr/>
        </p:nvSpPr>
        <p:spPr>
          <a:xfrm flipV="1">
            <a:off x="979824" y="4141977"/>
            <a:ext cx="2593871" cy="517740"/>
          </a:xfrm>
          <a:prstGeom prst="curvedUpArrow">
            <a:avLst/>
          </a:prstGeom>
          <a:solidFill>
            <a:srgbClr val="BF5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b="1">
              <a:solidFill>
                <a:prstClr val="black"/>
              </a:solidFill>
            </a:endParaRPr>
          </a:p>
        </p:txBody>
      </p:sp>
      <p:sp>
        <p:nvSpPr>
          <p:cNvPr id="56" name="Curved Down Arrow 55"/>
          <p:cNvSpPr/>
          <p:nvPr/>
        </p:nvSpPr>
        <p:spPr>
          <a:xfrm>
            <a:off x="5768391" y="4155425"/>
            <a:ext cx="1273946" cy="503773"/>
          </a:xfrm>
          <a:prstGeom prst="curvedDownArrow">
            <a:avLst/>
          </a:prstGeom>
          <a:solidFill>
            <a:srgbClr val="BF5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b="1">
              <a:solidFill>
                <a:prstClr val="black"/>
              </a:solidFill>
            </a:endParaRPr>
          </a:p>
        </p:txBody>
      </p:sp>
      <p:sp>
        <p:nvSpPr>
          <p:cNvPr id="57" name="Curved Up Arrow 56"/>
          <p:cNvSpPr/>
          <p:nvPr/>
        </p:nvSpPr>
        <p:spPr>
          <a:xfrm flipV="1">
            <a:off x="1000565" y="4262175"/>
            <a:ext cx="1367973" cy="407127"/>
          </a:xfrm>
          <a:prstGeom prst="curvedUpArrow">
            <a:avLst/>
          </a:prstGeom>
          <a:solidFill>
            <a:srgbClr val="BF5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b="1">
              <a:solidFill>
                <a:prstClr val="black"/>
              </a:solidFill>
            </a:endParaRPr>
          </a:p>
        </p:txBody>
      </p:sp>
      <p:sp>
        <p:nvSpPr>
          <p:cNvPr id="58" name="Curved Up Arrow 57"/>
          <p:cNvSpPr/>
          <p:nvPr/>
        </p:nvSpPr>
        <p:spPr>
          <a:xfrm flipV="1">
            <a:off x="3562140" y="4248728"/>
            <a:ext cx="1241588" cy="407127"/>
          </a:xfrm>
          <a:prstGeom prst="curvedUpArrow">
            <a:avLst/>
          </a:prstGeom>
          <a:solidFill>
            <a:srgbClr val="BF5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b="1">
              <a:solidFill>
                <a:prstClr val="black"/>
              </a:solidFill>
            </a:endParaRPr>
          </a:p>
        </p:txBody>
      </p:sp>
      <p:sp>
        <p:nvSpPr>
          <p:cNvPr id="59" name="Bent-Up Arrow 58"/>
          <p:cNvSpPr/>
          <p:nvPr/>
        </p:nvSpPr>
        <p:spPr>
          <a:xfrm>
            <a:off x="7696795" y="3952815"/>
            <a:ext cx="437860" cy="1030053"/>
          </a:xfrm>
          <a:prstGeom prst="bentUpArrow">
            <a:avLst>
              <a:gd name="adj1" fmla="val 25000"/>
              <a:gd name="adj2" fmla="val 26406"/>
              <a:gd name="adj3" fmla="val 25000"/>
            </a:avLst>
          </a:prstGeom>
          <a:solidFill>
            <a:srgbClr val="BF5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prstClr val="white"/>
              </a:solidFill>
            </a:endParaRPr>
          </a:p>
        </p:txBody>
      </p:sp>
      <p:sp>
        <p:nvSpPr>
          <p:cNvPr id="60" name="Right Arrow 59"/>
          <p:cNvSpPr/>
          <p:nvPr/>
        </p:nvSpPr>
        <p:spPr>
          <a:xfrm rot="13963783">
            <a:off x="3476425" y="5360212"/>
            <a:ext cx="365512" cy="17331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prstClr val="white"/>
              </a:solidFill>
            </a:endParaRPr>
          </a:p>
        </p:txBody>
      </p:sp>
      <p:sp>
        <p:nvSpPr>
          <p:cNvPr id="61" name="Right Arrow 60"/>
          <p:cNvSpPr/>
          <p:nvPr/>
        </p:nvSpPr>
        <p:spPr>
          <a:xfrm rot="18174964">
            <a:off x="5410931" y="5360213"/>
            <a:ext cx="365512" cy="17331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prstClr val="white"/>
              </a:solidFill>
            </a:endParaRPr>
          </a:p>
        </p:txBody>
      </p:sp>
      <p:sp>
        <p:nvSpPr>
          <p:cNvPr id="9" name="Up-Down Arrow 8"/>
          <p:cNvSpPr/>
          <p:nvPr/>
        </p:nvSpPr>
        <p:spPr>
          <a:xfrm>
            <a:off x="7051517" y="2459162"/>
            <a:ext cx="242048" cy="2177139"/>
          </a:xfrm>
          <a:prstGeom prst="upDownArrow">
            <a:avLst/>
          </a:prstGeom>
          <a:solidFill>
            <a:srgbClr val="7030A0"/>
          </a:solidFill>
          <a:ln>
            <a:solidFill>
              <a:srgbClr val="66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p:cNvSpPr/>
          <p:nvPr/>
        </p:nvSpPr>
        <p:spPr>
          <a:xfrm>
            <a:off x="5115019" y="3313269"/>
            <a:ext cx="2057522" cy="461665"/>
          </a:xfrm>
          <a:prstGeom prst="rect">
            <a:avLst/>
          </a:prstGeom>
        </p:spPr>
        <p:txBody>
          <a:bodyPr wrap="square">
            <a:spAutoFit/>
          </a:bodyPr>
          <a:lstStyle/>
          <a:p>
            <a:pPr algn="r"/>
            <a:r>
              <a:rPr lang="en-US" sz="1200" b="1" i="1" dirty="0">
                <a:solidFill>
                  <a:prstClr val="black"/>
                </a:solidFill>
              </a:rPr>
              <a:t>M&amp;S of response to combined cold/warm effects </a:t>
            </a:r>
          </a:p>
        </p:txBody>
      </p:sp>
      <p:sp>
        <p:nvSpPr>
          <p:cNvPr id="63" name="Curved Down Arrow 62"/>
          <p:cNvSpPr/>
          <p:nvPr/>
        </p:nvSpPr>
        <p:spPr>
          <a:xfrm flipH="1" flipV="1">
            <a:off x="5781021" y="5266891"/>
            <a:ext cx="1273946" cy="503773"/>
          </a:xfrm>
          <a:prstGeom prst="curvedDownArrow">
            <a:avLst/>
          </a:prstGeom>
          <a:solidFill>
            <a:srgbClr val="BF504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900" b="1">
              <a:solidFill>
                <a:prstClr val="black"/>
              </a:solidFill>
            </a:endParaRPr>
          </a:p>
        </p:txBody>
      </p:sp>
      <p:sp>
        <p:nvSpPr>
          <p:cNvPr id="64" name="TextBox 63"/>
          <p:cNvSpPr txBox="1"/>
          <p:nvPr/>
        </p:nvSpPr>
        <p:spPr>
          <a:xfrm>
            <a:off x="248450" y="5832417"/>
            <a:ext cx="8813254" cy="738664"/>
          </a:xfrm>
          <a:prstGeom prst="rect">
            <a:avLst/>
          </a:prstGeom>
          <a:solidFill>
            <a:srgbClr val="FFC000"/>
          </a:solidFill>
        </p:spPr>
        <p:txBody>
          <a:bodyPr wrap="square" rtlCol="0">
            <a:spAutoFit/>
          </a:bodyPr>
          <a:lstStyle/>
          <a:p>
            <a:r>
              <a:rPr lang="en-US" sz="1400" b="1" dirty="0" smtClean="0"/>
              <a:t>Test data drives the certification process for both T&amp;E and M&amp;S, when high error bars are present they propagate through the certification process resulting in high design margins and uncertainty for the warfighter; XSTENS will reduce these uncertainties for the warfighter </a:t>
            </a:r>
            <a:endParaRPr lang="en-US" sz="1400" b="1" dirty="0"/>
          </a:p>
        </p:txBody>
      </p:sp>
      <p:sp>
        <p:nvSpPr>
          <p:cNvPr id="65" name="TextBox 64"/>
          <p:cNvSpPr txBox="1"/>
          <p:nvPr/>
        </p:nvSpPr>
        <p:spPr>
          <a:xfrm>
            <a:off x="6356565" y="937745"/>
            <a:ext cx="2617398" cy="276999"/>
          </a:xfrm>
          <a:prstGeom prst="rect">
            <a:avLst/>
          </a:prstGeom>
          <a:noFill/>
        </p:spPr>
        <p:txBody>
          <a:bodyPr wrap="square" rtlCol="0">
            <a:spAutoFit/>
          </a:bodyPr>
          <a:lstStyle/>
          <a:p>
            <a:r>
              <a:rPr lang="en-US" sz="1200" b="1" dirty="0" smtClean="0"/>
              <a:t>This graphic is UNCLASSIFIED</a:t>
            </a:r>
            <a:r>
              <a:rPr lang="en-US" sz="1200" b="1" dirty="0"/>
              <a:t>//</a:t>
            </a:r>
            <a:r>
              <a:rPr lang="en-US" sz="1200" b="1" dirty="0" smtClean="0"/>
              <a:t>FOUO</a:t>
            </a:r>
            <a:endParaRPr lang="en-US" sz="1200" b="1" dirty="0"/>
          </a:p>
        </p:txBody>
      </p:sp>
    </p:spTree>
    <p:extLst>
      <p:ext uri="{BB962C8B-B14F-4D97-AF65-F5344CB8AC3E}">
        <p14:creationId xmlns:p14="http://schemas.microsoft.com/office/powerpoint/2010/main" val="2644952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070" y="0"/>
            <a:ext cx="9748684" cy="1143000"/>
          </a:xfrm>
        </p:spPr>
        <p:txBody>
          <a:bodyPr>
            <a:noAutofit/>
          </a:bodyPr>
          <a:lstStyle/>
          <a:p>
            <a:r>
              <a:rPr lang="en-US" sz="2400" dirty="0" smtClean="0"/>
              <a:t>Translating User Requirements to Use Cases and Test Scenarios</a:t>
            </a:r>
            <a:endParaRPr lang="en-US" sz="2400" dirty="0"/>
          </a:p>
        </p:txBody>
      </p:sp>
      <p:sp>
        <p:nvSpPr>
          <p:cNvPr id="3" name="Slide Number Placeholder 2"/>
          <p:cNvSpPr>
            <a:spLocks noGrp="1"/>
          </p:cNvSpPr>
          <p:nvPr>
            <p:ph type="sldNum" sz="quarter" idx="12"/>
          </p:nvPr>
        </p:nvSpPr>
        <p:spPr>
          <a:xfrm>
            <a:off x="6928104" y="6562120"/>
            <a:ext cx="2133600" cy="365125"/>
          </a:xfrm>
        </p:spPr>
        <p:txBody>
          <a:bodyPr/>
          <a:lstStyle/>
          <a:p>
            <a:fld id="{263D757B-6F27-42D3-AF5E-6E942AA0A2B2}" type="slidenum">
              <a:rPr lang="en-US" smtClean="0"/>
              <a:t>15</a:t>
            </a:fld>
            <a:endParaRPr lang="en-US"/>
          </a:p>
        </p:txBody>
      </p:sp>
      <p:graphicFrame>
        <p:nvGraphicFramePr>
          <p:cNvPr id="4" name="Diagram 3"/>
          <p:cNvGraphicFramePr/>
          <p:nvPr>
            <p:extLst>
              <p:ext uri="{D42A27DB-BD31-4B8C-83A1-F6EECF244321}">
                <p14:modId xmlns:p14="http://schemas.microsoft.com/office/powerpoint/2010/main" val="4112390184"/>
              </p:ext>
            </p:extLst>
          </p:nvPr>
        </p:nvGraphicFramePr>
        <p:xfrm>
          <a:off x="93131" y="988061"/>
          <a:ext cx="9380483" cy="5445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6475196" y="785336"/>
            <a:ext cx="1623776" cy="276999"/>
          </a:xfrm>
          <a:prstGeom prst="rect">
            <a:avLst/>
          </a:prstGeom>
          <a:noFill/>
        </p:spPr>
        <p:txBody>
          <a:bodyPr wrap="square" rtlCol="0">
            <a:spAutoFit/>
          </a:bodyPr>
          <a:lstStyle/>
          <a:p>
            <a:r>
              <a:rPr lang="en-US" sz="1200" b="1" dirty="0" smtClean="0"/>
              <a:t>UNCLASSIFIED</a:t>
            </a:r>
            <a:r>
              <a:rPr lang="en-US" sz="1200" b="1" dirty="0"/>
              <a:t>//</a:t>
            </a:r>
            <a:r>
              <a:rPr lang="en-US" sz="1200" b="1" dirty="0" smtClean="0"/>
              <a:t>FOUO</a:t>
            </a:r>
            <a:endParaRPr lang="en-US" sz="1200" b="1" dirty="0"/>
          </a:p>
        </p:txBody>
      </p:sp>
      <p:sp>
        <p:nvSpPr>
          <p:cNvPr id="6" name="TextBox 5"/>
          <p:cNvSpPr txBox="1"/>
          <p:nvPr/>
        </p:nvSpPr>
        <p:spPr>
          <a:xfrm>
            <a:off x="350996" y="1062335"/>
            <a:ext cx="2933168" cy="1477328"/>
          </a:xfrm>
          <a:prstGeom prst="rect">
            <a:avLst/>
          </a:prstGeom>
          <a:noFill/>
        </p:spPr>
        <p:txBody>
          <a:bodyPr wrap="square" rtlCol="0">
            <a:spAutoFit/>
          </a:bodyPr>
          <a:lstStyle/>
          <a:p>
            <a:r>
              <a:rPr lang="en-US" dirty="0" smtClean="0">
                <a:solidFill>
                  <a:srgbClr val="0000FF"/>
                </a:solidFill>
              </a:rPr>
              <a:t>For specific system scenario, highlighted Use Cases/Test Scenarios address reentry system T&amp;E necessary to meet survivability KPP(s)</a:t>
            </a:r>
            <a:endParaRPr lang="en-US" dirty="0">
              <a:solidFill>
                <a:srgbClr val="0000FF"/>
              </a:solidFill>
            </a:endParaRPr>
          </a:p>
        </p:txBody>
      </p:sp>
    </p:spTree>
    <p:extLst>
      <p:ext uri="{BB962C8B-B14F-4D97-AF65-F5344CB8AC3E}">
        <p14:creationId xmlns:p14="http://schemas.microsoft.com/office/powerpoint/2010/main" val="10419319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p:cNvSpPr txBox="1"/>
          <p:nvPr/>
        </p:nvSpPr>
        <p:spPr>
          <a:xfrm>
            <a:off x="53266" y="1309856"/>
            <a:ext cx="2109024" cy="784830"/>
          </a:xfrm>
          <a:prstGeom prst="rect">
            <a:avLst/>
          </a:prstGeom>
          <a:noFill/>
        </p:spPr>
        <p:txBody>
          <a:bodyPr wrap="square" rtlCol="0">
            <a:spAutoFit/>
          </a:bodyPr>
          <a:lstStyle/>
          <a:p>
            <a:r>
              <a:rPr lang="en-US" sz="1100" b="1" dirty="0">
                <a:solidFill>
                  <a:srgbClr val="018907"/>
                </a:solidFill>
              </a:rPr>
              <a:t>Q</a:t>
            </a:r>
            <a:r>
              <a:rPr lang="en-US" sz="1100" b="1" dirty="0" smtClean="0">
                <a:solidFill>
                  <a:srgbClr val="018907"/>
                </a:solidFill>
              </a:rPr>
              <a:t>E </a:t>
            </a:r>
            <a:r>
              <a:rPr lang="en-US" sz="1100" b="1" dirty="0">
                <a:solidFill>
                  <a:srgbClr val="018907"/>
                </a:solidFill>
              </a:rPr>
              <a:t>Cold </a:t>
            </a:r>
            <a:r>
              <a:rPr lang="en-US" sz="1100" b="1" dirty="0" smtClean="0">
                <a:solidFill>
                  <a:srgbClr val="018907"/>
                </a:solidFill>
              </a:rPr>
              <a:t>X-rays characterize the basic </a:t>
            </a:r>
            <a:r>
              <a:rPr lang="en-US" sz="1100" b="1" dirty="0">
                <a:solidFill>
                  <a:srgbClr val="018907"/>
                </a:solidFill>
              </a:rPr>
              <a:t>response of </a:t>
            </a:r>
            <a:r>
              <a:rPr lang="en-US" sz="1100" b="1" dirty="0" smtClean="0">
                <a:solidFill>
                  <a:srgbClr val="018907"/>
                </a:solidFill>
              </a:rPr>
              <a:t>heatshield </a:t>
            </a:r>
            <a:r>
              <a:rPr lang="en-US" sz="1100" b="1" dirty="0">
                <a:solidFill>
                  <a:srgbClr val="018907"/>
                </a:solidFill>
              </a:rPr>
              <a:t>material to determine impulse</a:t>
            </a:r>
          </a:p>
          <a:p>
            <a:endParaRPr lang="en-US" sz="1200" b="1" dirty="0">
              <a:solidFill>
                <a:schemeClr val="accent6">
                  <a:lumMod val="50000"/>
                </a:schemeClr>
              </a:solidFill>
            </a:endParaRPr>
          </a:p>
        </p:txBody>
      </p:sp>
      <p:sp>
        <p:nvSpPr>
          <p:cNvPr id="2" name="Title 1"/>
          <p:cNvSpPr>
            <a:spLocks noGrp="1"/>
          </p:cNvSpPr>
          <p:nvPr>
            <p:ph type="title"/>
          </p:nvPr>
        </p:nvSpPr>
        <p:spPr>
          <a:xfrm>
            <a:off x="544625" y="120721"/>
            <a:ext cx="8229600" cy="1143000"/>
          </a:xfrm>
        </p:spPr>
        <p:txBody>
          <a:bodyPr>
            <a:noAutofit/>
          </a:bodyPr>
          <a:lstStyle/>
          <a:p>
            <a:r>
              <a:rPr lang="en-US" sz="2800" dirty="0" smtClean="0"/>
              <a:t>Generic Reentry Vehicle Aeroshell Test Scenario (Cold)</a:t>
            </a:r>
            <a:br>
              <a:rPr lang="en-US" sz="2800" dirty="0" smtClean="0"/>
            </a:br>
            <a:r>
              <a:rPr lang="en-US" sz="1600" i="1" dirty="0" smtClean="0"/>
              <a:t>Quad Eagle (QE) Cold X-rays*</a:t>
            </a:r>
            <a:r>
              <a:rPr lang="en-US" sz="2800" dirty="0" smtClean="0"/>
              <a:t/>
            </a:r>
            <a:br>
              <a:rPr lang="en-US" sz="2800" dirty="0" smtClean="0"/>
            </a:br>
            <a:endParaRPr lang="en-US" sz="1400" i="1" dirty="0"/>
          </a:p>
        </p:txBody>
      </p:sp>
      <p:sp>
        <p:nvSpPr>
          <p:cNvPr id="3" name="Slide Number Placeholder 2"/>
          <p:cNvSpPr>
            <a:spLocks noGrp="1"/>
          </p:cNvSpPr>
          <p:nvPr>
            <p:ph type="sldNum" sz="quarter" idx="12"/>
          </p:nvPr>
        </p:nvSpPr>
        <p:spPr/>
        <p:txBody>
          <a:bodyPr/>
          <a:lstStyle/>
          <a:p>
            <a:fld id="{263D757B-6F27-42D3-AF5E-6E942AA0A2B2}" type="slidenum">
              <a:rPr lang="en-US" smtClean="0"/>
              <a:t>16</a:t>
            </a:fld>
            <a:endParaRPr lang="en-US"/>
          </a:p>
        </p:txBody>
      </p:sp>
      <p:sp>
        <p:nvSpPr>
          <p:cNvPr id="39" name="Rectangle 38"/>
          <p:cNvSpPr/>
          <p:nvPr/>
        </p:nvSpPr>
        <p:spPr>
          <a:xfrm>
            <a:off x="130515" y="2130008"/>
            <a:ext cx="1961475" cy="1507585"/>
          </a:xfrm>
          <a:prstGeom prst="rect">
            <a:avLst/>
          </a:prstGeom>
          <a:pattFill prst="pct25">
            <a:fgClr>
              <a:schemeClr val="accent1"/>
            </a:fgClr>
            <a:bgClr>
              <a:schemeClr val="bg1"/>
            </a:bgClr>
          </a:pattFill>
          <a:ln w="9525">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5212538" y="1024008"/>
            <a:ext cx="3849166" cy="461664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smtClean="0"/>
              <a:t>Test Scenario</a:t>
            </a:r>
          </a:p>
          <a:p>
            <a:r>
              <a:rPr lang="en-US" sz="1200" b="1" dirty="0" smtClean="0"/>
              <a:t>User Objective</a:t>
            </a:r>
            <a:r>
              <a:rPr lang="en-US" sz="1200" dirty="0" smtClean="0"/>
              <a:t>: Enable </a:t>
            </a:r>
            <a:r>
              <a:rPr lang="en-US" sz="1200" dirty="0"/>
              <a:t>the certification of new strategic reentry system aeroshells for nuclear </a:t>
            </a:r>
            <a:r>
              <a:rPr lang="en-US" sz="1200" dirty="0" smtClean="0"/>
              <a:t>survivability by determining </a:t>
            </a:r>
            <a:r>
              <a:rPr lang="en-US" sz="1200" dirty="0"/>
              <a:t>the basic response properties of </a:t>
            </a:r>
            <a:r>
              <a:rPr lang="en-US" sz="1200" dirty="0" smtClean="0"/>
              <a:t>surface </a:t>
            </a:r>
            <a:r>
              <a:rPr lang="en-US" sz="1200" dirty="0"/>
              <a:t>materials and to validate a model of the responses to threat-level </a:t>
            </a:r>
            <a:r>
              <a:rPr lang="en-US" sz="1200" dirty="0" smtClean="0"/>
              <a:t>fluences</a:t>
            </a:r>
            <a:endParaRPr lang="en-US" sz="1200" dirty="0"/>
          </a:p>
          <a:p>
            <a:endParaRPr lang="en-US" sz="1200" dirty="0" smtClean="0"/>
          </a:p>
          <a:p>
            <a:r>
              <a:rPr lang="en-US" sz="1200" b="1" dirty="0" smtClean="0"/>
              <a:t>Key Functions of Test</a:t>
            </a:r>
            <a:r>
              <a:rPr lang="en-US" sz="1200" dirty="0" smtClean="0"/>
              <a:t>: Expose </a:t>
            </a:r>
            <a:r>
              <a:rPr lang="en-US" sz="1200" dirty="0"/>
              <a:t>simple test objects, such as a flat disc-shaped coupon, to a </a:t>
            </a:r>
            <a:r>
              <a:rPr lang="en-US" sz="1200" dirty="0" smtClean="0"/>
              <a:t>well-characterized and reproducible </a:t>
            </a:r>
            <a:r>
              <a:rPr lang="en-US" sz="1200" dirty="0"/>
              <a:t>X-ray spectrum that can provide doses and depth of penetration that are representative of the desired threat </a:t>
            </a:r>
            <a:r>
              <a:rPr lang="en-US" sz="1200" dirty="0" smtClean="0"/>
              <a:t>spectrum</a:t>
            </a:r>
          </a:p>
          <a:p>
            <a:endParaRPr lang="en-US" sz="1200" dirty="0" smtClean="0"/>
          </a:p>
          <a:p>
            <a:r>
              <a:rPr lang="en-US" sz="1200" b="1" dirty="0"/>
              <a:t>User Tests:</a:t>
            </a:r>
            <a:r>
              <a:rPr lang="en-US" sz="1200" dirty="0"/>
              <a:t> </a:t>
            </a:r>
          </a:p>
          <a:p>
            <a:pPr marL="214313" indent="-214313">
              <a:buFont typeface="Arial"/>
              <a:buChar char="•"/>
            </a:pPr>
            <a:r>
              <a:rPr lang="en-US" sz="1200" dirty="0"/>
              <a:t>Dose depth profiles for strategic materials</a:t>
            </a:r>
          </a:p>
          <a:p>
            <a:pPr marL="214313" indent="-214313">
              <a:buFont typeface="Arial"/>
              <a:buChar char="•"/>
            </a:pPr>
            <a:r>
              <a:rPr lang="en-US" sz="1200" dirty="0"/>
              <a:t>Variations in the impulse response of surface materials due to aging effects</a:t>
            </a:r>
          </a:p>
          <a:p>
            <a:pPr marL="214313" indent="-214313">
              <a:buFont typeface="Arial"/>
              <a:buChar char="•"/>
            </a:pPr>
            <a:r>
              <a:rPr lang="en-US" sz="1200" dirty="0"/>
              <a:t>Different formulations of composite materials</a:t>
            </a:r>
          </a:p>
          <a:p>
            <a:endParaRPr lang="en-US" sz="1200" dirty="0" smtClean="0"/>
          </a:p>
          <a:p>
            <a:r>
              <a:rPr lang="en-US" sz="1200" b="1" dirty="0" smtClean="0"/>
              <a:t>Test Parameters</a:t>
            </a:r>
            <a:r>
              <a:rPr lang="en-US" sz="1200" dirty="0" smtClean="0"/>
              <a:t>: Multiple reproducible cold x-ray shots needed to characterize material and model validation. Data to be collected includes the </a:t>
            </a:r>
            <a:r>
              <a:rPr lang="en-US" sz="1200" dirty="0"/>
              <a:t>effective sublimation energy (minimum energy needed to begin the vaporization) and the variation in the impulse versus deposited </a:t>
            </a:r>
            <a:r>
              <a:rPr lang="en-US" sz="1200" dirty="0" smtClean="0"/>
              <a:t>energy</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1564" y="1759804"/>
            <a:ext cx="2088326" cy="2825143"/>
          </a:xfrm>
          <a:prstGeom prst="rect">
            <a:avLst/>
          </a:prstGeom>
        </p:spPr>
      </p:pic>
      <p:sp>
        <p:nvSpPr>
          <p:cNvPr id="57" name="Flowchart: Direct Access Storage 56"/>
          <p:cNvSpPr/>
          <p:nvPr/>
        </p:nvSpPr>
        <p:spPr>
          <a:xfrm>
            <a:off x="1922165" y="2026363"/>
            <a:ext cx="123303" cy="1695836"/>
          </a:xfrm>
          <a:prstGeom prst="flowChartMagneticDrum">
            <a:avLst/>
          </a:prstGeom>
          <a:pattFill prst="pct75">
            <a:fgClr>
              <a:schemeClr val="bg1">
                <a:lumMod val="50000"/>
              </a:schemeClr>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18" idx="1"/>
          </p:cNvCxnSpPr>
          <p:nvPr/>
        </p:nvCxnSpPr>
        <p:spPr>
          <a:xfrm flipH="1">
            <a:off x="2245014" y="2381873"/>
            <a:ext cx="1033781" cy="420214"/>
          </a:xfrm>
          <a:prstGeom prst="line">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11046" y="4338237"/>
            <a:ext cx="2902487" cy="1277273"/>
          </a:xfrm>
          <a:prstGeom prst="rect">
            <a:avLst/>
          </a:prstGeom>
          <a:noFill/>
        </p:spPr>
        <p:txBody>
          <a:bodyPr wrap="square" rtlCol="0">
            <a:spAutoFit/>
          </a:bodyPr>
          <a:lstStyle/>
          <a:p>
            <a:r>
              <a:rPr lang="en-US" sz="1100" b="1" dirty="0" smtClean="0">
                <a:solidFill>
                  <a:srgbClr val="0000FF"/>
                </a:solidFill>
              </a:rPr>
              <a:t>Target material is destroyed during test but diagnostics are able to measure the sublimation </a:t>
            </a:r>
            <a:r>
              <a:rPr lang="en-US" sz="1100" b="1" dirty="0">
                <a:solidFill>
                  <a:srgbClr val="0000FF"/>
                </a:solidFill>
              </a:rPr>
              <a:t>energy </a:t>
            </a:r>
            <a:r>
              <a:rPr lang="en-US" sz="1100" b="1" dirty="0" smtClean="0">
                <a:solidFill>
                  <a:srgbClr val="0000FF"/>
                </a:solidFill>
              </a:rPr>
              <a:t>of a sample which is used </a:t>
            </a:r>
            <a:r>
              <a:rPr lang="en-US" sz="1100" b="1" dirty="0">
                <a:solidFill>
                  <a:srgbClr val="0000FF"/>
                </a:solidFill>
              </a:rPr>
              <a:t>in M&amp;S to validate code and gives the necessary dose-depth energy deposition profile which can be used by GIII to reach threat levels</a:t>
            </a:r>
          </a:p>
        </p:txBody>
      </p:sp>
      <p:cxnSp>
        <p:nvCxnSpPr>
          <p:cNvPr id="68" name="Straight Arrow Connector 67"/>
          <p:cNvCxnSpPr/>
          <p:nvPr/>
        </p:nvCxnSpPr>
        <p:spPr>
          <a:xfrm>
            <a:off x="862015" y="1934399"/>
            <a:ext cx="64152" cy="239875"/>
          </a:xfrm>
          <a:prstGeom prst="straightConnector1">
            <a:avLst/>
          </a:prstGeom>
          <a:ln w="12700">
            <a:solidFill>
              <a:srgbClr val="018907"/>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2147153" y="2829390"/>
            <a:ext cx="1459487" cy="1277273"/>
          </a:xfrm>
          <a:prstGeom prst="rect">
            <a:avLst/>
          </a:prstGeom>
          <a:noFill/>
        </p:spPr>
        <p:txBody>
          <a:bodyPr wrap="square" rtlCol="0">
            <a:spAutoFit/>
          </a:bodyPr>
          <a:lstStyle/>
          <a:p>
            <a:r>
              <a:rPr lang="en-US" sz="1100" b="1" dirty="0" smtClean="0">
                <a:solidFill>
                  <a:srgbClr val="FF0000"/>
                </a:solidFill>
              </a:rPr>
              <a:t>Heatshield/surface material coupon; </a:t>
            </a:r>
            <a:r>
              <a:rPr lang="en-US" sz="1100" b="1" dirty="0">
                <a:solidFill>
                  <a:srgbClr val="FF0000"/>
                </a:solidFill>
              </a:rPr>
              <a:t>often complex composite materials: typically graphite fiber embedded in a resin matrix</a:t>
            </a:r>
          </a:p>
        </p:txBody>
      </p:sp>
      <p:sp>
        <p:nvSpPr>
          <p:cNvPr id="80" name="TextBox 79"/>
          <p:cNvSpPr txBox="1"/>
          <p:nvPr/>
        </p:nvSpPr>
        <p:spPr>
          <a:xfrm>
            <a:off x="332379" y="6095553"/>
            <a:ext cx="8654092" cy="523220"/>
          </a:xfrm>
          <a:prstGeom prst="rect">
            <a:avLst/>
          </a:prstGeom>
          <a:solidFill>
            <a:srgbClr val="FFC000"/>
          </a:solidFill>
        </p:spPr>
        <p:txBody>
          <a:bodyPr wrap="square" rtlCol="0">
            <a:spAutoFit/>
          </a:bodyPr>
          <a:lstStyle>
            <a:defPPr>
              <a:defRPr lang="en-US"/>
            </a:defPPr>
            <a:lvl1pPr>
              <a:defRPr sz="1600" b="1"/>
            </a:lvl1pPr>
          </a:lstStyle>
          <a:p>
            <a:r>
              <a:rPr lang="en-US" sz="1400" dirty="0" smtClean="0"/>
              <a:t>(U//FOUO) NIF </a:t>
            </a:r>
            <a:r>
              <a:rPr lang="en-US" sz="1400" dirty="0"/>
              <a:t>is currently the only other test facility available to DOD for </a:t>
            </a:r>
            <a:r>
              <a:rPr lang="en-US" sz="1400" dirty="0" smtClean="0"/>
              <a:t>high-fluence, low-debris </a:t>
            </a:r>
            <a:r>
              <a:rPr lang="en-US" sz="1400" dirty="0"/>
              <a:t>cold x-ray environments with only 14 shot days a year available for </a:t>
            </a:r>
            <a:r>
              <a:rPr lang="en-US" sz="1400" dirty="0" smtClean="0"/>
              <a:t>the entire </a:t>
            </a:r>
            <a:r>
              <a:rPr lang="en-US" sz="1400" dirty="0"/>
              <a:t>National Security Applications community</a:t>
            </a:r>
          </a:p>
        </p:txBody>
      </p:sp>
      <p:cxnSp>
        <p:nvCxnSpPr>
          <p:cNvPr id="82" name="Straight Arrow Connector 81"/>
          <p:cNvCxnSpPr/>
          <p:nvPr/>
        </p:nvCxnSpPr>
        <p:spPr>
          <a:xfrm flipH="1" flipV="1">
            <a:off x="1693433" y="2243617"/>
            <a:ext cx="238539" cy="116886"/>
          </a:xfrm>
          <a:prstGeom prst="straightConnector1">
            <a:avLst/>
          </a:prstGeom>
          <a:ln w="3175" cap="flat" cmpd="dbl">
            <a:solidFill>
              <a:srgbClr val="0000FF"/>
            </a:solidFill>
            <a:prstDash val="lg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flipV="1">
            <a:off x="1679368" y="2381874"/>
            <a:ext cx="256862" cy="35188"/>
          </a:xfrm>
          <a:prstGeom prst="straightConnector1">
            <a:avLst/>
          </a:prstGeom>
          <a:ln w="3175" cap="flat" cmpd="dbl">
            <a:solidFill>
              <a:srgbClr val="0000FF"/>
            </a:solidFill>
            <a:prstDash val="lg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flipV="1">
            <a:off x="1693433" y="2507559"/>
            <a:ext cx="233420" cy="4176"/>
          </a:xfrm>
          <a:prstGeom prst="straightConnector1">
            <a:avLst/>
          </a:prstGeom>
          <a:ln w="3175" cap="flat" cmpd="dbl">
            <a:solidFill>
              <a:srgbClr val="0000FF"/>
            </a:solidFill>
            <a:prstDash val="lg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1756139" y="2113202"/>
            <a:ext cx="178580" cy="145436"/>
          </a:xfrm>
          <a:prstGeom prst="straightConnector1">
            <a:avLst/>
          </a:prstGeom>
          <a:ln w="3175" cap="flat" cmpd="dbl">
            <a:solidFill>
              <a:srgbClr val="0000FF"/>
            </a:solidFill>
            <a:prstDash val="lg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flipV="1">
            <a:off x="1691089" y="3064834"/>
            <a:ext cx="235764" cy="36255"/>
          </a:xfrm>
          <a:prstGeom prst="straightConnector1">
            <a:avLst/>
          </a:prstGeom>
          <a:ln w="3175" cap="flat" cmpd="dbl">
            <a:solidFill>
              <a:srgbClr val="0000FF"/>
            </a:solidFill>
            <a:prstDash val="lg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H="1" flipV="1">
            <a:off x="1707461" y="3176327"/>
            <a:ext cx="209544" cy="49677"/>
          </a:xfrm>
          <a:prstGeom prst="straightConnector1">
            <a:avLst/>
          </a:prstGeom>
          <a:ln w="3175" cap="flat" cmpd="dbl">
            <a:solidFill>
              <a:srgbClr val="0000FF"/>
            </a:solidFill>
            <a:prstDash val="lg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a:off x="1761853" y="3435755"/>
            <a:ext cx="166020" cy="118334"/>
          </a:xfrm>
          <a:prstGeom prst="straightConnector1">
            <a:avLst/>
          </a:prstGeom>
          <a:ln w="3175" cap="flat" cmpd="dbl">
            <a:solidFill>
              <a:srgbClr val="0000FF"/>
            </a:solidFill>
            <a:prstDash val="lg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a:off x="1707461" y="3376266"/>
            <a:ext cx="214704" cy="38495"/>
          </a:xfrm>
          <a:prstGeom prst="straightConnector1">
            <a:avLst/>
          </a:prstGeom>
          <a:ln w="3175" cap="flat" cmpd="dbl">
            <a:solidFill>
              <a:srgbClr val="0000FF"/>
            </a:solidFill>
            <a:prstDash val="lg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H="1">
            <a:off x="1679122" y="3287956"/>
            <a:ext cx="237883" cy="9611"/>
          </a:xfrm>
          <a:prstGeom prst="straightConnector1">
            <a:avLst/>
          </a:prstGeom>
          <a:ln w="3175" cap="flat" cmpd="dbl">
            <a:solidFill>
              <a:srgbClr val="0000FF"/>
            </a:solidFill>
            <a:prstDash val="lg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flipV="1">
            <a:off x="1683821" y="2973808"/>
            <a:ext cx="235764" cy="36255"/>
          </a:xfrm>
          <a:prstGeom prst="straightConnector1">
            <a:avLst/>
          </a:prstGeom>
          <a:ln w="3175" cap="flat" cmpd="dbl">
            <a:solidFill>
              <a:srgbClr val="0000FF"/>
            </a:solidFill>
            <a:prstDash val="lg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H="1">
            <a:off x="1693433" y="2595658"/>
            <a:ext cx="233420" cy="25405"/>
          </a:xfrm>
          <a:prstGeom prst="straightConnector1">
            <a:avLst/>
          </a:prstGeom>
          <a:ln w="3175" cap="flat" cmpd="dbl">
            <a:solidFill>
              <a:srgbClr val="0000FF"/>
            </a:solidFill>
            <a:prstDash val="lg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a:off x="1707461" y="2682732"/>
            <a:ext cx="233420" cy="50111"/>
          </a:xfrm>
          <a:prstGeom prst="straightConnector1">
            <a:avLst/>
          </a:prstGeom>
          <a:ln w="3175" cap="flat" cmpd="dbl">
            <a:solidFill>
              <a:srgbClr val="0000FF"/>
            </a:solidFill>
            <a:prstDash val="lg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693433" y="2860022"/>
            <a:ext cx="229438" cy="64126"/>
          </a:xfrm>
          <a:prstGeom prst="straightConnector1">
            <a:avLst/>
          </a:prstGeom>
          <a:ln w="3175" cap="flat" cmpd="dbl">
            <a:solidFill>
              <a:srgbClr val="0000FF"/>
            </a:solidFill>
            <a:prstDash val="lg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H="1" flipV="1">
            <a:off x="1683114" y="2802087"/>
            <a:ext cx="250076" cy="2056"/>
          </a:xfrm>
          <a:prstGeom prst="straightConnector1">
            <a:avLst/>
          </a:prstGeom>
          <a:ln w="3175" cap="flat" cmpd="dbl">
            <a:solidFill>
              <a:srgbClr val="0000FF"/>
            </a:solidFill>
            <a:prstDash val="lg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1811465" y="1938495"/>
            <a:ext cx="128305" cy="160518"/>
          </a:xfrm>
          <a:prstGeom prst="straightConnector1">
            <a:avLst/>
          </a:prstGeom>
          <a:ln w="3175" cap="flat" cmpd="dbl">
            <a:solidFill>
              <a:srgbClr val="0000FF"/>
            </a:solidFill>
            <a:prstDash val="lg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1875617" y="1852115"/>
            <a:ext cx="83320" cy="164569"/>
          </a:xfrm>
          <a:prstGeom prst="straightConnector1">
            <a:avLst/>
          </a:prstGeom>
          <a:ln w="3175" cap="flat" cmpd="dbl">
            <a:solidFill>
              <a:srgbClr val="0000FF"/>
            </a:solidFill>
            <a:prstDash val="lg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1769141" y="3566661"/>
            <a:ext cx="165578" cy="154855"/>
          </a:xfrm>
          <a:prstGeom prst="straightConnector1">
            <a:avLst/>
          </a:prstGeom>
          <a:ln w="3175" cap="flat" cmpd="dbl">
            <a:solidFill>
              <a:srgbClr val="0000FF"/>
            </a:solidFill>
            <a:prstDash val="lg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1807799" y="3692737"/>
            <a:ext cx="132417" cy="160331"/>
          </a:xfrm>
          <a:prstGeom prst="straightConnector1">
            <a:avLst/>
          </a:prstGeom>
          <a:ln w="3175" cap="flat" cmpd="dbl">
            <a:solidFill>
              <a:srgbClr val="0000FF"/>
            </a:solidFill>
            <a:prstDash val="lgDash"/>
            <a:headEnd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1923852" y="3727601"/>
            <a:ext cx="51777" cy="168995"/>
          </a:xfrm>
          <a:prstGeom prst="straightConnector1">
            <a:avLst/>
          </a:prstGeom>
          <a:ln w="3175" cap="flat" cmpd="dbl">
            <a:solidFill>
              <a:srgbClr val="0000FF"/>
            </a:solidFill>
            <a:prstDash val="lgDash"/>
            <a:headEnd w="sm" len="sm"/>
            <a:tailEnd type="triangle" w="sm" len="sm"/>
          </a:ln>
        </p:spPr>
        <p:style>
          <a:lnRef idx="1">
            <a:schemeClr val="accent1"/>
          </a:lnRef>
          <a:fillRef idx="0">
            <a:schemeClr val="accent1"/>
          </a:fillRef>
          <a:effectRef idx="0">
            <a:schemeClr val="accent1"/>
          </a:effectRef>
          <a:fontRef idx="minor">
            <a:schemeClr val="tx1"/>
          </a:fontRef>
        </p:style>
      </p:cxnSp>
      <p:sp>
        <p:nvSpPr>
          <p:cNvPr id="18" name="Chevron 17"/>
          <p:cNvSpPr/>
          <p:nvPr/>
        </p:nvSpPr>
        <p:spPr>
          <a:xfrm rot="9660000" flipV="1">
            <a:off x="3243748" y="2282547"/>
            <a:ext cx="70095" cy="198651"/>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5" name="Straight Arrow Connector 34"/>
          <p:cNvCxnSpPr>
            <a:stCxn id="66" idx="0"/>
          </p:cNvCxnSpPr>
          <p:nvPr/>
        </p:nvCxnSpPr>
        <p:spPr>
          <a:xfrm flipH="1" flipV="1">
            <a:off x="2045468" y="3796771"/>
            <a:ext cx="116822" cy="54146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569889" y="807801"/>
            <a:ext cx="1678615" cy="276999"/>
          </a:xfrm>
          <a:prstGeom prst="rect">
            <a:avLst/>
          </a:prstGeom>
          <a:noFill/>
        </p:spPr>
        <p:txBody>
          <a:bodyPr wrap="square" rtlCol="0">
            <a:spAutoFit/>
          </a:bodyPr>
          <a:lstStyle/>
          <a:p>
            <a:r>
              <a:rPr lang="en-US" sz="1200" b="1" dirty="0"/>
              <a:t>UNCLASSIFIED//</a:t>
            </a:r>
            <a:r>
              <a:rPr lang="en-US" sz="1200" b="1" dirty="0" smtClean="0"/>
              <a:t>FOUO</a:t>
            </a:r>
            <a:endParaRPr lang="en-US" sz="1200" b="1" dirty="0"/>
          </a:p>
        </p:txBody>
      </p:sp>
      <p:sp>
        <p:nvSpPr>
          <p:cNvPr id="37" name="TextBox 36"/>
          <p:cNvSpPr txBox="1"/>
          <p:nvPr/>
        </p:nvSpPr>
        <p:spPr>
          <a:xfrm>
            <a:off x="0" y="5615510"/>
            <a:ext cx="2707656" cy="276999"/>
          </a:xfrm>
          <a:prstGeom prst="rect">
            <a:avLst/>
          </a:prstGeom>
          <a:noFill/>
        </p:spPr>
        <p:txBody>
          <a:bodyPr wrap="square" rtlCol="0">
            <a:spAutoFit/>
          </a:bodyPr>
          <a:lstStyle/>
          <a:p>
            <a:r>
              <a:rPr lang="en-US" sz="1200" b="1" dirty="0" smtClean="0"/>
              <a:t>All images are </a:t>
            </a:r>
            <a:r>
              <a:rPr lang="en-US" sz="1200" b="1" dirty="0"/>
              <a:t>UNCLASSIFIED//</a:t>
            </a:r>
            <a:r>
              <a:rPr lang="en-US" sz="1200" b="1" dirty="0" smtClean="0"/>
              <a:t>FOUO</a:t>
            </a:r>
            <a:endParaRPr lang="en-US" sz="1200" b="1" dirty="0"/>
          </a:p>
        </p:txBody>
      </p:sp>
      <p:sp>
        <p:nvSpPr>
          <p:cNvPr id="4" name="TextBox 3"/>
          <p:cNvSpPr txBox="1"/>
          <p:nvPr/>
        </p:nvSpPr>
        <p:spPr>
          <a:xfrm>
            <a:off x="5068957" y="5640656"/>
            <a:ext cx="4452730" cy="261610"/>
          </a:xfrm>
          <a:prstGeom prst="rect">
            <a:avLst/>
          </a:prstGeom>
          <a:noFill/>
        </p:spPr>
        <p:txBody>
          <a:bodyPr wrap="square" rtlCol="0">
            <a:spAutoFit/>
          </a:bodyPr>
          <a:lstStyle/>
          <a:p>
            <a:r>
              <a:rPr lang="en-US" sz="1100" dirty="0" smtClean="0"/>
              <a:t>*Warm X-ray Test Scenario is similar but with substructure materials</a:t>
            </a:r>
            <a:endParaRPr lang="en-US" sz="1100" dirty="0"/>
          </a:p>
        </p:txBody>
      </p:sp>
    </p:spTree>
    <p:extLst>
      <p:ext uri="{BB962C8B-B14F-4D97-AF65-F5344CB8AC3E}">
        <p14:creationId xmlns:p14="http://schemas.microsoft.com/office/powerpoint/2010/main" val="33594844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63D757B-6F27-42D3-AF5E-6E942AA0A2B2}" type="slidenum">
              <a:rPr lang="en-US" smtClean="0"/>
              <a:t>17</a:t>
            </a:fld>
            <a:endParaRPr lang="en-US"/>
          </a:p>
        </p:txBody>
      </p:sp>
      <p:sp>
        <p:nvSpPr>
          <p:cNvPr id="5" name="Title 1"/>
          <p:cNvSpPr>
            <a:spLocks noGrp="1"/>
          </p:cNvSpPr>
          <p:nvPr>
            <p:ph type="title"/>
          </p:nvPr>
        </p:nvSpPr>
        <p:spPr>
          <a:xfrm>
            <a:off x="470490" y="214525"/>
            <a:ext cx="8229600" cy="1143000"/>
          </a:xfrm>
        </p:spPr>
        <p:txBody>
          <a:bodyPr>
            <a:normAutofit/>
          </a:bodyPr>
          <a:lstStyle/>
          <a:p>
            <a:r>
              <a:rPr lang="en-US" sz="2800" dirty="0"/>
              <a:t>Generic Reentry Vehicle Aeroshell Test Scenario (Cold)</a:t>
            </a:r>
            <a:r>
              <a:rPr lang="en-US" dirty="0" smtClean="0"/>
              <a:t/>
            </a:r>
            <a:br>
              <a:rPr lang="en-US" dirty="0" smtClean="0"/>
            </a:br>
            <a:r>
              <a:rPr lang="en-US" sz="1600" i="1" dirty="0" smtClean="0"/>
              <a:t>Determining KPPs and KSAs for QE</a:t>
            </a:r>
            <a:endParaRPr lang="en-US" sz="1600" i="1" dirty="0"/>
          </a:p>
        </p:txBody>
      </p:sp>
      <p:graphicFrame>
        <p:nvGraphicFramePr>
          <p:cNvPr id="8" name="Table 7"/>
          <p:cNvGraphicFramePr>
            <a:graphicFrameLocks noGrp="1"/>
          </p:cNvGraphicFramePr>
          <p:nvPr>
            <p:extLst>
              <p:ext uri="{D42A27DB-BD31-4B8C-83A1-F6EECF244321}">
                <p14:modId xmlns:p14="http://schemas.microsoft.com/office/powerpoint/2010/main" val="3675842578"/>
              </p:ext>
            </p:extLst>
          </p:nvPr>
        </p:nvGraphicFramePr>
        <p:xfrm>
          <a:off x="3124454" y="1664177"/>
          <a:ext cx="5937250" cy="3032760"/>
        </p:xfrm>
        <a:graphic>
          <a:graphicData uri="http://schemas.openxmlformats.org/drawingml/2006/table">
            <a:tbl>
              <a:tblPr firstRow="1" firstCol="1" bandRow="1">
                <a:tableStyleId>{5C22544A-7EE6-4342-B048-85BDC9FD1C3A}</a:tableStyleId>
              </a:tblPr>
              <a:tblGrid>
                <a:gridCol w="1483995">
                  <a:extLst>
                    <a:ext uri="{9D8B030D-6E8A-4147-A177-3AD203B41FA5}">
                      <a16:colId xmlns:a16="http://schemas.microsoft.com/office/drawing/2014/main" val="20000"/>
                    </a:ext>
                  </a:extLst>
                </a:gridCol>
                <a:gridCol w="1483995">
                  <a:extLst>
                    <a:ext uri="{9D8B030D-6E8A-4147-A177-3AD203B41FA5}">
                      <a16:colId xmlns:a16="http://schemas.microsoft.com/office/drawing/2014/main" val="20001"/>
                    </a:ext>
                  </a:extLst>
                </a:gridCol>
                <a:gridCol w="1484630">
                  <a:extLst>
                    <a:ext uri="{9D8B030D-6E8A-4147-A177-3AD203B41FA5}">
                      <a16:colId xmlns:a16="http://schemas.microsoft.com/office/drawing/2014/main" val="20002"/>
                    </a:ext>
                  </a:extLst>
                </a:gridCol>
                <a:gridCol w="1484630">
                  <a:extLst>
                    <a:ext uri="{9D8B030D-6E8A-4147-A177-3AD203B41FA5}">
                      <a16:colId xmlns:a16="http://schemas.microsoft.com/office/drawing/2014/main" val="20003"/>
                    </a:ext>
                  </a:extLst>
                </a:gridCol>
              </a:tblGrid>
              <a:tr h="0">
                <a:tc>
                  <a:txBody>
                    <a:bodyPr/>
                    <a:lstStyle/>
                    <a:p>
                      <a:pPr marL="0" marR="0" algn="ctr">
                        <a:spcBef>
                          <a:spcPts val="0"/>
                        </a:spcBef>
                        <a:spcAft>
                          <a:spcPts val="0"/>
                        </a:spcAft>
                      </a:pPr>
                      <a:r>
                        <a:rPr lang="en-US" sz="1200" dirty="0">
                          <a:effectLst/>
                        </a:rPr>
                        <a:t>Attribute</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Threshold</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Objective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Current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spcBef>
                          <a:spcPts val="0"/>
                        </a:spcBef>
                        <a:spcAft>
                          <a:spcPts val="0"/>
                        </a:spcAft>
                      </a:pPr>
                      <a:r>
                        <a:rPr lang="en-US" sz="1100" dirty="0" smtClean="0">
                          <a:effectLst/>
                        </a:rPr>
                        <a:t>KPP: PRS </a:t>
                      </a:r>
                      <a:r>
                        <a:rPr lang="en-US" sz="1100" dirty="0">
                          <a:effectLst/>
                        </a:rPr>
                        <a:t>Yield of X-rays &gt;3 </a:t>
                      </a:r>
                      <a:r>
                        <a:rPr lang="en-US" sz="1100" dirty="0" err="1">
                          <a:effectLst/>
                        </a:rPr>
                        <a:t>keV</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40 kJ</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dirty="0">
                          <a:effectLst/>
                        </a:rPr>
                        <a:t>80 kJ</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20 kJ</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spcBef>
                          <a:spcPts val="0"/>
                        </a:spcBef>
                        <a:spcAft>
                          <a:spcPts val="0"/>
                        </a:spcAft>
                      </a:pPr>
                      <a:r>
                        <a:rPr lang="en-US" sz="1100" dirty="0" smtClean="0">
                          <a:effectLst/>
                        </a:rPr>
                        <a:t>KPP:</a:t>
                      </a:r>
                      <a:r>
                        <a:rPr lang="en-US" sz="1100" baseline="0" dirty="0" smtClean="0">
                          <a:effectLst/>
                        </a:rPr>
                        <a:t> </a:t>
                      </a:r>
                      <a:r>
                        <a:rPr lang="en-US" sz="1100" dirty="0" smtClean="0">
                          <a:effectLst/>
                        </a:rPr>
                        <a:t> PRS </a:t>
                      </a:r>
                      <a:r>
                        <a:rPr lang="en-US" sz="1100" dirty="0">
                          <a:effectLst/>
                        </a:rPr>
                        <a:t>Line-of-Sight Access for Diagnostics and Test Articles</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dirty="0">
                          <a:effectLst/>
                        </a:rPr>
                        <a:t>PRS viewable within 10° of normal to the Z axis at the center of the x-ray source at up to 3 meters in at least 4 azimuthal directions</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PRS viewable within 10° of normal to the Z axis at the center of the x-ray source at up to 3 meters in 8 azimuthal directions</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dirty="0">
                          <a:effectLst/>
                        </a:rPr>
                        <a:t>PRS viewable within 10° of normal to the Z axis at the center of the x-ray source at up to 3 meters in 3 azimuthal directions</a:t>
                      </a:r>
                      <a:endParaRPr lang="en-US"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spcBef>
                          <a:spcPts val="0"/>
                        </a:spcBef>
                        <a:spcAft>
                          <a:spcPts val="0"/>
                        </a:spcAft>
                      </a:pPr>
                      <a:r>
                        <a:rPr lang="en-US" sz="1100" dirty="0" smtClean="0">
                          <a:effectLst/>
                        </a:rPr>
                        <a:t>KPP:</a:t>
                      </a:r>
                      <a:r>
                        <a:rPr lang="en-US" sz="1100" baseline="0" dirty="0" smtClean="0">
                          <a:effectLst/>
                        </a:rPr>
                        <a:t> </a:t>
                      </a:r>
                      <a:r>
                        <a:rPr lang="en-US" sz="1100" dirty="0" smtClean="0">
                          <a:effectLst/>
                        </a:rPr>
                        <a:t> Cold X-ray </a:t>
                      </a:r>
                      <a:r>
                        <a:rPr lang="en-US" sz="1100" dirty="0">
                          <a:effectLst/>
                        </a:rPr>
                        <a:t>Quality Metric</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dirty="0">
                          <a:effectLst/>
                        </a:rPr>
                        <a:t>80% of shots within ±15% of intended output level </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90% of shots within ±15% of intended output level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dirty="0">
                          <a:effectLst/>
                        </a:rPr>
                        <a:t>60% of shots are within ±15% of intended output level</a:t>
                      </a:r>
                      <a:endParaRPr lang="en-US"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marL="0" marR="0">
                        <a:spcBef>
                          <a:spcPts val="0"/>
                        </a:spcBef>
                        <a:spcAft>
                          <a:spcPts val="0"/>
                        </a:spcAft>
                      </a:pPr>
                      <a:r>
                        <a:rPr lang="en-US" sz="1100" dirty="0" smtClean="0">
                          <a:effectLst/>
                        </a:rPr>
                        <a:t>KSA:</a:t>
                      </a:r>
                      <a:r>
                        <a:rPr lang="en-US" sz="1100" baseline="0" dirty="0" smtClean="0">
                          <a:effectLst/>
                        </a:rPr>
                        <a:t> </a:t>
                      </a:r>
                      <a:r>
                        <a:rPr lang="en-US" sz="1100" dirty="0" smtClean="0">
                          <a:effectLst/>
                        </a:rPr>
                        <a:t>Cold </a:t>
                      </a:r>
                      <a:r>
                        <a:rPr lang="en-US" sz="1100" dirty="0">
                          <a:effectLst/>
                        </a:rPr>
                        <a:t>X-ray Pulse Width</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&gt;7 ns FWHM</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&gt;20 ns FWHM</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7-10 ns FWHM</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marL="0" marR="0">
                        <a:spcBef>
                          <a:spcPts val="0"/>
                        </a:spcBef>
                        <a:spcAft>
                          <a:spcPts val="0"/>
                        </a:spcAft>
                      </a:pPr>
                      <a:r>
                        <a:rPr lang="en-US" sz="1100" dirty="0" smtClean="0">
                          <a:effectLst/>
                        </a:rPr>
                        <a:t>KSA:</a:t>
                      </a:r>
                      <a:r>
                        <a:rPr lang="en-US" sz="1100" baseline="0" dirty="0" smtClean="0">
                          <a:effectLst/>
                        </a:rPr>
                        <a:t> </a:t>
                      </a:r>
                      <a:r>
                        <a:rPr lang="en-US" sz="1100" dirty="0" smtClean="0">
                          <a:effectLst/>
                        </a:rPr>
                        <a:t>Cold </a:t>
                      </a:r>
                      <a:r>
                        <a:rPr lang="en-US" sz="1100" dirty="0">
                          <a:effectLst/>
                        </a:rPr>
                        <a:t>X-ray Shot Rate</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8 good shots/week</a:t>
                      </a:r>
                      <a:endParaRPr lang="en-US" sz="1200">
                        <a:effectLst/>
                      </a:endParaRPr>
                    </a:p>
                    <a:p>
                      <a:pPr marL="0" marR="0" algn="ctr">
                        <a:spcBef>
                          <a:spcPts val="0"/>
                        </a:spcBef>
                        <a:spcAft>
                          <a:spcPts val="0"/>
                        </a:spcAft>
                      </a:pPr>
                      <a:r>
                        <a:rPr lang="en-US" sz="11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10 good shots/week</a:t>
                      </a:r>
                      <a:endParaRPr lang="en-US" sz="1200">
                        <a:effectLst/>
                      </a:endParaRPr>
                    </a:p>
                    <a:p>
                      <a:pPr marL="0" marR="0" algn="ctr">
                        <a:spcBef>
                          <a:spcPts val="0"/>
                        </a:spcBef>
                        <a:spcAft>
                          <a:spcPts val="0"/>
                        </a:spcAft>
                      </a:pPr>
                      <a:r>
                        <a:rPr lang="en-US" sz="11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5 good shots/week</a:t>
                      </a:r>
                      <a:endParaRPr lang="en-US" sz="1200">
                        <a:effectLst/>
                      </a:endParaRPr>
                    </a:p>
                    <a:p>
                      <a:pPr marL="0" marR="0" algn="ctr">
                        <a:spcBef>
                          <a:spcPts val="0"/>
                        </a:spcBef>
                        <a:spcAft>
                          <a:spcPts val="0"/>
                        </a:spcAft>
                      </a:pPr>
                      <a:r>
                        <a:rPr lang="en-US" sz="11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0">
                <a:tc>
                  <a:txBody>
                    <a:bodyPr/>
                    <a:lstStyle/>
                    <a:p>
                      <a:pPr marL="0" marR="0">
                        <a:spcBef>
                          <a:spcPts val="0"/>
                        </a:spcBef>
                        <a:spcAft>
                          <a:spcPts val="0"/>
                        </a:spcAft>
                      </a:pPr>
                      <a:r>
                        <a:rPr lang="en-US" sz="1100" dirty="0" smtClean="0">
                          <a:effectLst/>
                        </a:rPr>
                        <a:t>KSA: </a:t>
                      </a:r>
                      <a:r>
                        <a:rPr lang="en-US" sz="1100" dirty="0">
                          <a:effectLst/>
                        </a:rPr>
                        <a:t>Cold X-ray Cost per Good Shot</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dirty="0">
                          <a:effectLst/>
                        </a:rPr>
                        <a:t>$13K</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$10K</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dirty="0">
                          <a:effectLst/>
                        </a:rPr>
                        <a:t>$22K</a:t>
                      </a:r>
                      <a:endParaRPr lang="en-US"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6"/>
                  </a:ext>
                </a:extLst>
              </a:tr>
            </a:tbl>
          </a:graphicData>
        </a:graphic>
      </p:graphicFrame>
      <p:sp>
        <p:nvSpPr>
          <p:cNvPr id="11" name="TextBox 10"/>
          <p:cNvSpPr txBox="1"/>
          <p:nvPr/>
        </p:nvSpPr>
        <p:spPr>
          <a:xfrm>
            <a:off x="177423" y="4132967"/>
            <a:ext cx="2363303" cy="276999"/>
          </a:xfrm>
          <a:prstGeom prst="rect">
            <a:avLst/>
          </a:prstGeom>
          <a:noFill/>
        </p:spPr>
        <p:txBody>
          <a:bodyPr wrap="square" rtlCol="0">
            <a:spAutoFit/>
          </a:bodyPr>
          <a:lstStyle/>
          <a:p>
            <a:r>
              <a:rPr lang="en-US" sz="1200" dirty="0">
                <a:solidFill>
                  <a:srgbClr val="002060"/>
                </a:solidFill>
              </a:rPr>
              <a:t>Driven by physics </a:t>
            </a:r>
            <a:r>
              <a:rPr lang="en-US" sz="1200" dirty="0" smtClean="0">
                <a:solidFill>
                  <a:srgbClr val="002060"/>
                </a:solidFill>
              </a:rPr>
              <a:t>of environment</a:t>
            </a:r>
            <a:endParaRPr lang="en-US" sz="1200" dirty="0">
              <a:solidFill>
                <a:srgbClr val="002060"/>
              </a:solidFill>
            </a:endParaRPr>
          </a:p>
        </p:txBody>
      </p:sp>
      <p:sp>
        <p:nvSpPr>
          <p:cNvPr id="17" name="TextBox 16"/>
          <p:cNvSpPr txBox="1"/>
          <p:nvPr/>
        </p:nvSpPr>
        <p:spPr>
          <a:xfrm>
            <a:off x="-49049" y="2743418"/>
            <a:ext cx="2514600" cy="1200329"/>
          </a:xfrm>
          <a:prstGeom prst="rect">
            <a:avLst/>
          </a:prstGeom>
          <a:noFill/>
        </p:spPr>
        <p:txBody>
          <a:bodyPr wrap="square" rtlCol="0">
            <a:spAutoFit/>
          </a:bodyPr>
          <a:lstStyle/>
          <a:p>
            <a:r>
              <a:rPr lang="en-US" sz="1200" dirty="0" smtClean="0">
                <a:solidFill>
                  <a:srgbClr val="FF0000"/>
                </a:solidFill>
              </a:rPr>
              <a:t>User’s require multiple, reproducible shots at a reasonable cost to collect enough data for model validation to reduce error bars and design uncertainty. Limited by physics of simulator</a:t>
            </a:r>
            <a:endParaRPr lang="en-US" sz="1200" dirty="0">
              <a:solidFill>
                <a:srgbClr val="FF0000"/>
              </a:solidFill>
            </a:endParaRPr>
          </a:p>
        </p:txBody>
      </p:sp>
      <p:grpSp>
        <p:nvGrpSpPr>
          <p:cNvPr id="25" name="Group 24"/>
          <p:cNvGrpSpPr/>
          <p:nvPr/>
        </p:nvGrpSpPr>
        <p:grpSpPr>
          <a:xfrm>
            <a:off x="2286000" y="2640058"/>
            <a:ext cx="838454" cy="1576824"/>
            <a:chOff x="1370657" y="2363612"/>
            <a:chExt cx="1753797" cy="1576824"/>
          </a:xfrm>
        </p:grpSpPr>
        <p:grpSp>
          <p:nvGrpSpPr>
            <p:cNvPr id="23" name="Group 22"/>
            <p:cNvGrpSpPr/>
            <p:nvPr/>
          </p:nvGrpSpPr>
          <p:grpSpPr>
            <a:xfrm>
              <a:off x="1370657" y="2363612"/>
              <a:ext cx="1753797" cy="756193"/>
              <a:chOff x="1370657" y="2363612"/>
              <a:chExt cx="1753797" cy="756193"/>
            </a:xfrm>
          </p:grpSpPr>
          <p:cxnSp>
            <p:nvCxnSpPr>
              <p:cNvPr id="18" name="Straight Arrow Connector 17"/>
              <p:cNvCxnSpPr/>
              <p:nvPr/>
            </p:nvCxnSpPr>
            <p:spPr>
              <a:xfrm flipV="1">
                <a:off x="1370657" y="2363612"/>
                <a:ext cx="1753797" cy="6009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370657" y="2979521"/>
                <a:ext cx="1646964" cy="1402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9" name="Straight Arrow Connector 28"/>
            <p:cNvCxnSpPr/>
            <p:nvPr/>
          </p:nvCxnSpPr>
          <p:spPr>
            <a:xfrm>
              <a:off x="1370657" y="2979521"/>
              <a:ext cx="1753797" cy="9609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 name="Straight Arrow Connector 15"/>
          <p:cNvCxnSpPr/>
          <p:nvPr/>
        </p:nvCxnSpPr>
        <p:spPr>
          <a:xfrm>
            <a:off x="2727000" y="1899116"/>
            <a:ext cx="346379" cy="143785"/>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358882" y="3862470"/>
            <a:ext cx="736237" cy="301711"/>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5413" y="1391285"/>
            <a:ext cx="2947580" cy="1015663"/>
          </a:xfrm>
          <a:prstGeom prst="rect">
            <a:avLst/>
          </a:prstGeom>
        </p:spPr>
        <p:txBody>
          <a:bodyPr wrap="square">
            <a:spAutoFit/>
          </a:bodyPr>
          <a:lstStyle/>
          <a:p>
            <a:r>
              <a:rPr lang="en-US" sz="1200" dirty="0">
                <a:solidFill>
                  <a:srgbClr val="002060"/>
                </a:solidFill>
              </a:rPr>
              <a:t>Allows material studies from just below threshold of blow-off  to at least twice threshold fluence.  This is a critical regime for determining the sublimation energy of surface materials. </a:t>
            </a:r>
          </a:p>
        </p:txBody>
      </p:sp>
      <p:sp>
        <p:nvSpPr>
          <p:cNvPr id="32" name="Rectangle 31"/>
          <p:cNvSpPr/>
          <p:nvPr/>
        </p:nvSpPr>
        <p:spPr>
          <a:xfrm>
            <a:off x="733647" y="5163156"/>
            <a:ext cx="8165806" cy="738664"/>
          </a:xfrm>
          <a:prstGeom prst="rect">
            <a:avLst/>
          </a:prstGeom>
        </p:spPr>
        <p:txBody>
          <a:bodyPr wrap="square">
            <a:spAutoFit/>
          </a:bodyPr>
          <a:lstStyle/>
          <a:p>
            <a:r>
              <a:rPr lang="en-US" sz="1400" dirty="0" smtClean="0"/>
              <a:t>(U//FOUO) Driving </a:t>
            </a:r>
            <a:r>
              <a:rPr lang="en-US" sz="1400" dirty="0"/>
              <a:t>Assumptions for Test </a:t>
            </a:r>
            <a:r>
              <a:rPr lang="en-US" sz="1400" dirty="0" smtClean="0"/>
              <a:t>Scenario: </a:t>
            </a:r>
            <a:r>
              <a:rPr lang="en-US" sz="1400" dirty="0" smtClean="0">
                <a:ea typeface="Times New Roman" panose="02020603050405020304" pitchFamily="18" charset="0"/>
              </a:rPr>
              <a:t>Air </a:t>
            </a:r>
            <a:r>
              <a:rPr lang="en-US" sz="1400" dirty="0">
                <a:ea typeface="Times New Roman" panose="02020603050405020304" pitchFamily="18" charset="0"/>
              </a:rPr>
              <a:t>Force and Navy strategic weapon reentry system sustainment and development programs and associated warhead LEPs will require the characterization of heat shield and surface protection materials.</a:t>
            </a:r>
            <a:endParaRPr lang="en-US" sz="1400" dirty="0">
              <a:effectLst/>
              <a:ea typeface="Times New Roman" panose="02020603050405020304" pitchFamily="18" charset="0"/>
            </a:endParaRPr>
          </a:p>
        </p:txBody>
      </p:sp>
      <p:sp>
        <p:nvSpPr>
          <p:cNvPr id="20" name="TextBox 19"/>
          <p:cNvSpPr txBox="1"/>
          <p:nvPr/>
        </p:nvSpPr>
        <p:spPr>
          <a:xfrm>
            <a:off x="7543762" y="1452135"/>
            <a:ext cx="1678615" cy="276999"/>
          </a:xfrm>
          <a:prstGeom prst="rect">
            <a:avLst/>
          </a:prstGeom>
          <a:noFill/>
        </p:spPr>
        <p:txBody>
          <a:bodyPr wrap="square" rtlCol="0">
            <a:spAutoFit/>
          </a:bodyPr>
          <a:lstStyle/>
          <a:p>
            <a:r>
              <a:rPr lang="en-US" sz="1200" b="1" dirty="0"/>
              <a:t>UNCLASSIFIED//</a:t>
            </a:r>
            <a:r>
              <a:rPr lang="en-US" sz="1200" b="1" dirty="0" smtClean="0"/>
              <a:t>FOUO</a:t>
            </a:r>
            <a:endParaRPr lang="en-US" sz="1200" b="1" dirty="0"/>
          </a:p>
        </p:txBody>
      </p:sp>
      <p:sp>
        <p:nvSpPr>
          <p:cNvPr id="21" name="TextBox 20"/>
          <p:cNvSpPr txBox="1"/>
          <p:nvPr/>
        </p:nvSpPr>
        <p:spPr>
          <a:xfrm>
            <a:off x="668278" y="6044446"/>
            <a:ext cx="8018522" cy="523220"/>
          </a:xfrm>
          <a:prstGeom prst="rect">
            <a:avLst/>
          </a:prstGeom>
          <a:solidFill>
            <a:srgbClr val="FFC000"/>
          </a:solidFill>
        </p:spPr>
        <p:txBody>
          <a:bodyPr wrap="square" rtlCol="0">
            <a:spAutoFit/>
          </a:bodyPr>
          <a:lstStyle/>
          <a:p>
            <a:r>
              <a:rPr lang="en-US" sz="1400" b="1" dirty="0" smtClean="0"/>
              <a:t>An aeroshell from a reentry vehicle was used as an example; similarly, this test scenario would </a:t>
            </a:r>
            <a:r>
              <a:rPr lang="en-US" sz="1400" b="1" dirty="0"/>
              <a:t>support other strategic systems and corresponding vehicle components </a:t>
            </a:r>
          </a:p>
        </p:txBody>
      </p:sp>
    </p:spTree>
    <p:extLst>
      <p:ext uri="{BB962C8B-B14F-4D97-AF65-F5344CB8AC3E}">
        <p14:creationId xmlns:p14="http://schemas.microsoft.com/office/powerpoint/2010/main" val="22012321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63D757B-6F27-42D3-AF5E-6E942AA0A2B2}" type="slidenum">
              <a:rPr lang="en-US" smtClean="0"/>
              <a:t>18</a:t>
            </a:fld>
            <a:endParaRPr lang="en-US"/>
          </a:p>
        </p:txBody>
      </p:sp>
      <p:sp>
        <p:nvSpPr>
          <p:cNvPr id="39" name="Rectangle 38"/>
          <p:cNvSpPr/>
          <p:nvPr/>
        </p:nvSpPr>
        <p:spPr>
          <a:xfrm>
            <a:off x="130515" y="1729958"/>
            <a:ext cx="1961475" cy="1507585"/>
          </a:xfrm>
          <a:prstGeom prst="rect">
            <a:avLst/>
          </a:prstGeom>
          <a:pattFill prst="pct80">
            <a:fgClr>
              <a:schemeClr val="accent1"/>
            </a:fgClr>
            <a:bgClr>
              <a:schemeClr val="bg1"/>
            </a:bgClr>
          </a:pattFill>
          <a:ln w="9525">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5212538" y="1037223"/>
            <a:ext cx="3849166" cy="4431983"/>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smtClean="0"/>
              <a:t>Test Scenario</a:t>
            </a:r>
          </a:p>
          <a:p>
            <a:r>
              <a:rPr lang="en-US" sz="1200" b="1" dirty="0" smtClean="0"/>
              <a:t>User Objective</a:t>
            </a:r>
            <a:r>
              <a:rPr lang="en-US" sz="1200" dirty="0" smtClean="0"/>
              <a:t>: Understand the response properties of a reentry system’s aeroshell layup and to validate a model of the responses to threat-level fluences for certification of survivability</a:t>
            </a:r>
          </a:p>
          <a:p>
            <a:endParaRPr lang="en-US" sz="1200" dirty="0" smtClean="0"/>
          </a:p>
          <a:p>
            <a:r>
              <a:rPr lang="en-US" sz="1200" b="1" dirty="0" smtClean="0"/>
              <a:t>Key Functions of Test</a:t>
            </a:r>
            <a:r>
              <a:rPr lang="en-US" sz="1200" dirty="0" smtClean="0"/>
              <a:t>: Utilizing dose depth information from cold x-ray testing, </a:t>
            </a:r>
            <a:r>
              <a:rPr lang="en-US" sz="1200" dirty="0"/>
              <a:t>p</a:t>
            </a:r>
            <a:r>
              <a:rPr lang="en-US" sz="1200" dirty="0" smtClean="0"/>
              <a:t>rovide relevant and reproducible surrogate environment at threat level with ion beams to assess </a:t>
            </a:r>
            <a:r>
              <a:rPr lang="en-US" sz="1200" dirty="0" err="1" smtClean="0"/>
              <a:t>blowoff</a:t>
            </a:r>
            <a:r>
              <a:rPr lang="en-US" sz="1200" dirty="0" smtClean="0"/>
              <a:t>, spalling, and damage</a:t>
            </a:r>
          </a:p>
          <a:p>
            <a:endParaRPr lang="en-US" sz="1200" dirty="0" smtClean="0"/>
          </a:p>
          <a:p>
            <a:r>
              <a:rPr lang="en-US" sz="1200" b="1" dirty="0" smtClean="0"/>
              <a:t>User Tes</a:t>
            </a:r>
            <a:r>
              <a:rPr lang="en-US" sz="1200" dirty="0" smtClean="0"/>
              <a:t>t: </a:t>
            </a:r>
          </a:p>
          <a:p>
            <a:pPr marL="214313" indent="-214313">
              <a:buFont typeface="Arial"/>
              <a:buChar char="•"/>
            </a:pPr>
            <a:r>
              <a:rPr lang="en-US" sz="1200" dirty="0" smtClean="0"/>
              <a:t>Materials analysis: new and/or aging materials</a:t>
            </a:r>
          </a:p>
          <a:p>
            <a:pPr marL="214313" indent="-214313">
              <a:buFont typeface="Arial"/>
              <a:buChar char="•"/>
            </a:pPr>
            <a:r>
              <a:rPr lang="en-US" sz="1200" dirty="0" smtClean="0"/>
              <a:t>Certification of aeroshell materials/structures at threat level</a:t>
            </a:r>
          </a:p>
          <a:p>
            <a:pPr marL="214313" indent="-214313">
              <a:buFont typeface="Arial"/>
              <a:buChar char="•"/>
            </a:pPr>
            <a:r>
              <a:rPr lang="en-US" sz="1200" dirty="0" smtClean="0"/>
              <a:t>3-D Component Response and Operability to Blow-off Impulse Threats</a:t>
            </a:r>
          </a:p>
          <a:p>
            <a:pPr marL="214313" indent="-214313">
              <a:buFont typeface="Arial"/>
              <a:buChar char="•"/>
            </a:pPr>
            <a:r>
              <a:rPr lang="en-US" sz="1200" dirty="0" smtClean="0"/>
              <a:t>Model Validation</a:t>
            </a:r>
          </a:p>
          <a:p>
            <a:endParaRPr lang="en-US" sz="1200" dirty="0" smtClean="0"/>
          </a:p>
          <a:p>
            <a:r>
              <a:rPr lang="en-US" sz="1200" b="1" dirty="0" smtClean="0"/>
              <a:t>Test Parameters</a:t>
            </a:r>
            <a:r>
              <a:rPr lang="en-US" sz="1200" dirty="0" smtClean="0"/>
              <a:t>: Multiple reproducible ion beam shots at threat level environment needed to characterize aeroshell layup and model validation. Data to be collected includes response to impulse, blow off, and shock propagation</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1564" y="1359754"/>
            <a:ext cx="2088326" cy="2825143"/>
          </a:xfrm>
          <a:prstGeom prst="rect">
            <a:avLst/>
          </a:prstGeom>
        </p:spPr>
      </p:pic>
      <p:grpSp>
        <p:nvGrpSpPr>
          <p:cNvPr id="12" name="Group 11"/>
          <p:cNvGrpSpPr/>
          <p:nvPr/>
        </p:nvGrpSpPr>
        <p:grpSpPr>
          <a:xfrm>
            <a:off x="1922165" y="1626313"/>
            <a:ext cx="478744" cy="1695836"/>
            <a:chOff x="2963880" y="1779302"/>
            <a:chExt cx="592417" cy="2141317"/>
          </a:xfrm>
        </p:grpSpPr>
        <p:sp>
          <p:nvSpPr>
            <p:cNvPr id="57" name="Flowchart: Direct Access Storage 56"/>
            <p:cNvSpPr/>
            <p:nvPr/>
          </p:nvSpPr>
          <p:spPr>
            <a:xfrm>
              <a:off x="2963880" y="1779302"/>
              <a:ext cx="469409" cy="2141317"/>
            </a:xfrm>
            <a:prstGeom prst="flowChartMagneticDrum">
              <a:avLst/>
            </a:prstGeom>
            <a:pattFill prst="pct75">
              <a:fgClr>
                <a:schemeClr val="bg1">
                  <a:lumMod val="50000"/>
                </a:schemeClr>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Direct Access Storage 57"/>
            <p:cNvSpPr/>
            <p:nvPr/>
          </p:nvSpPr>
          <p:spPr>
            <a:xfrm>
              <a:off x="3042767" y="1779302"/>
              <a:ext cx="469409" cy="2141317"/>
            </a:xfrm>
            <a:prstGeom prst="flowChartMagneticDrum">
              <a:avLst/>
            </a:prstGeom>
            <a:solidFill>
              <a:schemeClr val="bg2">
                <a:lumMod val="9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Direct Access Storage 58"/>
            <p:cNvSpPr/>
            <p:nvPr/>
          </p:nvSpPr>
          <p:spPr>
            <a:xfrm>
              <a:off x="3086888" y="1779302"/>
              <a:ext cx="469409" cy="2141317"/>
            </a:xfrm>
            <a:prstGeom prst="flowChartMagneticDrum">
              <a:avLst/>
            </a:prstGeom>
            <a:solidFill>
              <a:schemeClr val="tx1">
                <a:lumMod val="65000"/>
                <a:lumOff val="3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Oval 22"/>
          <p:cNvSpPr/>
          <p:nvPr/>
        </p:nvSpPr>
        <p:spPr>
          <a:xfrm>
            <a:off x="3148684" y="1702796"/>
            <a:ext cx="439912" cy="37298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23" idx="3"/>
          </p:cNvCxnSpPr>
          <p:nvPr/>
        </p:nvCxnSpPr>
        <p:spPr>
          <a:xfrm flipH="1">
            <a:off x="2461816" y="2021159"/>
            <a:ext cx="751292" cy="552599"/>
          </a:xfrm>
          <a:prstGeom prst="line">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32379" y="3580159"/>
            <a:ext cx="1965999" cy="430887"/>
          </a:xfrm>
          <a:prstGeom prst="rect">
            <a:avLst/>
          </a:prstGeom>
          <a:noFill/>
        </p:spPr>
        <p:txBody>
          <a:bodyPr wrap="square" rtlCol="0">
            <a:spAutoFit/>
          </a:bodyPr>
          <a:lstStyle/>
          <a:p>
            <a:r>
              <a:rPr lang="en-US" sz="1100" b="1" dirty="0" smtClean="0">
                <a:solidFill>
                  <a:srgbClr val="0000FF"/>
                </a:solidFill>
              </a:rPr>
              <a:t>Blow-off of heatshield material and impulse to body</a:t>
            </a:r>
            <a:endParaRPr lang="en-US" sz="1100" b="1" dirty="0">
              <a:solidFill>
                <a:srgbClr val="0000FF"/>
              </a:solidFill>
            </a:endParaRPr>
          </a:p>
        </p:txBody>
      </p:sp>
      <p:cxnSp>
        <p:nvCxnSpPr>
          <p:cNvPr id="68" name="Straight Arrow Connector 67"/>
          <p:cNvCxnSpPr/>
          <p:nvPr/>
        </p:nvCxnSpPr>
        <p:spPr>
          <a:xfrm>
            <a:off x="907291" y="1596342"/>
            <a:ext cx="142541" cy="222853"/>
          </a:xfrm>
          <a:prstGeom prst="straightConnector1">
            <a:avLst/>
          </a:prstGeom>
          <a:ln w="127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p:cNvPicPr>
            <a:picLocks noChangeAspect="1"/>
          </p:cNvPicPr>
          <p:nvPr/>
        </p:nvPicPr>
        <p:blipFill>
          <a:blip r:embed="rId4"/>
          <a:stretch>
            <a:fillRect/>
          </a:stretch>
        </p:blipFill>
        <p:spPr>
          <a:xfrm>
            <a:off x="293099" y="4710550"/>
            <a:ext cx="1882485" cy="1064754"/>
          </a:xfrm>
          <a:prstGeom prst="rect">
            <a:avLst/>
          </a:prstGeom>
        </p:spPr>
      </p:pic>
      <p:pic>
        <p:nvPicPr>
          <p:cNvPr id="76" name="Content Placeholder 12" descr="IMG_1737.jpg"/>
          <p:cNvPicPr>
            <a:picLocks noChangeAspect="1"/>
          </p:cNvPicPr>
          <p:nvPr/>
        </p:nvPicPr>
        <p:blipFill>
          <a:blip r:embed="rId5" cstate="print">
            <a:extLst>
              <a:ext uri="{28A0092B-C50C-407E-A947-70E740481C1C}">
                <a14:useLocalDpi xmlns:a14="http://schemas.microsoft.com/office/drawing/2010/main"/>
              </a:ext>
            </a:extLst>
          </a:blip>
          <a:srcRect t="3729" b="3729"/>
          <a:stretch>
            <a:fillRect/>
          </a:stretch>
        </p:blipFill>
        <p:spPr>
          <a:xfrm>
            <a:off x="2138843" y="4468735"/>
            <a:ext cx="1085185" cy="1338991"/>
          </a:xfrm>
          <a:prstGeom prst="rect">
            <a:avLst/>
          </a:prstGeom>
        </p:spPr>
      </p:pic>
      <p:sp>
        <p:nvSpPr>
          <p:cNvPr id="77" name="TextBox 76"/>
          <p:cNvSpPr txBox="1"/>
          <p:nvPr/>
        </p:nvSpPr>
        <p:spPr>
          <a:xfrm>
            <a:off x="2367680" y="2620005"/>
            <a:ext cx="1239846" cy="1446550"/>
          </a:xfrm>
          <a:prstGeom prst="rect">
            <a:avLst/>
          </a:prstGeom>
          <a:noFill/>
        </p:spPr>
        <p:txBody>
          <a:bodyPr wrap="square" rtlCol="0">
            <a:spAutoFit/>
          </a:bodyPr>
          <a:lstStyle/>
          <a:p>
            <a:r>
              <a:rPr lang="en-US" sz="1100" b="1" dirty="0" smtClean="0">
                <a:solidFill>
                  <a:srgbClr val="FF0000"/>
                </a:solidFill>
              </a:rPr>
              <a:t>Possible Aeroshell layup for T&amp;E including heatshield, substructure, &amp; adhesive. Can include complex 3-D shapes</a:t>
            </a:r>
            <a:endParaRPr lang="en-US" sz="1100" b="1" dirty="0">
              <a:solidFill>
                <a:srgbClr val="FF0000"/>
              </a:solidFill>
            </a:endParaRPr>
          </a:p>
        </p:txBody>
      </p:sp>
      <p:cxnSp>
        <p:nvCxnSpPr>
          <p:cNvPr id="82" name="Straight Arrow Connector 81"/>
          <p:cNvCxnSpPr/>
          <p:nvPr/>
        </p:nvCxnSpPr>
        <p:spPr>
          <a:xfrm flipH="1" flipV="1">
            <a:off x="1693433" y="1843567"/>
            <a:ext cx="238539" cy="116886"/>
          </a:xfrm>
          <a:prstGeom prst="straightConnector1">
            <a:avLst/>
          </a:prstGeom>
          <a:ln w="3175">
            <a:solidFill>
              <a:srgbClr val="0000FF"/>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flipV="1">
            <a:off x="1679368" y="1981824"/>
            <a:ext cx="256862" cy="35188"/>
          </a:xfrm>
          <a:prstGeom prst="straightConnector1">
            <a:avLst/>
          </a:prstGeom>
          <a:ln w="3175">
            <a:solidFill>
              <a:srgbClr val="0000FF"/>
            </a:solidFill>
            <a:tailEnd type="triangle" w="sm" len="sm"/>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79469" y="974086"/>
            <a:ext cx="1965999" cy="600164"/>
          </a:xfrm>
          <a:prstGeom prst="rect">
            <a:avLst/>
          </a:prstGeom>
          <a:noFill/>
        </p:spPr>
        <p:txBody>
          <a:bodyPr wrap="square" rtlCol="0">
            <a:spAutoFit/>
          </a:bodyPr>
          <a:lstStyle/>
          <a:p>
            <a:r>
              <a:rPr lang="en-US" sz="1100" b="1" dirty="0" smtClean="0">
                <a:solidFill>
                  <a:schemeClr val="accent6">
                    <a:lumMod val="50000"/>
                  </a:schemeClr>
                </a:solidFill>
              </a:rPr>
              <a:t>GIII Ion Beams, a surrogate for cold x-rays, can reach threat level fluences </a:t>
            </a:r>
            <a:endParaRPr lang="en-US" sz="1100" b="1" dirty="0">
              <a:solidFill>
                <a:schemeClr val="accent6">
                  <a:lumMod val="50000"/>
                </a:schemeClr>
              </a:solidFill>
            </a:endParaRPr>
          </a:p>
        </p:txBody>
      </p:sp>
      <p:cxnSp>
        <p:nvCxnSpPr>
          <p:cNvPr id="88" name="Straight Arrow Connector 87"/>
          <p:cNvCxnSpPr/>
          <p:nvPr/>
        </p:nvCxnSpPr>
        <p:spPr>
          <a:xfrm flipH="1" flipV="1">
            <a:off x="1693433" y="2107509"/>
            <a:ext cx="233420" cy="4176"/>
          </a:xfrm>
          <a:prstGeom prst="straightConnector1">
            <a:avLst/>
          </a:prstGeom>
          <a:ln w="3175">
            <a:solidFill>
              <a:srgbClr val="0000FF"/>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1769141" y="1721820"/>
            <a:ext cx="178580" cy="145436"/>
          </a:xfrm>
          <a:prstGeom prst="straightConnector1">
            <a:avLst/>
          </a:prstGeom>
          <a:ln w="3175">
            <a:solidFill>
              <a:srgbClr val="0000FF"/>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flipV="1">
            <a:off x="1691089" y="2664784"/>
            <a:ext cx="235764" cy="36255"/>
          </a:xfrm>
          <a:prstGeom prst="straightConnector1">
            <a:avLst/>
          </a:prstGeom>
          <a:ln w="3175">
            <a:solidFill>
              <a:srgbClr val="0000FF"/>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H="1" flipV="1">
            <a:off x="1707461" y="2776277"/>
            <a:ext cx="209544" cy="49677"/>
          </a:xfrm>
          <a:prstGeom prst="straightConnector1">
            <a:avLst/>
          </a:prstGeom>
          <a:ln w="3175">
            <a:solidFill>
              <a:srgbClr val="0000FF"/>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H="1">
            <a:off x="1761853" y="3035705"/>
            <a:ext cx="166020" cy="118334"/>
          </a:xfrm>
          <a:prstGeom prst="straightConnector1">
            <a:avLst/>
          </a:prstGeom>
          <a:ln w="3175">
            <a:solidFill>
              <a:srgbClr val="0000FF"/>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a:off x="1707461" y="2976216"/>
            <a:ext cx="214704" cy="38495"/>
          </a:xfrm>
          <a:prstGeom prst="straightConnector1">
            <a:avLst/>
          </a:prstGeom>
          <a:ln w="3175">
            <a:solidFill>
              <a:srgbClr val="0000FF"/>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H="1">
            <a:off x="1679122" y="2887906"/>
            <a:ext cx="237883" cy="9611"/>
          </a:xfrm>
          <a:prstGeom prst="straightConnector1">
            <a:avLst/>
          </a:prstGeom>
          <a:ln w="3175">
            <a:solidFill>
              <a:srgbClr val="0000FF"/>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flipV="1">
            <a:off x="1683821" y="2573758"/>
            <a:ext cx="235764" cy="36255"/>
          </a:xfrm>
          <a:prstGeom prst="straightConnector1">
            <a:avLst/>
          </a:prstGeom>
          <a:ln w="3175">
            <a:solidFill>
              <a:srgbClr val="0000FF"/>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H="1">
            <a:off x="1693433" y="2195608"/>
            <a:ext cx="233420" cy="25405"/>
          </a:xfrm>
          <a:prstGeom prst="straightConnector1">
            <a:avLst/>
          </a:prstGeom>
          <a:ln w="3175">
            <a:solidFill>
              <a:srgbClr val="0000FF"/>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a:off x="1707461" y="2282682"/>
            <a:ext cx="233420" cy="50111"/>
          </a:xfrm>
          <a:prstGeom prst="straightConnector1">
            <a:avLst/>
          </a:prstGeom>
          <a:ln w="3175">
            <a:solidFill>
              <a:srgbClr val="0000FF"/>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1693433" y="2459972"/>
            <a:ext cx="229438" cy="64126"/>
          </a:xfrm>
          <a:prstGeom prst="straightConnector1">
            <a:avLst/>
          </a:prstGeom>
          <a:ln w="3175">
            <a:solidFill>
              <a:srgbClr val="0000FF"/>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H="1" flipV="1">
            <a:off x="1683114" y="2402037"/>
            <a:ext cx="250076" cy="2056"/>
          </a:xfrm>
          <a:prstGeom prst="straightConnector1">
            <a:avLst/>
          </a:prstGeom>
          <a:ln w="3175">
            <a:solidFill>
              <a:srgbClr val="0000FF"/>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1477659" y="3206679"/>
            <a:ext cx="214103" cy="355362"/>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955355" y="1999418"/>
            <a:ext cx="273269" cy="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940020" y="2414070"/>
            <a:ext cx="273269" cy="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947721" y="2772325"/>
            <a:ext cx="273269" cy="0"/>
          </a:xfrm>
          <a:prstGeom prst="straightConnector1">
            <a:avLst/>
          </a:prstGeom>
          <a:ln>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1454489" y="3007911"/>
            <a:ext cx="690226" cy="583698"/>
          </a:xfrm>
          <a:prstGeom prst="straightConnector1">
            <a:avLst/>
          </a:prstGeom>
          <a:ln w="127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58641" y="5766751"/>
            <a:ext cx="3589376" cy="646331"/>
          </a:xfrm>
          <a:prstGeom prst="rect">
            <a:avLst/>
          </a:prstGeom>
          <a:noFill/>
        </p:spPr>
        <p:txBody>
          <a:bodyPr wrap="square" rtlCol="0">
            <a:spAutoFit/>
          </a:bodyPr>
          <a:lstStyle/>
          <a:p>
            <a:r>
              <a:rPr lang="en-US" sz="1200" i="1" dirty="0" smtClean="0"/>
              <a:t>Aeroshell material exposed to cold x-rays can experience spalling and damage; potentially impacting mission performance</a:t>
            </a:r>
            <a:endParaRPr lang="en-US" sz="1200" i="1" dirty="0"/>
          </a:p>
        </p:txBody>
      </p:sp>
      <p:sp>
        <p:nvSpPr>
          <p:cNvPr id="5" name="TextBox 4"/>
          <p:cNvSpPr txBox="1"/>
          <p:nvPr/>
        </p:nvSpPr>
        <p:spPr>
          <a:xfrm>
            <a:off x="4265727" y="5570757"/>
            <a:ext cx="4629233" cy="830997"/>
          </a:xfrm>
          <a:prstGeom prst="rect">
            <a:avLst/>
          </a:prstGeom>
          <a:solidFill>
            <a:srgbClr val="FFC000"/>
          </a:solidFill>
        </p:spPr>
        <p:txBody>
          <a:bodyPr wrap="square" rtlCol="0">
            <a:spAutoFit/>
          </a:bodyPr>
          <a:lstStyle>
            <a:defPPr>
              <a:defRPr lang="en-US"/>
            </a:defPPr>
            <a:lvl1pPr>
              <a:defRPr sz="1600" b="1"/>
            </a:lvl1pPr>
          </a:lstStyle>
          <a:p>
            <a:r>
              <a:rPr lang="en-US" sz="1200" dirty="0"/>
              <a:t>Besides limited access at NIF, surrogate Ion beams are the DOD’s only </a:t>
            </a:r>
            <a:r>
              <a:rPr lang="en-US" sz="1200" dirty="0" err="1"/>
              <a:t>blowoff</a:t>
            </a:r>
            <a:r>
              <a:rPr lang="en-US" sz="1200" dirty="0"/>
              <a:t> capability. For future maneuverable systems, understanding the impact of </a:t>
            </a:r>
            <a:r>
              <a:rPr lang="en-US" sz="1200" dirty="0" err="1"/>
              <a:t>blowoff</a:t>
            </a:r>
            <a:r>
              <a:rPr lang="en-US" sz="1200" dirty="0"/>
              <a:t> on maneuverability and re-entry is </a:t>
            </a:r>
            <a:r>
              <a:rPr lang="en-US" sz="1200" dirty="0" smtClean="0"/>
              <a:t>critical for ensuring survivability and effectiveness of systems</a:t>
            </a:r>
            <a:endParaRPr lang="en-US" sz="1200" dirty="0"/>
          </a:p>
        </p:txBody>
      </p:sp>
      <p:sp>
        <p:nvSpPr>
          <p:cNvPr id="41" name="Title 1"/>
          <p:cNvSpPr>
            <a:spLocks noGrp="1"/>
          </p:cNvSpPr>
          <p:nvPr>
            <p:ph type="title"/>
          </p:nvPr>
        </p:nvSpPr>
        <p:spPr>
          <a:xfrm>
            <a:off x="511521" y="111286"/>
            <a:ext cx="8229600" cy="1143000"/>
          </a:xfrm>
        </p:spPr>
        <p:txBody>
          <a:bodyPr>
            <a:noAutofit/>
          </a:bodyPr>
          <a:lstStyle/>
          <a:p>
            <a:r>
              <a:rPr lang="en-US" sz="2800" dirty="0" smtClean="0"/>
              <a:t>Generic Reentry Vehicle Aeroshell Test Scenario (Ions)</a:t>
            </a:r>
            <a:br>
              <a:rPr lang="en-US" sz="2800" dirty="0" smtClean="0"/>
            </a:br>
            <a:r>
              <a:rPr lang="en-US" sz="1600" i="1" dirty="0" smtClean="0"/>
              <a:t>Gamble III (GIII) Ion Beams</a:t>
            </a:r>
            <a:r>
              <a:rPr lang="en-US" sz="2800" dirty="0" smtClean="0"/>
              <a:t/>
            </a:r>
            <a:br>
              <a:rPr lang="en-US" sz="2800" dirty="0" smtClean="0"/>
            </a:br>
            <a:endParaRPr lang="en-US" sz="1400" i="1" dirty="0"/>
          </a:p>
        </p:txBody>
      </p:sp>
      <p:sp>
        <p:nvSpPr>
          <p:cNvPr id="40" name="TextBox 39"/>
          <p:cNvSpPr txBox="1"/>
          <p:nvPr/>
        </p:nvSpPr>
        <p:spPr>
          <a:xfrm>
            <a:off x="7569888" y="824636"/>
            <a:ext cx="1678615" cy="276999"/>
          </a:xfrm>
          <a:prstGeom prst="rect">
            <a:avLst/>
          </a:prstGeom>
          <a:noFill/>
        </p:spPr>
        <p:txBody>
          <a:bodyPr wrap="square" rtlCol="0">
            <a:spAutoFit/>
          </a:bodyPr>
          <a:lstStyle/>
          <a:p>
            <a:r>
              <a:rPr lang="en-US" sz="1200" b="1" dirty="0"/>
              <a:t>UNCLASSIFIED//</a:t>
            </a:r>
            <a:r>
              <a:rPr lang="en-US" sz="1200" b="1" dirty="0" smtClean="0"/>
              <a:t>FOUO</a:t>
            </a:r>
            <a:endParaRPr lang="en-US" sz="1200" b="1" dirty="0"/>
          </a:p>
        </p:txBody>
      </p:sp>
      <p:sp>
        <p:nvSpPr>
          <p:cNvPr id="42" name="TextBox 41"/>
          <p:cNvSpPr txBox="1"/>
          <p:nvPr/>
        </p:nvSpPr>
        <p:spPr>
          <a:xfrm>
            <a:off x="23312" y="6401754"/>
            <a:ext cx="2707656" cy="276999"/>
          </a:xfrm>
          <a:prstGeom prst="rect">
            <a:avLst/>
          </a:prstGeom>
          <a:noFill/>
        </p:spPr>
        <p:txBody>
          <a:bodyPr wrap="square" rtlCol="0">
            <a:spAutoFit/>
          </a:bodyPr>
          <a:lstStyle/>
          <a:p>
            <a:r>
              <a:rPr lang="en-US" sz="1200" b="1" dirty="0" smtClean="0"/>
              <a:t>All images are </a:t>
            </a:r>
            <a:r>
              <a:rPr lang="en-US" sz="1200" b="1" dirty="0"/>
              <a:t>UNCLASSIFIED//</a:t>
            </a:r>
            <a:r>
              <a:rPr lang="en-US" sz="1200" b="1" dirty="0" smtClean="0"/>
              <a:t>FOUO</a:t>
            </a:r>
            <a:endParaRPr lang="en-US" sz="1200" b="1" dirty="0"/>
          </a:p>
        </p:txBody>
      </p:sp>
    </p:spTree>
    <p:extLst>
      <p:ext uri="{BB962C8B-B14F-4D97-AF65-F5344CB8AC3E}">
        <p14:creationId xmlns:p14="http://schemas.microsoft.com/office/powerpoint/2010/main" val="39205795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Reentry Vehicle Test Scenario </a:t>
            </a:r>
            <a:r>
              <a:rPr lang="en-US" dirty="0" smtClean="0"/>
              <a:t>(Ions)</a:t>
            </a:r>
            <a:r>
              <a:rPr lang="en-US" dirty="0"/>
              <a:t/>
            </a:r>
            <a:br>
              <a:rPr lang="en-US" dirty="0"/>
            </a:br>
            <a:r>
              <a:rPr lang="en-US" sz="2200" i="1" dirty="0"/>
              <a:t>Determining KPPs and </a:t>
            </a:r>
            <a:r>
              <a:rPr lang="en-US" sz="2200" i="1" dirty="0" smtClean="0"/>
              <a:t>KSAs for GIII</a:t>
            </a:r>
            <a:endParaRPr lang="en-US" dirty="0"/>
          </a:p>
        </p:txBody>
      </p:sp>
      <p:sp>
        <p:nvSpPr>
          <p:cNvPr id="3" name="Slide Number Placeholder 2"/>
          <p:cNvSpPr>
            <a:spLocks noGrp="1"/>
          </p:cNvSpPr>
          <p:nvPr>
            <p:ph type="sldNum" sz="quarter" idx="12"/>
          </p:nvPr>
        </p:nvSpPr>
        <p:spPr/>
        <p:txBody>
          <a:bodyPr/>
          <a:lstStyle/>
          <a:p>
            <a:fld id="{263D757B-6F27-42D3-AF5E-6E942AA0A2B2}" type="slidenum">
              <a:rPr lang="en-US" smtClean="0"/>
              <a:t>19</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194994919"/>
              </p:ext>
            </p:extLst>
          </p:nvPr>
        </p:nvGraphicFramePr>
        <p:xfrm>
          <a:off x="2422960" y="1872430"/>
          <a:ext cx="5937250" cy="2529840"/>
        </p:xfrm>
        <a:graphic>
          <a:graphicData uri="http://schemas.openxmlformats.org/drawingml/2006/table">
            <a:tbl>
              <a:tblPr firstRow="1" firstCol="1" bandRow="1">
                <a:tableStyleId>{5C22544A-7EE6-4342-B048-85BDC9FD1C3A}</a:tableStyleId>
              </a:tblPr>
              <a:tblGrid>
                <a:gridCol w="1483995">
                  <a:extLst>
                    <a:ext uri="{9D8B030D-6E8A-4147-A177-3AD203B41FA5}">
                      <a16:colId xmlns:a16="http://schemas.microsoft.com/office/drawing/2014/main" val="20000"/>
                    </a:ext>
                  </a:extLst>
                </a:gridCol>
                <a:gridCol w="1483995">
                  <a:extLst>
                    <a:ext uri="{9D8B030D-6E8A-4147-A177-3AD203B41FA5}">
                      <a16:colId xmlns:a16="http://schemas.microsoft.com/office/drawing/2014/main" val="20001"/>
                    </a:ext>
                  </a:extLst>
                </a:gridCol>
                <a:gridCol w="1484630">
                  <a:extLst>
                    <a:ext uri="{9D8B030D-6E8A-4147-A177-3AD203B41FA5}">
                      <a16:colId xmlns:a16="http://schemas.microsoft.com/office/drawing/2014/main" val="20002"/>
                    </a:ext>
                  </a:extLst>
                </a:gridCol>
                <a:gridCol w="1484630">
                  <a:extLst>
                    <a:ext uri="{9D8B030D-6E8A-4147-A177-3AD203B41FA5}">
                      <a16:colId xmlns:a16="http://schemas.microsoft.com/office/drawing/2014/main" val="20003"/>
                    </a:ext>
                  </a:extLst>
                </a:gridCol>
              </a:tblGrid>
              <a:tr h="0">
                <a:tc>
                  <a:txBody>
                    <a:bodyPr/>
                    <a:lstStyle/>
                    <a:p>
                      <a:pPr marL="0" marR="0" algn="ctr">
                        <a:spcBef>
                          <a:spcPts val="0"/>
                        </a:spcBef>
                        <a:spcAft>
                          <a:spcPts val="0"/>
                        </a:spcAft>
                      </a:pPr>
                      <a:r>
                        <a:rPr lang="en-US" sz="1200" dirty="0">
                          <a:effectLst/>
                        </a:rPr>
                        <a:t>Attribute</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Threshold</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Objective</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Current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spcBef>
                          <a:spcPts val="0"/>
                        </a:spcBef>
                        <a:spcAft>
                          <a:spcPts val="0"/>
                        </a:spcAft>
                      </a:pPr>
                      <a:r>
                        <a:rPr lang="en-US" sz="1100" dirty="0">
                          <a:effectLst/>
                        </a:rPr>
                        <a:t>KPP </a:t>
                      </a:r>
                      <a:r>
                        <a:rPr lang="en-US" sz="1100" dirty="0" smtClean="0">
                          <a:effectLst/>
                        </a:rPr>
                        <a:t>2.1.1.1 </a:t>
                      </a:r>
                      <a:r>
                        <a:rPr lang="en-US" sz="1100" dirty="0">
                          <a:effectLst/>
                        </a:rPr>
                        <a:t>Ion Beam Fluence-area Product at 1.2 MeV Endpoint Energy</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dirty="0">
                          <a:effectLst/>
                        </a:rPr>
                        <a:t>1,500 </a:t>
                      </a:r>
                      <a:r>
                        <a:rPr lang="en-US" sz="1100" dirty="0" err="1">
                          <a:effectLst/>
                        </a:rPr>
                        <a:t>cal</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4,000 cal</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1,000 cal</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spcBef>
                          <a:spcPts val="0"/>
                        </a:spcBef>
                        <a:spcAft>
                          <a:spcPts val="0"/>
                        </a:spcAft>
                      </a:pPr>
                      <a:r>
                        <a:rPr lang="en-US" sz="1100" dirty="0">
                          <a:effectLst/>
                        </a:rPr>
                        <a:t>KPP </a:t>
                      </a:r>
                      <a:r>
                        <a:rPr lang="en-US" sz="1100" dirty="0" smtClean="0">
                          <a:effectLst/>
                        </a:rPr>
                        <a:t>2.1.1.2 </a:t>
                      </a:r>
                      <a:r>
                        <a:rPr lang="en-US" sz="1100" dirty="0">
                          <a:effectLst/>
                        </a:rPr>
                        <a:t>Pulse Polarity</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dirty="0">
                          <a:effectLst/>
                        </a:rPr>
                        <a:t>Negative or 80% Positive</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Negative or 100% Positive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dirty="0">
                          <a:effectLst/>
                        </a:rPr>
                        <a:t>Negative or 80% Positive</a:t>
                      </a:r>
                      <a:endParaRPr lang="en-US"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spcBef>
                          <a:spcPts val="0"/>
                        </a:spcBef>
                        <a:spcAft>
                          <a:spcPts val="0"/>
                        </a:spcAft>
                      </a:pPr>
                      <a:r>
                        <a:rPr lang="en-US" sz="1100" dirty="0" smtClean="0">
                          <a:effectLst/>
                        </a:rPr>
                        <a:t>KPP 2.1.1.3 </a:t>
                      </a:r>
                      <a:r>
                        <a:rPr lang="en-US" sz="1100" dirty="0">
                          <a:effectLst/>
                        </a:rPr>
                        <a:t>Ion Beam Fluence Uniformity</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defTabSz="914400" rtl="0" eaLnBrk="1" latinLnBrk="0" hangingPunct="1">
                        <a:spcBef>
                          <a:spcPts val="0"/>
                        </a:spcBef>
                        <a:spcAft>
                          <a:spcPts val="0"/>
                        </a:spcAft>
                      </a:pPr>
                      <a:r>
                        <a:rPr lang="en-US" sz="1100" kern="1200">
                          <a:solidFill>
                            <a:schemeClr val="dk1"/>
                          </a:solidFill>
                          <a:effectLst/>
                          <a:latin typeface="+mn-lt"/>
                          <a:ea typeface="+mn-ea"/>
                          <a:cs typeface="+mn-cs"/>
                        </a:rPr>
                        <a:t>±25% over 100 cm2</a:t>
                      </a:r>
                    </a:p>
                  </a:txBody>
                  <a:tcPr marL="68580" marR="68580" marT="0" marB="0"/>
                </a:tc>
                <a:tc>
                  <a:txBody>
                    <a:bodyPr/>
                    <a:lstStyle/>
                    <a:p>
                      <a:pPr marL="0" marR="0" algn="ctr" defTabSz="914400" rtl="0" eaLnBrk="1" latinLnBrk="0" hangingPunct="1">
                        <a:spcBef>
                          <a:spcPts val="0"/>
                        </a:spcBef>
                        <a:spcAft>
                          <a:spcPts val="0"/>
                        </a:spcAft>
                      </a:pPr>
                      <a:r>
                        <a:rPr lang="en-US" sz="1100" kern="1200">
                          <a:solidFill>
                            <a:schemeClr val="dk1"/>
                          </a:solidFill>
                          <a:effectLst/>
                          <a:latin typeface="+mn-lt"/>
                          <a:ea typeface="+mn-ea"/>
                          <a:cs typeface="+mn-cs"/>
                        </a:rPr>
                        <a:t>±10% over 200 cm2</a:t>
                      </a:r>
                    </a:p>
                  </a:txBody>
                  <a:tcPr marL="68580" marR="68580" marT="0" marB="0"/>
                </a:tc>
                <a:tc>
                  <a:txBody>
                    <a:bodyPr/>
                    <a:lstStyle/>
                    <a:p>
                      <a:pPr marL="0" marR="0" algn="ctr" defTabSz="914400" rtl="0" eaLnBrk="1" latinLnBrk="0" hangingPunct="1">
                        <a:spcBef>
                          <a:spcPts val="0"/>
                        </a:spcBef>
                        <a:spcAft>
                          <a:spcPts val="0"/>
                        </a:spcAft>
                      </a:pPr>
                      <a:r>
                        <a:rPr lang="en-US" sz="1100" kern="1200" dirty="0">
                          <a:solidFill>
                            <a:schemeClr val="dk1"/>
                          </a:solidFill>
                          <a:effectLst/>
                          <a:latin typeface="+mn-lt"/>
                          <a:ea typeface="+mn-ea"/>
                          <a:cs typeface="+mn-cs"/>
                        </a:rPr>
                        <a:t>±50% over 50 cm2</a:t>
                      </a:r>
                    </a:p>
                  </a:txBody>
                  <a:tcPr marL="68580" marR="68580" marT="0" marB="0"/>
                </a:tc>
                <a:extLst>
                  <a:ext uri="{0D108BD9-81ED-4DB2-BD59-A6C34878D82A}">
                    <a16:rowId xmlns:a16="http://schemas.microsoft.com/office/drawing/2014/main" val="10003"/>
                  </a:ext>
                </a:extLst>
              </a:tr>
              <a:tr h="0">
                <a:tc>
                  <a:txBody>
                    <a:bodyPr/>
                    <a:lstStyle/>
                    <a:p>
                      <a:pPr marL="0" marR="0">
                        <a:spcBef>
                          <a:spcPts val="0"/>
                        </a:spcBef>
                        <a:spcAft>
                          <a:spcPts val="0"/>
                        </a:spcAft>
                      </a:pPr>
                      <a:r>
                        <a:rPr lang="en-US" sz="1100" dirty="0">
                          <a:effectLst/>
                        </a:rPr>
                        <a:t>KSA </a:t>
                      </a:r>
                      <a:r>
                        <a:rPr lang="en-US" sz="1100" dirty="0" smtClean="0">
                          <a:effectLst/>
                        </a:rPr>
                        <a:t>2.1.1.4 </a:t>
                      </a:r>
                      <a:r>
                        <a:rPr lang="en-US" sz="1100" dirty="0">
                          <a:effectLst/>
                        </a:rPr>
                        <a:t>Ion Beam Pulse Width</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&gt;50 ns FWHM</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Variable up to 100 ns FWHM</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58 ns FWHM</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marL="0" marR="0">
                        <a:spcBef>
                          <a:spcPts val="0"/>
                        </a:spcBef>
                        <a:spcAft>
                          <a:spcPts val="0"/>
                        </a:spcAft>
                      </a:pPr>
                      <a:r>
                        <a:rPr lang="en-US" sz="1100" dirty="0">
                          <a:effectLst/>
                        </a:rPr>
                        <a:t>KSA </a:t>
                      </a:r>
                      <a:r>
                        <a:rPr lang="en-US" sz="1100" dirty="0" smtClean="0">
                          <a:effectLst/>
                        </a:rPr>
                        <a:t>2.1.1.5 </a:t>
                      </a:r>
                      <a:r>
                        <a:rPr lang="en-US" sz="1100" dirty="0">
                          <a:effectLst/>
                        </a:rPr>
                        <a:t>Ion Beam  Shot Rate</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15 good shots/week</a:t>
                      </a:r>
                      <a:endParaRPr lang="en-US" sz="1200">
                        <a:effectLst/>
                      </a:endParaRPr>
                    </a:p>
                    <a:p>
                      <a:pPr marL="0" marR="0" algn="ctr">
                        <a:spcBef>
                          <a:spcPts val="0"/>
                        </a:spcBef>
                        <a:spcAft>
                          <a:spcPts val="0"/>
                        </a:spcAft>
                      </a:pPr>
                      <a:r>
                        <a:rPr lang="en-US" sz="11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20 good shots/week</a:t>
                      </a:r>
                      <a:endParaRPr lang="en-US" sz="1200">
                        <a:effectLst/>
                      </a:endParaRPr>
                    </a:p>
                    <a:p>
                      <a:pPr marL="0" marR="0" algn="ctr">
                        <a:spcBef>
                          <a:spcPts val="0"/>
                        </a:spcBef>
                        <a:spcAft>
                          <a:spcPts val="0"/>
                        </a:spcAft>
                      </a:pPr>
                      <a:r>
                        <a:rPr lang="en-US" sz="11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10 good shots/week</a:t>
                      </a:r>
                      <a:endParaRPr lang="en-US" sz="1200">
                        <a:effectLst/>
                      </a:endParaRPr>
                    </a:p>
                    <a:p>
                      <a:pPr marL="0" marR="0" algn="ctr">
                        <a:spcBef>
                          <a:spcPts val="0"/>
                        </a:spcBef>
                        <a:spcAft>
                          <a:spcPts val="0"/>
                        </a:spcAft>
                      </a:pPr>
                      <a:r>
                        <a:rPr lang="en-US" sz="11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0">
                <a:tc>
                  <a:txBody>
                    <a:bodyPr/>
                    <a:lstStyle/>
                    <a:p>
                      <a:pPr marL="0" marR="0">
                        <a:spcBef>
                          <a:spcPts val="0"/>
                        </a:spcBef>
                        <a:spcAft>
                          <a:spcPts val="0"/>
                        </a:spcAft>
                      </a:pPr>
                      <a:r>
                        <a:rPr lang="en-US" sz="1100" dirty="0">
                          <a:effectLst/>
                        </a:rPr>
                        <a:t>KSA </a:t>
                      </a:r>
                      <a:r>
                        <a:rPr lang="en-US" sz="1100" dirty="0" smtClean="0">
                          <a:effectLst/>
                        </a:rPr>
                        <a:t>2.1.1.6 </a:t>
                      </a:r>
                      <a:r>
                        <a:rPr lang="en-US" sz="1100" dirty="0">
                          <a:effectLst/>
                        </a:rPr>
                        <a:t>Ion Beam Cost per Good Shot</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$4.3K</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$3.3K</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dirty="0">
                          <a:effectLst/>
                        </a:rPr>
                        <a:t>$6.5K</a:t>
                      </a:r>
                      <a:endParaRPr lang="en-US"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6"/>
                  </a:ext>
                </a:extLst>
              </a:tr>
            </a:tbl>
          </a:graphicData>
        </a:graphic>
      </p:graphicFrame>
      <p:sp>
        <p:nvSpPr>
          <p:cNvPr id="5" name="TextBox 4"/>
          <p:cNvSpPr txBox="1"/>
          <p:nvPr/>
        </p:nvSpPr>
        <p:spPr>
          <a:xfrm>
            <a:off x="289073" y="4012283"/>
            <a:ext cx="1775204" cy="461665"/>
          </a:xfrm>
          <a:prstGeom prst="rect">
            <a:avLst/>
          </a:prstGeom>
          <a:noFill/>
        </p:spPr>
        <p:txBody>
          <a:bodyPr wrap="square" rtlCol="0">
            <a:spAutoFit/>
          </a:bodyPr>
          <a:lstStyle/>
          <a:p>
            <a:r>
              <a:rPr lang="en-US" sz="1200" dirty="0">
                <a:solidFill>
                  <a:srgbClr val="002060"/>
                </a:solidFill>
              </a:rPr>
              <a:t>Driven by physics </a:t>
            </a:r>
            <a:r>
              <a:rPr lang="en-US" sz="1200" dirty="0" smtClean="0">
                <a:solidFill>
                  <a:srgbClr val="002060"/>
                </a:solidFill>
              </a:rPr>
              <a:t>of the environment</a:t>
            </a:r>
            <a:endParaRPr lang="en-US" sz="1200" dirty="0">
              <a:solidFill>
                <a:srgbClr val="002060"/>
              </a:solidFill>
            </a:endParaRPr>
          </a:p>
        </p:txBody>
      </p:sp>
      <p:cxnSp>
        <p:nvCxnSpPr>
          <p:cNvPr id="6" name="Straight Arrow Connector 5"/>
          <p:cNvCxnSpPr/>
          <p:nvPr/>
        </p:nvCxnSpPr>
        <p:spPr>
          <a:xfrm>
            <a:off x="1826272" y="2109883"/>
            <a:ext cx="542906" cy="98579"/>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739203" y="2199199"/>
            <a:ext cx="665007" cy="984908"/>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420" y="2922309"/>
            <a:ext cx="1773373" cy="1015663"/>
          </a:xfrm>
          <a:prstGeom prst="rect">
            <a:avLst/>
          </a:prstGeom>
          <a:noFill/>
        </p:spPr>
        <p:txBody>
          <a:bodyPr wrap="square" rtlCol="0">
            <a:spAutoFit/>
          </a:bodyPr>
          <a:lstStyle/>
          <a:p>
            <a:r>
              <a:rPr lang="en-US" sz="1200" dirty="0">
                <a:solidFill>
                  <a:srgbClr val="FF0000"/>
                </a:solidFill>
              </a:rPr>
              <a:t>Driven by </a:t>
            </a:r>
            <a:r>
              <a:rPr lang="en-US" sz="1200" dirty="0" smtClean="0">
                <a:solidFill>
                  <a:srgbClr val="FF0000"/>
                </a:solidFill>
              </a:rPr>
              <a:t>user test requirements/needs for material characterization and certification but bounded by technology</a:t>
            </a:r>
            <a:endParaRPr lang="en-US" sz="1200" dirty="0">
              <a:solidFill>
                <a:srgbClr val="FF0000"/>
              </a:solidFill>
            </a:endParaRPr>
          </a:p>
        </p:txBody>
      </p:sp>
      <p:cxnSp>
        <p:nvCxnSpPr>
          <p:cNvPr id="12" name="Straight Arrow Connector 11"/>
          <p:cNvCxnSpPr/>
          <p:nvPr/>
        </p:nvCxnSpPr>
        <p:spPr>
          <a:xfrm flipV="1">
            <a:off x="1599322" y="2820018"/>
            <a:ext cx="769856" cy="564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615605" y="3384268"/>
            <a:ext cx="753573" cy="5339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661458" y="3393229"/>
            <a:ext cx="724003" cy="8633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68278" y="6044446"/>
            <a:ext cx="8018522" cy="523220"/>
          </a:xfrm>
          <a:prstGeom prst="rect">
            <a:avLst/>
          </a:prstGeom>
          <a:solidFill>
            <a:srgbClr val="FFC000"/>
          </a:solidFill>
        </p:spPr>
        <p:txBody>
          <a:bodyPr wrap="square" rtlCol="0">
            <a:spAutoFit/>
          </a:bodyPr>
          <a:lstStyle/>
          <a:p>
            <a:r>
              <a:rPr lang="en-US" sz="1400" b="1" dirty="0" smtClean="0"/>
              <a:t>An aeroshell from a reentry vehicle was used as an example; similarly, this test scenario would </a:t>
            </a:r>
            <a:r>
              <a:rPr lang="en-US" sz="1400" b="1" dirty="0"/>
              <a:t>support other strategic systems and corresponding vehicle components </a:t>
            </a:r>
          </a:p>
        </p:txBody>
      </p:sp>
      <p:sp>
        <p:nvSpPr>
          <p:cNvPr id="8" name="Rectangle 7"/>
          <p:cNvSpPr/>
          <p:nvPr/>
        </p:nvSpPr>
        <p:spPr>
          <a:xfrm>
            <a:off x="686088" y="4539587"/>
            <a:ext cx="8375616" cy="1169551"/>
          </a:xfrm>
          <a:prstGeom prst="rect">
            <a:avLst/>
          </a:prstGeom>
        </p:spPr>
        <p:txBody>
          <a:bodyPr wrap="square">
            <a:spAutoFit/>
          </a:bodyPr>
          <a:lstStyle/>
          <a:p>
            <a:r>
              <a:rPr lang="en-US" sz="1400" dirty="0" smtClean="0"/>
              <a:t>(U//FOUO) Driving Assumptions for Test Scenarios: On-going </a:t>
            </a:r>
            <a:r>
              <a:rPr lang="en-US" sz="1400" dirty="0"/>
              <a:t>and future reentry system LEPs will need to test/model both new and legacy heat shield and aeroshell components and materials for model validation and stockpile stewardship.  </a:t>
            </a:r>
            <a:r>
              <a:rPr lang="en-US" sz="1400" dirty="0" smtClean="0"/>
              <a:t>Additionally, </a:t>
            </a:r>
            <a:r>
              <a:rPr lang="en-US" sz="1400" dirty="0"/>
              <a:t>advanced reentry systems will be needed to maintain a credible nuclear deterrent and will require significant model validation experiments for materials, structural elements, and component testing. </a:t>
            </a:r>
          </a:p>
        </p:txBody>
      </p:sp>
      <p:sp>
        <p:nvSpPr>
          <p:cNvPr id="16" name="TextBox 15"/>
          <p:cNvSpPr txBox="1"/>
          <p:nvPr/>
        </p:nvSpPr>
        <p:spPr>
          <a:xfrm>
            <a:off x="6758518" y="1467514"/>
            <a:ext cx="1645148" cy="276999"/>
          </a:xfrm>
          <a:prstGeom prst="rect">
            <a:avLst/>
          </a:prstGeom>
          <a:noFill/>
        </p:spPr>
        <p:txBody>
          <a:bodyPr wrap="square" rtlCol="0">
            <a:spAutoFit/>
          </a:bodyPr>
          <a:lstStyle/>
          <a:p>
            <a:pPr algn="r"/>
            <a:r>
              <a:rPr lang="en-US" sz="1200" b="1" dirty="0" smtClean="0"/>
              <a:t>UNCLASSIFIED</a:t>
            </a:r>
            <a:r>
              <a:rPr lang="en-US" sz="1200" b="1" dirty="0"/>
              <a:t>//</a:t>
            </a:r>
            <a:r>
              <a:rPr lang="en-US" sz="1200" b="1" dirty="0" smtClean="0"/>
              <a:t>FOUO</a:t>
            </a:r>
            <a:endParaRPr lang="en-US" sz="1200" b="1" dirty="0"/>
          </a:p>
        </p:txBody>
      </p:sp>
      <p:sp>
        <p:nvSpPr>
          <p:cNvPr id="17" name="TextBox 16"/>
          <p:cNvSpPr txBox="1"/>
          <p:nvPr/>
        </p:nvSpPr>
        <p:spPr>
          <a:xfrm>
            <a:off x="0" y="1588070"/>
            <a:ext cx="1895475" cy="1015663"/>
          </a:xfrm>
          <a:prstGeom prst="rect">
            <a:avLst/>
          </a:prstGeom>
          <a:noFill/>
        </p:spPr>
        <p:txBody>
          <a:bodyPr wrap="square" rtlCol="0">
            <a:spAutoFit/>
          </a:bodyPr>
          <a:lstStyle/>
          <a:p>
            <a:r>
              <a:rPr lang="en-US" sz="1200" dirty="0" smtClean="0">
                <a:solidFill>
                  <a:srgbClr val="002060"/>
                </a:solidFill>
              </a:rPr>
              <a:t>Area and fluence allows for analysis of non-linear responses &amp; determination of failure levels of complex structures</a:t>
            </a:r>
            <a:endParaRPr lang="en-US" sz="1200" dirty="0">
              <a:solidFill>
                <a:srgbClr val="002060"/>
              </a:solidFill>
            </a:endParaRPr>
          </a:p>
        </p:txBody>
      </p:sp>
      <p:cxnSp>
        <p:nvCxnSpPr>
          <p:cNvPr id="18" name="Straight Arrow Connector 17"/>
          <p:cNvCxnSpPr/>
          <p:nvPr/>
        </p:nvCxnSpPr>
        <p:spPr>
          <a:xfrm flipV="1">
            <a:off x="1553894" y="3522922"/>
            <a:ext cx="821897" cy="659603"/>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6052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52400"/>
            <a:ext cx="8229600" cy="640080"/>
          </a:xfrm>
          <a:noFill/>
        </p:spPr>
        <p:txBody>
          <a:bodyPr/>
          <a:lstStyle/>
          <a:p>
            <a:pPr eaLnBrk="1" hangingPunct="1"/>
            <a:r>
              <a:rPr lang="en-US" sz="3600" dirty="0">
                <a:latin typeface="Times New Roman" panose="02020603050405020304" pitchFamily="18" charset="0"/>
                <a:cs typeface="Times New Roman" panose="02020603050405020304" pitchFamily="18" charset="0"/>
              </a:rPr>
              <a:t>Outline</a:t>
            </a:r>
            <a:endParaRPr lang="en-US" sz="3600" dirty="0">
              <a:solidFill>
                <a:srgbClr val="FF0000"/>
              </a:solidFill>
              <a:latin typeface="Times New Roman" panose="02020603050405020304" pitchFamily="18" charset="0"/>
              <a:cs typeface="Times New Roman" panose="02020603050405020304" pitchFamily="18" charset="0"/>
            </a:endParaRPr>
          </a:p>
        </p:txBody>
      </p:sp>
      <p:sp>
        <p:nvSpPr>
          <p:cNvPr id="6147" name="Rectangle 3"/>
          <p:cNvSpPr>
            <a:spLocks noChangeArrowheads="1"/>
          </p:cNvSpPr>
          <p:nvPr/>
        </p:nvSpPr>
        <p:spPr bwMode="auto">
          <a:xfrm>
            <a:off x="518160" y="1295400"/>
            <a:ext cx="8778240" cy="5486400"/>
          </a:xfrm>
          <a:prstGeom prst="rect">
            <a:avLst/>
          </a:prstGeom>
          <a:noFill/>
          <a:ln w="9525">
            <a:noFill/>
            <a:miter lim="800000"/>
            <a:headEnd/>
            <a:tailEnd/>
          </a:ln>
        </p:spPr>
        <p:txBody>
          <a:bodyPr/>
          <a:lstStyle/>
          <a:p>
            <a:pPr marL="342900" indent="-342900">
              <a:lnSpc>
                <a:spcPct val="90000"/>
              </a:lnSpc>
              <a:spcBef>
                <a:spcPct val="20000"/>
              </a:spcBef>
              <a:buFontTx/>
              <a:buChar char="•"/>
            </a:pPr>
            <a:r>
              <a:rPr lang="en-US" sz="2400" dirty="0" smtClean="0">
                <a:latin typeface="Times New Roman" panose="02020603050405020304" pitchFamily="18" charset="0"/>
                <a:cs typeface="Times New Roman" panose="02020603050405020304" pitchFamily="18" charset="0"/>
              </a:rPr>
              <a:t>Project Summary</a:t>
            </a:r>
            <a:endParaRPr lang="en-US" sz="2400" dirty="0">
              <a:latin typeface="Times New Roman" panose="02020603050405020304" pitchFamily="18" charset="0"/>
              <a:cs typeface="Times New Roman" panose="02020603050405020304" pitchFamily="18" charset="0"/>
            </a:endParaRPr>
          </a:p>
          <a:p>
            <a:pPr marL="342900" indent="-342900">
              <a:lnSpc>
                <a:spcPct val="90000"/>
              </a:lnSpc>
              <a:spcBef>
                <a:spcPct val="20000"/>
              </a:spcBef>
              <a:buFontTx/>
              <a:buChar char="•"/>
            </a:pPr>
            <a:r>
              <a:rPr lang="en-US" sz="2400" dirty="0" smtClean="0">
                <a:latin typeface="Times New Roman" panose="02020603050405020304" pitchFamily="18" charset="0"/>
                <a:cs typeface="Times New Roman" panose="02020603050405020304" pitchFamily="18" charset="0"/>
              </a:rPr>
              <a:t>ESP Budget and Activities</a:t>
            </a:r>
          </a:p>
          <a:p>
            <a:pPr marL="342900" indent="-342900">
              <a:lnSpc>
                <a:spcPct val="90000"/>
              </a:lnSpc>
              <a:spcBef>
                <a:spcPct val="20000"/>
              </a:spcBef>
              <a:buFontTx/>
              <a:buChar char="•"/>
            </a:pPr>
            <a:r>
              <a:rPr lang="en-US" sz="2400" dirty="0" smtClean="0">
                <a:latin typeface="Times New Roman" panose="02020603050405020304" pitchFamily="18" charset="0"/>
                <a:cs typeface="Times New Roman" panose="02020603050405020304" pitchFamily="18" charset="0"/>
              </a:rPr>
              <a:t>Risk Reduction Activities</a:t>
            </a:r>
          </a:p>
          <a:p>
            <a:pPr marL="342900" indent="-342900">
              <a:lnSpc>
                <a:spcPct val="90000"/>
              </a:lnSpc>
              <a:spcBef>
                <a:spcPct val="20000"/>
              </a:spcBef>
              <a:buFontTx/>
              <a:buChar char="•"/>
            </a:pPr>
            <a:r>
              <a:rPr lang="en-US" sz="2400" dirty="0" smtClean="0">
                <a:latin typeface="Times New Roman" panose="02020603050405020304" pitchFamily="18" charset="0"/>
                <a:cs typeface="Times New Roman" panose="02020603050405020304" pitchFamily="18" charset="0"/>
              </a:rPr>
              <a:t>Use Case Development</a:t>
            </a:r>
          </a:p>
          <a:p>
            <a:pPr marL="342900" indent="-342900">
              <a:lnSpc>
                <a:spcPct val="90000"/>
              </a:lnSpc>
              <a:spcBef>
                <a:spcPct val="20000"/>
              </a:spcBef>
              <a:buFontTx/>
              <a:buChar char="•"/>
            </a:pPr>
            <a:r>
              <a:rPr lang="en-US" sz="2400" dirty="0" smtClean="0">
                <a:latin typeface="Times New Roman" panose="02020603050405020304" pitchFamily="18" charset="0"/>
                <a:cs typeface="Times New Roman" panose="02020603050405020304" pitchFamily="18" charset="0"/>
              </a:rPr>
              <a:t>Detailed Test Scenario with Re-entry vehicle</a:t>
            </a:r>
          </a:p>
          <a:p>
            <a:pPr marL="342900" indent="-342900">
              <a:lnSpc>
                <a:spcPct val="90000"/>
              </a:lnSpc>
              <a:spcBef>
                <a:spcPct val="20000"/>
              </a:spcBef>
              <a:buFontTx/>
              <a:buChar char="•"/>
            </a:pPr>
            <a:r>
              <a:rPr lang="en-US" sz="2400" dirty="0" smtClean="0">
                <a:latin typeface="Times New Roman" panose="02020603050405020304" pitchFamily="18" charset="0"/>
                <a:cs typeface="Times New Roman" panose="02020603050405020304" pitchFamily="18" charset="0"/>
              </a:rPr>
              <a:t>TCRD Status</a:t>
            </a:r>
          </a:p>
          <a:p>
            <a:pPr marL="342900" indent="-342900">
              <a:lnSpc>
                <a:spcPct val="90000"/>
              </a:lnSpc>
              <a:spcBef>
                <a:spcPct val="20000"/>
              </a:spcBef>
              <a:buFontTx/>
              <a:buChar char="•"/>
            </a:pPr>
            <a:r>
              <a:rPr lang="en-US" sz="2400" dirty="0" smtClean="0">
                <a:latin typeface="Times New Roman" panose="02020603050405020304" pitchFamily="18" charset="0"/>
                <a:cs typeface="Times New Roman" panose="02020603050405020304" pitchFamily="18" charset="0"/>
              </a:rPr>
              <a:t>WBS-Based Budget and Schedule</a:t>
            </a:r>
          </a:p>
          <a:p>
            <a:pPr marL="342900" indent="-342900">
              <a:lnSpc>
                <a:spcPct val="90000"/>
              </a:lnSpc>
              <a:spcBef>
                <a:spcPct val="20000"/>
              </a:spcBef>
              <a:buFontTx/>
              <a:buChar char="•"/>
            </a:pPr>
            <a:r>
              <a:rPr lang="en-US" sz="2400" dirty="0" smtClean="0">
                <a:latin typeface="Times New Roman" panose="02020603050405020304" pitchFamily="18" charset="0"/>
                <a:cs typeface="Times New Roman" panose="02020603050405020304" pitchFamily="18" charset="0"/>
              </a:rPr>
              <a:t>Summary of Risks</a:t>
            </a:r>
          </a:p>
          <a:p>
            <a:pPr marL="342900" indent="-342900">
              <a:lnSpc>
                <a:spcPct val="90000"/>
              </a:lnSpc>
              <a:spcBef>
                <a:spcPct val="20000"/>
              </a:spcBef>
              <a:buFontTx/>
              <a:buChar char="•"/>
            </a:pPr>
            <a:r>
              <a:rPr lang="en-US" sz="2400" dirty="0" smtClean="0">
                <a:latin typeface="Times New Roman" panose="02020603050405020304" pitchFamily="18" charset="0"/>
                <a:cs typeface="Times New Roman" panose="02020603050405020304" pitchFamily="18" charset="0"/>
              </a:rPr>
              <a:t>Phase 0 Planning</a:t>
            </a:r>
          </a:p>
          <a:p>
            <a:pPr marL="342900" indent="-342900">
              <a:lnSpc>
                <a:spcPct val="90000"/>
              </a:lnSpc>
              <a:spcBef>
                <a:spcPct val="20000"/>
              </a:spcBef>
              <a:buFontTx/>
              <a:buChar char="•"/>
            </a:pPr>
            <a:r>
              <a:rPr lang="en-US" sz="2400" dirty="0" smtClean="0">
                <a:latin typeface="Times New Roman" panose="02020603050405020304" pitchFamily="18" charset="0"/>
                <a:cs typeface="Times New Roman" panose="02020603050405020304" pitchFamily="18" charset="0"/>
              </a:rPr>
              <a:t>Summary &amp; Recommendation</a:t>
            </a:r>
            <a:endParaRPr lang="en-US" sz="3200" dirty="0">
              <a:latin typeface="Times New Roman" panose="02020603050405020304" pitchFamily="18" charset="0"/>
              <a:cs typeface="Times New Roman" panose="02020603050405020304" pitchFamily="18" charset="0"/>
            </a:endParaRPr>
          </a:p>
        </p:txBody>
      </p:sp>
      <p:sp>
        <p:nvSpPr>
          <p:cNvPr id="4" name="Rectangle 6"/>
          <p:cNvSpPr>
            <a:spLocks noGrp="1" noChangeArrowheads="1"/>
          </p:cNvSpPr>
          <p:nvPr>
            <p:ph type="sldNum" sz="quarter" idx="12"/>
          </p:nvPr>
        </p:nvSpPr>
        <p:spPr>
          <a:xfrm>
            <a:off x="7239000" y="6472719"/>
            <a:ext cx="1905000" cy="457200"/>
          </a:xfrm>
          <a:ln/>
        </p:spPr>
        <p:txBody>
          <a:bodyPr/>
          <a:lstStyle>
            <a:lvl1pPr>
              <a:defRPr/>
            </a:lvl1pPr>
          </a:lstStyle>
          <a:p>
            <a:pPr>
              <a:defRPr/>
            </a:pPr>
            <a:r>
              <a:rPr lang="en-US" dirty="0" smtClean="0"/>
              <a:t>2</a:t>
            </a:r>
          </a:p>
        </p:txBody>
      </p:sp>
    </p:spTree>
    <p:extLst>
      <p:ext uri="{BB962C8B-B14F-4D97-AF65-F5344CB8AC3E}">
        <p14:creationId xmlns:p14="http://schemas.microsoft.com/office/powerpoint/2010/main" val="2020252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p:cNvSpPr txBox="1"/>
          <p:nvPr/>
        </p:nvSpPr>
        <p:spPr>
          <a:xfrm>
            <a:off x="53265" y="1223290"/>
            <a:ext cx="2109024" cy="954107"/>
          </a:xfrm>
          <a:prstGeom prst="rect">
            <a:avLst/>
          </a:prstGeom>
          <a:noFill/>
        </p:spPr>
        <p:txBody>
          <a:bodyPr wrap="square" rtlCol="0">
            <a:spAutoFit/>
          </a:bodyPr>
          <a:lstStyle/>
          <a:p>
            <a:r>
              <a:rPr lang="en-US" sz="1100" b="1" dirty="0" smtClean="0">
                <a:solidFill>
                  <a:srgbClr val="018907"/>
                </a:solidFill>
              </a:rPr>
              <a:t>PITHON II electron beams used to simulate X-ray energy deposition to characterize the  responses </a:t>
            </a:r>
            <a:r>
              <a:rPr lang="en-US" sz="1100" b="1" dirty="0">
                <a:solidFill>
                  <a:srgbClr val="018907"/>
                </a:solidFill>
              </a:rPr>
              <a:t>of </a:t>
            </a:r>
            <a:r>
              <a:rPr lang="en-US" sz="1100" b="1" dirty="0" smtClean="0">
                <a:solidFill>
                  <a:srgbClr val="018907"/>
                </a:solidFill>
              </a:rPr>
              <a:t>aeroshell layups </a:t>
            </a:r>
            <a:endParaRPr lang="en-US" sz="1100" b="1" dirty="0">
              <a:solidFill>
                <a:srgbClr val="018907"/>
              </a:solidFill>
            </a:endParaRPr>
          </a:p>
          <a:p>
            <a:endParaRPr lang="en-US" sz="1200" b="1" dirty="0">
              <a:solidFill>
                <a:schemeClr val="accent6">
                  <a:lumMod val="50000"/>
                </a:schemeClr>
              </a:solidFill>
            </a:endParaRPr>
          </a:p>
        </p:txBody>
      </p:sp>
      <p:sp>
        <p:nvSpPr>
          <p:cNvPr id="2" name="Title 1"/>
          <p:cNvSpPr>
            <a:spLocks noGrp="1"/>
          </p:cNvSpPr>
          <p:nvPr>
            <p:ph type="title"/>
          </p:nvPr>
        </p:nvSpPr>
        <p:spPr>
          <a:xfrm>
            <a:off x="339756" y="98312"/>
            <a:ext cx="8517079" cy="1143000"/>
          </a:xfrm>
        </p:spPr>
        <p:txBody>
          <a:bodyPr>
            <a:noAutofit/>
          </a:bodyPr>
          <a:lstStyle/>
          <a:p>
            <a:r>
              <a:rPr lang="en-US" sz="2800" dirty="0" smtClean="0"/>
              <a:t>Generic Reentry Vehicle Aeroshell Test Scenario (E-beam)</a:t>
            </a:r>
            <a:br>
              <a:rPr lang="en-US" sz="2800" dirty="0" smtClean="0"/>
            </a:br>
            <a:r>
              <a:rPr lang="en-US" sz="1600" i="1" dirty="0" smtClean="0"/>
              <a:t>PITHON II Electron Beam</a:t>
            </a:r>
            <a:r>
              <a:rPr lang="en-US" sz="2800" dirty="0" smtClean="0"/>
              <a:t/>
            </a:r>
            <a:br>
              <a:rPr lang="en-US" sz="2800" dirty="0" smtClean="0"/>
            </a:br>
            <a:endParaRPr lang="en-US" sz="1400" i="1" dirty="0"/>
          </a:p>
        </p:txBody>
      </p:sp>
      <p:sp>
        <p:nvSpPr>
          <p:cNvPr id="3" name="Slide Number Placeholder 2"/>
          <p:cNvSpPr>
            <a:spLocks noGrp="1"/>
          </p:cNvSpPr>
          <p:nvPr>
            <p:ph type="sldNum" sz="quarter" idx="12"/>
          </p:nvPr>
        </p:nvSpPr>
        <p:spPr/>
        <p:txBody>
          <a:bodyPr/>
          <a:lstStyle/>
          <a:p>
            <a:fld id="{263D757B-6F27-42D3-AF5E-6E942AA0A2B2}" type="slidenum">
              <a:rPr lang="en-US" smtClean="0"/>
              <a:t>20</a:t>
            </a:fld>
            <a:endParaRPr lang="en-US"/>
          </a:p>
        </p:txBody>
      </p:sp>
      <p:sp>
        <p:nvSpPr>
          <p:cNvPr id="70" name="TextBox 69"/>
          <p:cNvSpPr txBox="1"/>
          <p:nvPr/>
        </p:nvSpPr>
        <p:spPr>
          <a:xfrm>
            <a:off x="5212538" y="1024008"/>
            <a:ext cx="3849166" cy="461664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smtClean="0"/>
              <a:t>Test Scenario</a:t>
            </a:r>
          </a:p>
          <a:p>
            <a:r>
              <a:rPr lang="en-US" sz="1200" b="1" dirty="0" smtClean="0"/>
              <a:t>User Objective</a:t>
            </a:r>
            <a:r>
              <a:rPr lang="en-US" sz="1200" dirty="0" smtClean="0"/>
              <a:t>: Enable </a:t>
            </a:r>
            <a:r>
              <a:rPr lang="en-US" sz="1200" dirty="0"/>
              <a:t>the certification of new strategic reentry system aeroshells for nuclear </a:t>
            </a:r>
            <a:r>
              <a:rPr lang="en-US" sz="1200" dirty="0" smtClean="0"/>
              <a:t>survivability by determining the Thermostructural Response at threat levels and </a:t>
            </a:r>
            <a:r>
              <a:rPr lang="en-US" sz="1200" dirty="0"/>
              <a:t>to validate </a:t>
            </a:r>
            <a:r>
              <a:rPr lang="en-US" sz="1200" dirty="0" smtClean="0"/>
              <a:t>complex 3D models</a:t>
            </a:r>
          </a:p>
          <a:p>
            <a:endParaRPr lang="en-US" sz="1200" dirty="0" smtClean="0"/>
          </a:p>
          <a:p>
            <a:r>
              <a:rPr lang="en-US" sz="1200" b="1" dirty="0" smtClean="0"/>
              <a:t>Key Functions of Test</a:t>
            </a:r>
            <a:r>
              <a:rPr lang="en-US" sz="1200" dirty="0" smtClean="0"/>
              <a:t>: Expose simplified test articles for model validation and  structural system components </a:t>
            </a:r>
            <a:r>
              <a:rPr lang="en-US" sz="1200" dirty="0"/>
              <a:t>to a </a:t>
            </a:r>
            <a:r>
              <a:rPr lang="en-US" sz="1200" dirty="0" smtClean="0"/>
              <a:t>well-characterized and reproducible electron beam that </a:t>
            </a:r>
            <a:r>
              <a:rPr lang="en-US" sz="1200" dirty="0"/>
              <a:t>can provide doses and depth of penetration that are representative of the desired threat </a:t>
            </a:r>
            <a:r>
              <a:rPr lang="en-US" sz="1200" dirty="0" smtClean="0"/>
              <a:t>spectrum</a:t>
            </a:r>
          </a:p>
          <a:p>
            <a:endParaRPr lang="en-US" sz="1200" dirty="0" smtClean="0"/>
          </a:p>
          <a:p>
            <a:r>
              <a:rPr lang="en-US" sz="1200" b="1" dirty="0"/>
              <a:t>User Tests:</a:t>
            </a:r>
            <a:r>
              <a:rPr lang="en-US" sz="1200" dirty="0"/>
              <a:t> </a:t>
            </a:r>
          </a:p>
          <a:p>
            <a:pPr marL="214313" indent="-214313">
              <a:buFont typeface="Arial"/>
              <a:buChar char="•"/>
            </a:pPr>
            <a:r>
              <a:rPr lang="en-US" sz="1200" dirty="0" smtClean="0"/>
              <a:t>Non-linear responses of </a:t>
            </a:r>
            <a:r>
              <a:rPr lang="en-US" sz="1200" dirty="0"/>
              <a:t>strategic materials</a:t>
            </a:r>
          </a:p>
          <a:p>
            <a:pPr marL="214313" indent="-214313">
              <a:buFont typeface="Arial"/>
              <a:buChar char="•"/>
            </a:pPr>
            <a:r>
              <a:rPr lang="en-US" sz="1200" dirty="0"/>
              <a:t>Variations in the impulse response of surface materials due to aging effects</a:t>
            </a:r>
          </a:p>
          <a:p>
            <a:pPr marL="214313" indent="-214313">
              <a:buFont typeface="Arial"/>
              <a:buChar char="•"/>
            </a:pPr>
            <a:r>
              <a:rPr lang="en-US" sz="1200" dirty="0"/>
              <a:t>Different formulations of composite materials</a:t>
            </a:r>
          </a:p>
          <a:p>
            <a:endParaRPr lang="en-US" sz="1200" dirty="0" smtClean="0"/>
          </a:p>
          <a:p>
            <a:r>
              <a:rPr lang="en-US" sz="1200" b="1" dirty="0" smtClean="0"/>
              <a:t>Test Parameters</a:t>
            </a:r>
            <a:r>
              <a:rPr lang="en-US" sz="1200" dirty="0" smtClean="0"/>
              <a:t>: Multiple, reproducible electron beam shots needed to characterize materials and validate TSR models. Data to be collected includes the time history of the material/structural deformation (ringing and warping), joint/interface damage, and permanent deformations that can cause targeting errors.</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1564" y="1759804"/>
            <a:ext cx="2088326" cy="2825143"/>
          </a:xfrm>
          <a:prstGeom prst="rect">
            <a:avLst/>
          </a:prstGeom>
        </p:spPr>
      </p:pic>
      <p:sp>
        <p:nvSpPr>
          <p:cNvPr id="57" name="Flowchart: Direct Access Storage 56"/>
          <p:cNvSpPr/>
          <p:nvPr/>
        </p:nvSpPr>
        <p:spPr>
          <a:xfrm>
            <a:off x="1769761" y="2026363"/>
            <a:ext cx="123303" cy="1695836"/>
          </a:xfrm>
          <a:prstGeom prst="flowChartMagneticDrum">
            <a:avLst/>
          </a:prstGeom>
          <a:pattFill prst="pct75">
            <a:fgClr>
              <a:schemeClr val="bg1">
                <a:lumMod val="50000"/>
              </a:schemeClr>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stCxn id="18" idx="1"/>
          </p:cNvCxnSpPr>
          <p:nvPr/>
        </p:nvCxnSpPr>
        <p:spPr>
          <a:xfrm flipH="1">
            <a:off x="2245014" y="2381873"/>
            <a:ext cx="1033781" cy="420214"/>
          </a:xfrm>
          <a:prstGeom prst="line">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11046" y="4338237"/>
            <a:ext cx="2902487" cy="938719"/>
          </a:xfrm>
          <a:prstGeom prst="rect">
            <a:avLst/>
          </a:prstGeom>
          <a:noFill/>
        </p:spPr>
        <p:txBody>
          <a:bodyPr wrap="square" rtlCol="0">
            <a:spAutoFit/>
          </a:bodyPr>
          <a:lstStyle/>
          <a:p>
            <a:r>
              <a:rPr lang="en-US" sz="1100" b="1" dirty="0" smtClean="0">
                <a:solidFill>
                  <a:srgbClr val="0000FF"/>
                </a:solidFill>
              </a:rPr>
              <a:t>Electron beam energy is chosen to provide a dose-depth profile that is close to that of the threat X-ray spectrum. This provides the same heating and rapid thermal expansion that drives the TSR phenomena.</a:t>
            </a:r>
            <a:endParaRPr lang="en-US" sz="1100" b="1" dirty="0">
              <a:solidFill>
                <a:srgbClr val="0000FF"/>
              </a:solidFill>
            </a:endParaRPr>
          </a:p>
        </p:txBody>
      </p:sp>
      <p:cxnSp>
        <p:nvCxnSpPr>
          <p:cNvPr id="68" name="Straight Arrow Connector 67"/>
          <p:cNvCxnSpPr/>
          <p:nvPr/>
        </p:nvCxnSpPr>
        <p:spPr>
          <a:xfrm>
            <a:off x="862015" y="1934399"/>
            <a:ext cx="64152" cy="239875"/>
          </a:xfrm>
          <a:prstGeom prst="straightConnector1">
            <a:avLst/>
          </a:prstGeom>
          <a:ln w="12700">
            <a:solidFill>
              <a:srgbClr val="018907"/>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2091991" y="2829390"/>
            <a:ext cx="1514650" cy="938719"/>
          </a:xfrm>
          <a:prstGeom prst="rect">
            <a:avLst/>
          </a:prstGeom>
          <a:noFill/>
        </p:spPr>
        <p:txBody>
          <a:bodyPr wrap="square" rtlCol="0">
            <a:spAutoFit/>
          </a:bodyPr>
          <a:lstStyle/>
          <a:p>
            <a:r>
              <a:rPr lang="en-US" sz="1100" b="1" dirty="0" smtClean="0">
                <a:solidFill>
                  <a:srgbClr val="FF0000"/>
                </a:solidFill>
              </a:rPr>
              <a:t>Aeroshell layups may include heat shield, bonding, substructure, windows, and movable vanes</a:t>
            </a:r>
            <a:endParaRPr lang="en-US" sz="1100" b="1" dirty="0">
              <a:solidFill>
                <a:srgbClr val="FF0000"/>
              </a:solidFill>
            </a:endParaRPr>
          </a:p>
        </p:txBody>
      </p:sp>
      <p:sp>
        <p:nvSpPr>
          <p:cNvPr id="80" name="TextBox 79"/>
          <p:cNvSpPr txBox="1"/>
          <p:nvPr/>
        </p:nvSpPr>
        <p:spPr>
          <a:xfrm>
            <a:off x="332379" y="5957703"/>
            <a:ext cx="8654092" cy="523220"/>
          </a:xfrm>
          <a:prstGeom prst="rect">
            <a:avLst/>
          </a:prstGeom>
          <a:solidFill>
            <a:srgbClr val="FFC000"/>
          </a:solidFill>
        </p:spPr>
        <p:txBody>
          <a:bodyPr wrap="square" rtlCol="0">
            <a:spAutoFit/>
          </a:bodyPr>
          <a:lstStyle>
            <a:defPPr>
              <a:defRPr lang="en-US"/>
            </a:defPPr>
            <a:lvl1pPr>
              <a:defRPr sz="1600" b="1"/>
            </a:lvl1pPr>
          </a:lstStyle>
          <a:p>
            <a:r>
              <a:rPr lang="en-US" sz="1400" dirty="0" smtClean="0"/>
              <a:t>(U//FOUO) There is no current of realistically achievable warm X-ray source that can achieve threat fluences over sufficient areas to validate TSR models or certify components; electron beams are the best alternative</a:t>
            </a:r>
            <a:endParaRPr lang="en-US" sz="1400" dirty="0"/>
          </a:p>
        </p:txBody>
      </p:sp>
      <p:sp>
        <p:nvSpPr>
          <p:cNvPr id="18" name="Chevron 17"/>
          <p:cNvSpPr/>
          <p:nvPr/>
        </p:nvSpPr>
        <p:spPr>
          <a:xfrm rot="9660000" flipV="1">
            <a:off x="3243748" y="2282547"/>
            <a:ext cx="70095" cy="198651"/>
          </a:xfrm>
          <a:prstGeom prst="chevr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5" name="Straight Arrow Connector 34"/>
          <p:cNvCxnSpPr>
            <a:stCxn id="66" idx="0"/>
          </p:cNvCxnSpPr>
          <p:nvPr/>
        </p:nvCxnSpPr>
        <p:spPr>
          <a:xfrm flipH="1" flipV="1">
            <a:off x="2045468" y="3796771"/>
            <a:ext cx="116822" cy="54146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569889" y="807801"/>
            <a:ext cx="1678615" cy="276999"/>
          </a:xfrm>
          <a:prstGeom prst="rect">
            <a:avLst/>
          </a:prstGeom>
          <a:noFill/>
        </p:spPr>
        <p:txBody>
          <a:bodyPr wrap="square" rtlCol="0">
            <a:spAutoFit/>
          </a:bodyPr>
          <a:lstStyle/>
          <a:p>
            <a:r>
              <a:rPr lang="en-US" sz="1200" b="1" dirty="0"/>
              <a:t>UNCLASSIFIED//</a:t>
            </a:r>
            <a:r>
              <a:rPr lang="en-US" sz="1200" b="1" dirty="0" smtClean="0"/>
              <a:t>FOUO</a:t>
            </a:r>
            <a:endParaRPr lang="en-US" sz="1200" b="1" dirty="0"/>
          </a:p>
        </p:txBody>
      </p:sp>
      <p:sp>
        <p:nvSpPr>
          <p:cNvPr id="37" name="TextBox 36"/>
          <p:cNvSpPr txBox="1"/>
          <p:nvPr/>
        </p:nvSpPr>
        <p:spPr>
          <a:xfrm>
            <a:off x="0" y="5615510"/>
            <a:ext cx="2707656" cy="276999"/>
          </a:xfrm>
          <a:prstGeom prst="rect">
            <a:avLst/>
          </a:prstGeom>
          <a:noFill/>
        </p:spPr>
        <p:txBody>
          <a:bodyPr wrap="square" rtlCol="0">
            <a:spAutoFit/>
          </a:bodyPr>
          <a:lstStyle/>
          <a:p>
            <a:r>
              <a:rPr lang="en-US" sz="1200" b="1" dirty="0" smtClean="0"/>
              <a:t>All images are </a:t>
            </a:r>
            <a:r>
              <a:rPr lang="en-US" sz="1200" b="1" dirty="0"/>
              <a:t>UNCLASSIFIED//</a:t>
            </a:r>
            <a:r>
              <a:rPr lang="en-US" sz="1200" b="1" dirty="0" smtClean="0"/>
              <a:t>FOUO</a:t>
            </a:r>
            <a:endParaRPr lang="en-US" sz="1200" b="1" dirty="0"/>
          </a:p>
        </p:txBody>
      </p:sp>
      <p:sp>
        <p:nvSpPr>
          <p:cNvPr id="38" name="Flowchart: Direct Access Storage 37"/>
          <p:cNvSpPr/>
          <p:nvPr/>
        </p:nvSpPr>
        <p:spPr>
          <a:xfrm>
            <a:off x="1901308" y="2026363"/>
            <a:ext cx="123303" cy="1695836"/>
          </a:xfrm>
          <a:prstGeom prst="flowChartMagneticDrum">
            <a:avLst/>
          </a:prstGeom>
          <a:solidFill>
            <a:srgbClr val="0099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irect Access Storage 39"/>
          <p:cNvSpPr/>
          <p:nvPr/>
        </p:nvSpPr>
        <p:spPr>
          <a:xfrm>
            <a:off x="1867960" y="2018035"/>
            <a:ext cx="46526" cy="1704160"/>
          </a:xfrm>
          <a:prstGeom prst="flowChartMagneticDrum">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30515" y="2130008"/>
            <a:ext cx="1961475" cy="1507585"/>
          </a:xfrm>
          <a:prstGeom prst="rect">
            <a:avLst/>
          </a:prstGeom>
          <a:pattFill prst="zigZag">
            <a:fgClr>
              <a:schemeClr val="accent1"/>
            </a:fgClr>
            <a:bgClr>
              <a:schemeClr val="bg1"/>
            </a:bgClr>
          </a:pattFill>
          <a:ln w="9525">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78317" y="3547030"/>
            <a:ext cx="825867" cy="261610"/>
          </a:xfrm>
          <a:prstGeom prst="rect">
            <a:avLst/>
          </a:prstGeom>
          <a:noFill/>
        </p:spPr>
        <p:txBody>
          <a:bodyPr wrap="none" rtlCol="0">
            <a:spAutoFit/>
          </a:bodyPr>
          <a:lstStyle/>
          <a:p>
            <a:r>
              <a:rPr lang="en-US" sz="1100" dirty="0" smtClean="0"/>
              <a:t>Heat shield</a:t>
            </a:r>
            <a:endParaRPr lang="en-US" sz="1100" dirty="0"/>
          </a:p>
        </p:txBody>
      </p:sp>
      <p:cxnSp>
        <p:nvCxnSpPr>
          <p:cNvPr id="6" name="Straight Arrow Connector 5"/>
          <p:cNvCxnSpPr>
            <a:stCxn id="4" idx="3"/>
          </p:cNvCxnSpPr>
          <p:nvPr/>
        </p:nvCxnSpPr>
        <p:spPr>
          <a:xfrm flipV="1">
            <a:off x="1404184" y="3586377"/>
            <a:ext cx="421685" cy="91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68798" y="3699430"/>
            <a:ext cx="813043" cy="261610"/>
          </a:xfrm>
          <a:prstGeom prst="rect">
            <a:avLst/>
          </a:prstGeom>
          <a:noFill/>
        </p:spPr>
        <p:txBody>
          <a:bodyPr wrap="none" rtlCol="0">
            <a:spAutoFit/>
          </a:bodyPr>
          <a:lstStyle/>
          <a:p>
            <a:r>
              <a:rPr lang="en-US" sz="1100" b="1" dirty="0" smtClean="0">
                <a:solidFill>
                  <a:schemeClr val="accent6">
                    <a:lumMod val="75000"/>
                  </a:schemeClr>
                </a:solidFill>
              </a:rPr>
              <a:t>Bond layer</a:t>
            </a:r>
            <a:endParaRPr lang="en-US" sz="1100" b="1" dirty="0">
              <a:solidFill>
                <a:schemeClr val="accent6">
                  <a:lumMod val="75000"/>
                </a:schemeClr>
              </a:solidFill>
            </a:endParaRPr>
          </a:p>
        </p:txBody>
      </p:sp>
      <p:cxnSp>
        <p:nvCxnSpPr>
          <p:cNvPr id="43" name="Straight Arrow Connector 42"/>
          <p:cNvCxnSpPr>
            <a:stCxn id="42" idx="3"/>
            <a:endCxn id="40" idx="2"/>
          </p:cNvCxnSpPr>
          <p:nvPr/>
        </p:nvCxnSpPr>
        <p:spPr>
          <a:xfrm flipV="1">
            <a:off x="1481841" y="3722195"/>
            <a:ext cx="409382" cy="108040"/>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99820" y="3922368"/>
            <a:ext cx="1582484" cy="261610"/>
          </a:xfrm>
          <a:prstGeom prst="rect">
            <a:avLst/>
          </a:prstGeom>
          <a:noFill/>
        </p:spPr>
        <p:txBody>
          <a:bodyPr wrap="none" rtlCol="0">
            <a:spAutoFit/>
          </a:bodyPr>
          <a:lstStyle/>
          <a:p>
            <a:r>
              <a:rPr lang="en-US" sz="1100" b="1" dirty="0" smtClean="0">
                <a:solidFill>
                  <a:srgbClr val="0099FF"/>
                </a:solidFill>
              </a:rPr>
              <a:t>Aluminum Substructure</a:t>
            </a:r>
            <a:endParaRPr lang="en-US" sz="1100" b="1" dirty="0">
              <a:solidFill>
                <a:srgbClr val="0099FF"/>
              </a:solidFill>
            </a:endParaRPr>
          </a:p>
        </p:txBody>
      </p:sp>
      <p:cxnSp>
        <p:nvCxnSpPr>
          <p:cNvPr id="47" name="Straight Arrow Connector 46"/>
          <p:cNvCxnSpPr>
            <a:endCxn id="38" idx="2"/>
          </p:cNvCxnSpPr>
          <p:nvPr/>
        </p:nvCxnSpPr>
        <p:spPr>
          <a:xfrm flipV="1">
            <a:off x="1658273" y="3722199"/>
            <a:ext cx="304687" cy="272683"/>
          </a:xfrm>
          <a:prstGeom prst="straightConnector1">
            <a:avLst/>
          </a:prstGeom>
          <a:ln>
            <a:solidFill>
              <a:srgbClr val="0099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9826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Reentry Vehicle Test Scenario </a:t>
            </a:r>
            <a:r>
              <a:rPr lang="en-US" dirty="0" smtClean="0"/>
              <a:t>(E-beam)</a:t>
            </a:r>
            <a:r>
              <a:rPr lang="en-US" dirty="0"/>
              <a:t/>
            </a:r>
            <a:br>
              <a:rPr lang="en-US" dirty="0"/>
            </a:br>
            <a:r>
              <a:rPr lang="en-US" sz="2200" i="1" dirty="0"/>
              <a:t>Determining KPPs and </a:t>
            </a:r>
            <a:r>
              <a:rPr lang="en-US" sz="2200" i="1" dirty="0" smtClean="0"/>
              <a:t>KSAs for PITHON II</a:t>
            </a:r>
            <a:endParaRPr lang="en-US" dirty="0"/>
          </a:p>
        </p:txBody>
      </p:sp>
      <p:sp>
        <p:nvSpPr>
          <p:cNvPr id="3" name="Slide Number Placeholder 2"/>
          <p:cNvSpPr>
            <a:spLocks noGrp="1"/>
          </p:cNvSpPr>
          <p:nvPr>
            <p:ph type="sldNum" sz="quarter" idx="12"/>
          </p:nvPr>
        </p:nvSpPr>
        <p:spPr/>
        <p:txBody>
          <a:bodyPr/>
          <a:lstStyle/>
          <a:p>
            <a:fld id="{263D757B-6F27-42D3-AF5E-6E942AA0A2B2}" type="slidenum">
              <a:rPr lang="en-US" smtClean="0"/>
              <a:t>21</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143910049"/>
              </p:ext>
            </p:extLst>
          </p:nvPr>
        </p:nvGraphicFramePr>
        <p:xfrm>
          <a:off x="2422960" y="1872430"/>
          <a:ext cx="5937250" cy="2529840"/>
        </p:xfrm>
        <a:graphic>
          <a:graphicData uri="http://schemas.openxmlformats.org/drawingml/2006/table">
            <a:tbl>
              <a:tblPr firstRow="1" firstCol="1" bandRow="1">
                <a:tableStyleId>{5C22544A-7EE6-4342-B048-85BDC9FD1C3A}</a:tableStyleId>
              </a:tblPr>
              <a:tblGrid>
                <a:gridCol w="1483995">
                  <a:extLst>
                    <a:ext uri="{9D8B030D-6E8A-4147-A177-3AD203B41FA5}">
                      <a16:colId xmlns:a16="http://schemas.microsoft.com/office/drawing/2014/main" val="20000"/>
                    </a:ext>
                  </a:extLst>
                </a:gridCol>
                <a:gridCol w="1483995">
                  <a:extLst>
                    <a:ext uri="{9D8B030D-6E8A-4147-A177-3AD203B41FA5}">
                      <a16:colId xmlns:a16="http://schemas.microsoft.com/office/drawing/2014/main" val="20001"/>
                    </a:ext>
                  </a:extLst>
                </a:gridCol>
                <a:gridCol w="1484630">
                  <a:extLst>
                    <a:ext uri="{9D8B030D-6E8A-4147-A177-3AD203B41FA5}">
                      <a16:colId xmlns:a16="http://schemas.microsoft.com/office/drawing/2014/main" val="20002"/>
                    </a:ext>
                  </a:extLst>
                </a:gridCol>
                <a:gridCol w="1484630">
                  <a:extLst>
                    <a:ext uri="{9D8B030D-6E8A-4147-A177-3AD203B41FA5}">
                      <a16:colId xmlns:a16="http://schemas.microsoft.com/office/drawing/2014/main" val="20003"/>
                    </a:ext>
                  </a:extLst>
                </a:gridCol>
              </a:tblGrid>
              <a:tr h="175383">
                <a:tc>
                  <a:txBody>
                    <a:bodyPr/>
                    <a:lstStyle/>
                    <a:p>
                      <a:pPr marL="0" marR="0" algn="ctr">
                        <a:spcBef>
                          <a:spcPts val="0"/>
                        </a:spcBef>
                        <a:spcAft>
                          <a:spcPts val="0"/>
                        </a:spcAft>
                      </a:pPr>
                      <a:r>
                        <a:rPr lang="en-US" sz="1200" b="1">
                          <a:effectLst/>
                          <a:latin typeface="Times New Roman" panose="02020603050405020304" pitchFamily="18" charset="0"/>
                          <a:ea typeface="Times New Roman" panose="02020603050405020304" pitchFamily="18" charset="0"/>
                        </a:rPr>
                        <a:t>Attribute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b="1">
                          <a:effectLst/>
                          <a:latin typeface="Times New Roman" panose="02020603050405020304" pitchFamily="18" charset="0"/>
                          <a:ea typeface="Times New Roman" panose="02020603050405020304" pitchFamily="18" charset="0"/>
                        </a:rPr>
                        <a:t>Threshold</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b="1">
                          <a:effectLst/>
                          <a:latin typeface="Times New Roman" panose="02020603050405020304" pitchFamily="18" charset="0"/>
                          <a:ea typeface="Times New Roman" panose="02020603050405020304" pitchFamily="18" charset="0"/>
                        </a:rPr>
                        <a:t>Objective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b="1">
                          <a:effectLst/>
                          <a:latin typeface="Times New Roman" panose="02020603050405020304" pitchFamily="18" charset="0"/>
                          <a:ea typeface="Times New Roman" panose="02020603050405020304" pitchFamily="18" charset="0"/>
                        </a:rPr>
                        <a:t>Current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643072">
                <a:tc>
                  <a:txBody>
                    <a:bodyPr/>
                    <a:lstStyle/>
                    <a:p>
                      <a:pPr marL="0" marR="0">
                        <a:spcBef>
                          <a:spcPts val="0"/>
                        </a:spcBef>
                        <a:spcAft>
                          <a:spcPts val="0"/>
                        </a:spcAft>
                      </a:pPr>
                      <a:r>
                        <a:rPr lang="en-US" sz="1100">
                          <a:effectLst/>
                          <a:latin typeface="Times New Roman" panose="02020603050405020304" pitchFamily="18" charset="0"/>
                          <a:ea typeface="Times New Roman" panose="02020603050405020304" pitchFamily="18" charset="0"/>
                        </a:rPr>
                        <a:t>KPP 3.1.1.1 Electron Beam Fluence-area Product at 1.5 MeV Endpoint Energy</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latin typeface="Times New Roman" panose="02020603050405020304" pitchFamily="18" charset="0"/>
                          <a:ea typeface="Times New Roman" panose="02020603050405020304" pitchFamily="18" charset="0"/>
                        </a:rPr>
                        <a:t>18,000 cal</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latin typeface="Times New Roman" panose="02020603050405020304" pitchFamily="18" charset="0"/>
                          <a:ea typeface="Times New Roman" panose="02020603050405020304" pitchFamily="18" charset="0"/>
                        </a:rPr>
                        <a:t>36,000 cal</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latin typeface="Times New Roman" panose="02020603050405020304" pitchFamily="18" charset="0"/>
                          <a:ea typeface="Times New Roman" panose="02020603050405020304" pitchFamily="18" charset="0"/>
                        </a:rPr>
                        <a:t>18,000 cal</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82304">
                <a:tc>
                  <a:txBody>
                    <a:bodyPr/>
                    <a:lstStyle/>
                    <a:p>
                      <a:pPr marL="0" marR="0">
                        <a:spcBef>
                          <a:spcPts val="0"/>
                        </a:spcBef>
                        <a:spcAft>
                          <a:spcPts val="0"/>
                        </a:spcAft>
                      </a:pPr>
                      <a:r>
                        <a:rPr lang="en-US" sz="1100">
                          <a:effectLst/>
                          <a:latin typeface="Times New Roman" panose="02020603050405020304" pitchFamily="18" charset="0"/>
                          <a:ea typeface="Times New Roman" panose="02020603050405020304" pitchFamily="18" charset="0"/>
                        </a:rPr>
                        <a:t>KPP 3.1.1.2 Electron Beam Fluence Uniformity</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latin typeface="Times New Roman" panose="02020603050405020304" pitchFamily="18" charset="0"/>
                          <a:ea typeface="Times New Roman" panose="02020603050405020304" pitchFamily="18" charset="0"/>
                        </a:rPr>
                        <a:t>±15% over 1,000 cm</a:t>
                      </a:r>
                      <a:r>
                        <a:rPr lang="en-US" sz="1100" baseline="30000">
                          <a:effectLst/>
                          <a:latin typeface="Times New Roman" panose="02020603050405020304" pitchFamily="18" charset="0"/>
                          <a:ea typeface="Times New Roman" panose="02020603050405020304" pitchFamily="18" charset="0"/>
                        </a:rPr>
                        <a:t>2</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latin typeface="Times New Roman" panose="02020603050405020304" pitchFamily="18" charset="0"/>
                          <a:ea typeface="Times New Roman" panose="02020603050405020304" pitchFamily="18" charset="0"/>
                        </a:rPr>
                        <a:t>±5% over 1,600 cm</a:t>
                      </a:r>
                      <a:r>
                        <a:rPr lang="en-US" sz="1100" baseline="30000">
                          <a:effectLst/>
                          <a:latin typeface="Times New Roman" panose="02020603050405020304" pitchFamily="18" charset="0"/>
                          <a:ea typeface="Times New Roman" panose="02020603050405020304" pitchFamily="18" charset="0"/>
                        </a:rPr>
                        <a:t>2</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latin typeface="Times New Roman" panose="02020603050405020304" pitchFamily="18" charset="0"/>
                          <a:ea typeface="Times New Roman" panose="02020603050405020304" pitchFamily="18" charset="0"/>
                        </a:rPr>
                        <a:t>±29% over 800 cm</a:t>
                      </a:r>
                      <a:r>
                        <a:rPr lang="en-US" sz="1100" baseline="30000">
                          <a:effectLst/>
                          <a:latin typeface="Times New Roman" panose="02020603050405020304" pitchFamily="18" charset="0"/>
                          <a:ea typeface="Times New Roman" panose="02020603050405020304" pitchFamily="18" charset="0"/>
                        </a:rPr>
                        <a:t>2</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21536">
                <a:tc>
                  <a:txBody>
                    <a:bodyPr/>
                    <a:lstStyle/>
                    <a:p>
                      <a:pPr marL="0" marR="0">
                        <a:spcBef>
                          <a:spcPts val="0"/>
                        </a:spcBef>
                        <a:spcAft>
                          <a:spcPts val="0"/>
                        </a:spcAft>
                      </a:pPr>
                      <a:r>
                        <a:rPr lang="en-US" sz="1100">
                          <a:effectLst/>
                          <a:latin typeface="Times New Roman" panose="02020603050405020304" pitchFamily="18" charset="0"/>
                          <a:ea typeface="Times New Roman" panose="02020603050405020304" pitchFamily="18" charset="0"/>
                        </a:rPr>
                        <a:t>KSA 3.1.1.3 Electron Beam Pulse Width</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latin typeface="Times New Roman" panose="02020603050405020304" pitchFamily="18" charset="0"/>
                          <a:ea typeface="Times New Roman" panose="02020603050405020304" pitchFamily="18" charset="0"/>
                        </a:rPr>
                        <a:t>&lt;100 ns FWHM</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latin typeface="Times New Roman" panose="02020603050405020304" pitchFamily="18" charset="0"/>
                          <a:ea typeface="Times New Roman" panose="02020603050405020304" pitchFamily="18" charset="0"/>
                        </a:rPr>
                        <a:t>&lt;25 ns FWHM</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latin typeface="Times New Roman" panose="02020603050405020304" pitchFamily="18" charset="0"/>
                          <a:ea typeface="Times New Roman" panose="02020603050405020304" pitchFamily="18" charset="0"/>
                        </a:rPr>
                        <a:t>100-120 ns FWHM</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21536">
                <a:tc>
                  <a:txBody>
                    <a:bodyPr/>
                    <a:lstStyle/>
                    <a:p>
                      <a:pPr marL="0" marR="0">
                        <a:spcBef>
                          <a:spcPts val="0"/>
                        </a:spcBef>
                        <a:spcAft>
                          <a:spcPts val="0"/>
                        </a:spcAft>
                      </a:pPr>
                      <a:r>
                        <a:rPr lang="en-US" sz="1100">
                          <a:effectLst/>
                          <a:latin typeface="Times New Roman" panose="02020603050405020304" pitchFamily="18" charset="0"/>
                          <a:ea typeface="Times New Roman" panose="02020603050405020304" pitchFamily="18" charset="0"/>
                        </a:rPr>
                        <a:t>KSA 3.1.1.4 Electron Beam Shot Rate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latin typeface="Times New Roman" panose="02020603050405020304" pitchFamily="18" charset="0"/>
                          <a:ea typeface="Times New Roman" panose="02020603050405020304" pitchFamily="18" charset="0"/>
                        </a:rPr>
                        <a:t>15 good shots/week</a:t>
                      </a:r>
                      <a:endParaRPr lang="en-US" sz="12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100">
                          <a:effectLst/>
                          <a:latin typeface="Times New Roman" panose="02020603050405020304" pitchFamily="18" charset="0"/>
                          <a:ea typeface="Times New Roman" panose="02020603050405020304" pitchFamily="18" charset="0"/>
                        </a:rPr>
                        <a:t>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latin typeface="Times New Roman" panose="02020603050405020304" pitchFamily="18" charset="0"/>
                          <a:ea typeface="Times New Roman" panose="02020603050405020304" pitchFamily="18" charset="0"/>
                        </a:rPr>
                        <a:t>20 good shots/week</a:t>
                      </a:r>
                      <a:endParaRPr lang="en-US" sz="12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100">
                          <a:effectLst/>
                          <a:latin typeface="Times New Roman" panose="02020603050405020304" pitchFamily="18" charset="0"/>
                          <a:ea typeface="Times New Roman" panose="02020603050405020304" pitchFamily="18" charset="0"/>
                        </a:rPr>
                        <a:t>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latin typeface="Times New Roman" panose="02020603050405020304" pitchFamily="18" charset="0"/>
                          <a:ea typeface="Times New Roman" panose="02020603050405020304" pitchFamily="18" charset="0"/>
                        </a:rPr>
                        <a:t>10 good shots/week</a:t>
                      </a:r>
                      <a:endParaRPr lang="en-US" sz="1200">
                        <a:effectLst/>
                        <a:latin typeface="Times New Roman" panose="02020603050405020304" pitchFamily="18" charset="0"/>
                        <a:ea typeface="Times New Roman" panose="02020603050405020304" pitchFamily="18" charset="0"/>
                      </a:endParaRPr>
                    </a:p>
                    <a:p>
                      <a:pPr marL="0" marR="0" algn="ctr">
                        <a:spcBef>
                          <a:spcPts val="0"/>
                        </a:spcBef>
                        <a:spcAft>
                          <a:spcPts val="0"/>
                        </a:spcAft>
                      </a:pPr>
                      <a:r>
                        <a:rPr lang="en-US" sz="1100">
                          <a:effectLst/>
                          <a:latin typeface="Times New Roman" panose="02020603050405020304" pitchFamily="18" charset="0"/>
                          <a:ea typeface="Times New Roman" panose="02020603050405020304" pitchFamily="18" charset="0"/>
                        </a:rPr>
                        <a:t> </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482304">
                <a:tc>
                  <a:txBody>
                    <a:bodyPr/>
                    <a:lstStyle/>
                    <a:p>
                      <a:pPr marL="0" marR="0">
                        <a:spcBef>
                          <a:spcPts val="0"/>
                        </a:spcBef>
                        <a:spcAft>
                          <a:spcPts val="0"/>
                        </a:spcAft>
                      </a:pPr>
                      <a:r>
                        <a:rPr lang="en-US" sz="1100">
                          <a:effectLst/>
                          <a:latin typeface="Times New Roman" panose="02020603050405020304" pitchFamily="18" charset="0"/>
                          <a:ea typeface="Times New Roman" panose="02020603050405020304" pitchFamily="18" charset="0"/>
                        </a:rPr>
                        <a:t>KSA 3.1.1.5 Electron Beam Cost per Good Shot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latin typeface="Times New Roman" panose="02020603050405020304" pitchFamily="18" charset="0"/>
                          <a:ea typeface="Times New Roman" panose="02020603050405020304" pitchFamily="18" charset="0"/>
                        </a:rPr>
                        <a:t>$7.5K</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latin typeface="Times New Roman" panose="02020603050405020304" pitchFamily="18" charset="0"/>
                          <a:ea typeface="Times New Roman" panose="02020603050405020304" pitchFamily="18" charset="0"/>
                        </a:rPr>
                        <a:t>$5.5K</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dirty="0">
                          <a:effectLst/>
                          <a:latin typeface="Times New Roman" panose="02020603050405020304" pitchFamily="18" charset="0"/>
                          <a:ea typeface="Times New Roman" panose="02020603050405020304" pitchFamily="18" charset="0"/>
                        </a:rPr>
                        <a:t>$11K</a:t>
                      </a:r>
                      <a:endParaRPr lang="en-US"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
        <p:nvSpPr>
          <p:cNvPr id="5" name="TextBox 4"/>
          <p:cNvSpPr txBox="1"/>
          <p:nvPr/>
        </p:nvSpPr>
        <p:spPr>
          <a:xfrm>
            <a:off x="0" y="3026689"/>
            <a:ext cx="1775204" cy="646331"/>
          </a:xfrm>
          <a:prstGeom prst="rect">
            <a:avLst/>
          </a:prstGeom>
          <a:noFill/>
        </p:spPr>
        <p:txBody>
          <a:bodyPr wrap="square" rtlCol="0">
            <a:spAutoFit/>
          </a:bodyPr>
          <a:lstStyle/>
          <a:p>
            <a:r>
              <a:rPr lang="en-US" sz="1200" dirty="0">
                <a:solidFill>
                  <a:srgbClr val="002060"/>
                </a:solidFill>
              </a:rPr>
              <a:t>Driven by physics </a:t>
            </a:r>
            <a:r>
              <a:rPr lang="en-US" sz="1200" dirty="0" smtClean="0">
                <a:solidFill>
                  <a:srgbClr val="002060"/>
                </a:solidFill>
              </a:rPr>
              <a:t>of the environment and technology limitations</a:t>
            </a:r>
            <a:endParaRPr lang="en-US" sz="1200" dirty="0">
              <a:solidFill>
                <a:srgbClr val="002060"/>
              </a:solidFill>
            </a:endParaRPr>
          </a:p>
        </p:txBody>
      </p:sp>
      <p:cxnSp>
        <p:nvCxnSpPr>
          <p:cNvPr id="6" name="Straight Arrow Connector 5"/>
          <p:cNvCxnSpPr/>
          <p:nvPr/>
        </p:nvCxnSpPr>
        <p:spPr>
          <a:xfrm>
            <a:off x="1826272" y="2109883"/>
            <a:ext cx="542906" cy="98579"/>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739203" y="2199199"/>
            <a:ext cx="665007" cy="984908"/>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3426" y="3589581"/>
            <a:ext cx="1910895" cy="1015663"/>
          </a:xfrm>
          <a:prstGeom prst="rect">
            <a:avLst/>
          </a:prstGeom>
          <a:noFill/>
        </p:spPr>
        <p:txBody>
          <a:bodyPr wrap="square" rtlCol="0">
            <a:spAutoFit/>
          </a:bodyPr>
          <a:lstStyle/>
          <a:p>
            <a:r>
              <a:rPr lang="en-US" sz="1200" dirty="0">
                <a:solidFill>
                  <a:srgbClr val="FF0000"/>
                </a:solidFill>
              </a:rPr>
              <a:t>Driven by </a:t>
            </a:r>
            <a:r>
              <a:rPr lang="en-US" sz="1200" dirty="0" smtClean="0">
                <a:solidFill>
                  <a:srgbClr val="FF0000"/>
                </a:solidFill>
              </a:rPr>
              <a:t>user test requirements/needs for response characterization and design certification but bounded by technology</a:t>
            </a:r>
            <a:endParaRPr lang="en-US" sz="1200" dirty="0">
              <a:solidFill>
                <a:srgbClr val="FF0000"/>
              </a:solidFill>
            </a:endParaRPr>
          </a:p>
        </p:txBody>
      </p:sp>
      <p:cxnSp>
        <p:nvCxnSpPr>
          <p:cNvPr id="13" name="Straight Arrow Connector 12"/>
          <p:cNvCxnSpPr/>
          <p:nvPr/>
        </p:nvCxnSpPr>
        <p:spPr>
          <a:xfrm flipV="1">
            <a:off x="1773784" y="3741679"/>
            <a:ext cx="611677" cy="1652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821639" y="4112248"/>
            <a:ext cx="563822" cy="1443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68278" y="6044446"/>
            <a:ext cx="8018522" cy="523220"/>
          </a:xfrm>
          <a:prstGeom prst="rect">
            <a:avLst/>
          </a:prstGeom>
          <a:solidFill>
            <a:srgbClr val="FFC000"/>
          </a:solidFill>
        </p:spPr>
        <p:txBody>
          <a:bodyPr wrap="square" rtlCol="0">
            <a:spAutoFit/>
          </a:bodyPr>
          <a:lstStyle/>
          <a:p>
            <a:r>
              <a:rPr lang="en-US" sz="1400" b="1" dirty="0" smtClean="0"/>
              <a:t>An aeroshell from a reentry vehicle was used as an example; similarly, this test scenario would </a:t>
            </a:r>
            <a:r>
              <a:rPr lang="en-US" sz="1400" b="1" dirty="0"/>
              <a:t>support other strategic systems and corresponding vehicle components </a:t>
            </a:r>
          </a:p>
        </p:txBody>
      </p:sp>
      <p:sp>
        <p:nvSpPr>
          <p:cNvPr id="8" name="Rectangle 7"/>
          <p:cNvSpPr/>
          <p:nvPr/>
        </p:nvSpPr>
        <p:spPr>
          <a:xfrm>
            <a:off x="686088" y="4539587"/>
            <a:ext cx="8375616" cy="954107"/>
          </a:xfrm>
          <a:prstGeom prst="rect">
            <a:avLst/>
          </a:prstGeom>
        </p:spPr>
        <p:txBody>
          <a:bodyPr wrap="square">
            <a:spAutoFit/>
          </a:bodyPr>
          <a:lstStyle/>
          <a:p>
            <a:r>
              <a:rPr lang="en-US" sz="1400" dirty="0" smtClean="0"/>
              <a:t>(U//FOUO) Driving Assumptions for Test Scenarios: On-going </a:t>
            </a:r>
            <a:r>
              <a:rPr lang="en-US" sz="1400" dirty="0"/>
              <a:t>and future reentry system LEPs will need to test/model both new and legacy </a:t>
            </a:r>
            <a:r>
              <a:rPr lang="en-US" sz="1400" dirty="0" smtClean="0"/>
              <a:t>aeroshell </a:t>
            </a:r>
            <a:r>
              <a:rPr lang="en-US" sz="1400" dirty="0"/>
              <a:t>components and </a:t>
            </a:r>
            <a:r>
              <a:rPr lang="en-US" sz="1400" dirty="0" smtClean="0"/>
              <a:t>structure </a:t>
            </a:r>
            <a:r>
              <a:rPr lang="en-US" sz="1400" dirty="0"/>
              <a:t>for model validation and stockpile stewardship.  </a:t>
            </a:r>
            <a:r>
              <a:rPr lang="en-US" sz="1400" dirty="0" smtClean="0"/>
              <a:t>Additionally, </a:t>
            </a:r>
            <a:r>
              <a:rPr lang="en-US" sz="1400" dirty="0"/>
              <a:t>advanced reentry systems will be needed to maintain a credible nuclear deterrent and will require significant model validation experiments for materials, structural elements, and component testing. </a:t>
            </a:r>
          </a:p>
        </p:txBody>
      </p:sp>
      <p:sp>
        <p:nvSpPr>
          <p:cNvPr id="16" name="TextBox 15"/>
          <p:cNvSpPr txBox="1"/>
          <p:nvPr/>
        </p:nvSpPr>
        <p:spPr>
          <a:xfrm>
            <a:off x="6758518" y="1467514"/>
            <a:ext cx="1645148" cy="276999"/>
          </a:xfrm>
          <a:prstGeom prst="rect">
            <a:avLst/>
          </a:prstGeom>
          <a:noFill/>
        </p:spPr>
        <p:txBody>
          <a:bodyPr wrap="square" rtlCol="0">
            <a:spAutoFit/>
          </a:bodyPr>
          <a:lstStyle/>
          <a:p>
            <a:pPr algn="r"/>
            <a:r>
              <a:rPr lang="en-US" sz="1200" b="1" dirty="0" smtClean="0"/>
              <a:t>UNCLASSIFIED</a:t>
            </a:r>
            <a:r>
              <a:rPr lang="en-US" sz="1200" b="1" dirty="0"/>
              <a:t>//</a:t>
            </a:r>
            <a:r>
              <a:rPr lang="en-US" sz="1200" b="1" dirty="0" smtClean="0"/>
              <a:t>FOUO</a:t>
            </a:r>
            <a:endParaRPr lang="en-US" sz="1200" b="1" dirty="0"/>
          </a:p>
        </p:txBody>
      </p:sp>
      <p:sp>
        <p:nvSpPr>
          <p:cNvPr id="17" name="TextBox 16"/>
          <p:cNvSpPr txBox="1"/>
          <p:nvPr/>
        </p:nvSpPr>
        <p:spPr>
          <a:xfrm>
            <a:off x="0" y="1224705"/>
            <a:ext cx="1895475" cy="1569660"/>
          </a:xfrm>
          <a:prstGeom prst="rect">
            <a:avLst/>
          </a:prstGeom>
          <a:noFill/>
        </p:spPr>
        <p:txBody>
          <a:bodyPr wrap="square" rtlCol="0">
            <a:spAutoFit/>
          </a:bodyPr>
          <a:lstStyle/>
          <a:p>
            <a:r>
              <a:rPr lang="en-US" sz="1200" dirty="0" smtClean="0">
                <a:solidFill>
                  <a:srgbClr val="002060"/>
                </a:solidFill>
              </a:rPr>
              <a:t>Fluence-area product allows for characterization of TSR of materials and structures at sufficient size to validate models; uniformity is a critical element of the T&amp;E error that drives design margin</a:t>
            </a:r>
            <a:endParaRPr lang="en-US" sz="1200" dirty="0">
              <a:solidFill>
                <a:srgbClr val="002060"/>
              </a:solidFill>
            </a:endParaRPr>
          </a:p>
        </p:txBody>
      </p:sp>
      <p:cxnSp>
        <p:nvCxnSpPr>
          <p:cNvPr id="18" name="Straight Arrow Connector 17"/>
          <p:cNvCxnSpPr/>
          <p:nvPr/>
        </p:nvCxnSpPr>
        <p:spPr>
          <a:xfrm>
            <a:off x="1615605" y="3321424"/>
            <a:ext cx="807355" cy="62844"/>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8452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875" y="-87312"/>
            <a:ext cx="8229600" cy="1143000"/>
          </a:xfrm>
        </p:spPr>
        <p:txBody>
          <a:bodyPr>
            <a:normAutofit/>
          </a:bodyPr>
          <a:lstStyle/>
          <a:p>
            <a:r>
              <a:rPr lang="en-US" sz="3600" dirty="0" smtClean="0"/>
              <a:t>TCRD Status</a:t>
            </a:r>
            <a:endParaRPr lang="en-US" sz="3600" dirty="0"/>
          </a:p>
        </p:txBody>
      </p:sp>
      <p:sp>
        <p:nvSpPr>
          <p:cNvPr id="3" name="Slide Number Placeholder 2"/>
          <p:cNvSpPr>
            <a:spLocks noGrp="1"/>
          </p:cNvSpPr>
          <p:nvPr>
            <p:ph type="sldNum" sz="quarter" idx="12"/>
          </p:nvPr>
        </p:nvSpPr>
        <p:spPr/>
        <p:txBody>
          <a:bodyPr/>
          <a:lstStyle/>
          <a:p>
            <a:fld id="{263D757B-6F27-42D3-AF5E-6E942AA0A2B2}" type="slidenum">
              <a:rPr lang="en-US" smtClean="0"/>
              <a:t>22</a:t>
            </a:fld>
            <a:endParaRPr lang="en-US"/>
          </a:p>
        </p:txBody>
      </p:sp>
      <p:sp>
        <p:nvSpPr>
          <p:cNvPr id="5" name="TextBox 4"/>
          <p:cNvSpPr txBox="1"/>
          <p:nvPr/>
        </p:nvSpPr>
        <p:spPr>
          <a:xfrm>
            <a:off x="152916" y="715347"/>
            <a:ext cx="8908788" cy="5509200"/>
          </a:xfrm>
          <a:prstGeom prst="rect">
            <a:avLst/>
          </a:prstGeom>
          <a:noFill/>
        </p:spPr>
        <p:txBody>
          <a:bodyPr wrap="square" rtlCol="0">
            <a:spAutoFit/>
          </a:bodyPr>
          <a:lstStyle/>
          <a:p>
            <a:pPr marL="285750" indent="-285750">
              <a:buFont typeface="Arial" panose="020B0604020202020204" pitchFamily="34" charset="0"/>
              <a:buChar char="•"/>
            </a:pPr>
            <a:r>
              <a:rPr lang="en-US" sz="1600" b="1" dirty="0" smtClean="0">
                <a:solidFill>
                  <a:srgbClr val="0000FF"/>
                </a:solidFill>
              </a:rPr>
              <a:t>TCRD is complete and ready for immediate staffing/signatures</a:t>
            </a:r>
          </a:p>
          <a:p>
            <a:pPr marL="742950" lvl="1" indent="-285750">
              <a:buFont typeface="Arial" panose="020B0604020202020204" pitchFamily="34" charset="0"/>
              <a:buChar char="•"/>
            </a:pPr>
            <a:r>
              <a:rPr lang="en-US" sz="1400" dirty="0" smtClean="0"/>
              <a:t>Final draft was sent to IPT, CTEIP representative, and OTICC prior to ESP out brief</a:t>
            </a:r>
          </a:p>
          <a:p>
            <a:pPr marL="742950" lvl="1" indent="-285750">
              <a:buFont typeface="Arial" panose="020B0604020202020204" pitchFamily="34" charset="0"/>
              <a:buChar char="•"/>
            </a:pPr>
            <a:r>
              <a:rPr lang="en-US" sz="1400" dirty="0" smtClean="0"/>
              <a:t>Comments have been incorporated</a:t>
            </a:r>
            <a:endParaRPr lang="en-US" sz="1400" dirty="0"/>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TCRD clearly splits out each of the subprojects (QE, GIII, and PII) , their respective Use Case/Test Scenarios, and their KPPs/KSAs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KPPs/KSAs provided in backup slides for each simulator</a:t>
            </a:r>
          </a:p>
          <a:p>
            <a:pPr marL="742950" lvl="1" indent="-285750">
              <a:buFont typeface="Arial" panose="020B0604020202020204" pitchFamily="34" charset="0"/>
              <a:buChar char="•"/>
            </a:pPr>
            <a:r>
              <a:rPr lang="en-US" sz="1400" dirty="0" smtClean="0"/>
              <a:t>Rationale, individually detailed in the TCRD, is driven by the need to reach non-linear effects, create highly reproducible shots, increased area to reach subsystem levels or larger test objects, and better representation of the physics environment</a:t>
            </a:r>
          </a:p>
          <a:p>
            <a:pPr marL="742950" lvl="1" indent="-285750">
              <a:buFont typeface="Arial" panose="020B0604020202020204" pitchFamily="34" charset="0"/>
              <a:buChar char="•"/>
            </a:pPr>
            <a:r>
              <a:rPr lang="en-US" sz="1400" dirty="0" smtClean="0"/>
              <a:t>Threshold numbers are generally the minimum required values to demonstrate a particular effect (i.e., minimum value needed for sublimation); however, most objective values are considered very achievable with available technology</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Trade space generally exists between fluence and area.</a:t>
            </a:r>
          </a:p>
          <a:p>
            <a:pPr marL="742950" lvl="1" indent="-285750">
              <a:buFont typeface="Arial" panose="020B0604020202020204" pitchFamily="34" charset="0"/>
              <a:buChar char="•"/>
            </a:pPr>
            <a:r>
              <a:rPr lang="en-US" sz="1400" dirty="0" smtClean="0"/>
              <a:t>Higher fluence can more easily be achieved with smaller area and larger area is more easily achieved by trading fluence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Additionally, trade space exists in </a:t>
            </a:r>
            <a:r>
              <a:rPr lang="en-US" sz="1600" dirty="0"/>
              <a:t>the initial number of spare and duplicate parts needed to increase the shot rate and to reduce maintenance </a:t>
            </a:r>
            <a:r>
              <a:rPr lang="en-US" sz="1600" dirty="0" smtClean="0"/>
              <a:t>time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Trade space exists for which subproject should be funded</a:t>
            </a:r>
            <a:endParaRPr lang="en-US" dirty="0"/>
          </a:p>
        </p:txBody>
      </p:sp>
      <p:sp>
        <p:nvSpPr>
          <p:cNvPr id="6" name="TextBox 5"/>
          <p:cNvSpPr txBox="1"/>
          <p:nvPr/>
        </p:nvSpPr>
        <p:spPr>
          <a:xfrm>
            <a:off x="633372" y="6186581"/>
            <a:ext cx="8201516" cy="338554"/>
          </a:xfrm>
          <a:prstGeom prst="rect">
            <a:avLst/>
          </a:prstGeom>
          <a:solidFill>
            <a:srgbClr val="FFC000"/>
          </a:solidFill>
        </p:spPr>
        <p:txBody>
          <a:bodyPr wrap="square" rtlCol="0">
            <a:spAutoFit/>
          </a:bodyPr>
          <a:lstStyle/>
          <a:p>
            <a:pPr algn="ctr"/>
            <a:r>
              <a:rPr lang="en-US" sz="1600" b="1" dirty="0" smtClean="0"/>
              <a:t>TCRD requirements developed to best meet the needs of customers with available technology</a:t>
            </a:r>
            <a:endParaRPr lang="en-US" sz="1600" b="1" dirty="0"/>
          </a:p>
        </p:txBody>
      </p:sp>
    </p:spTree>
    <p:extLst>
      <p:ext uri="{BB962C8B-B14F-4D97-AF65-F5344CB8AC3E}">
        <p14:creationId xmlns:p14="http://schemas.microsoft.com/office/powerpoint/2010/main" val="1044482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200" y="-107409"/>
            <a:ext cx="8229600" cy="1143000"/>
          </a:xfrm>
        </p:spPr>
        <p:txBody>
          <a:bodyPr>
            <a:normAutofit/>
          </a:bodyPr>
          <a:lstStyle/>
          <a:p>
            <a:r>
              <a:rPr lang="en-US" sz="2800" dirty="0" smtClean="0"/>
              <a:t>QE WBS-Based Budget and Schedule</a:t>
            </a:r>
            <a:endParaRPr lang="en-US" sz="2800" dirty="0"/>
          </a:p>
        </p:txBody>
      </p:sp>
      <p:sp>
        <p:nvSpPr>
          <p:cNvPr id="3" name="Slide Number Placeholder 2"/>
          <p:cNvSpPr>
            <a:spLocks noGrp="1"/>
          </p:cNvSpPr>
          <p:nvPr>
            <p:ph type="sldNum" sz="quarter" idx="12"/>
          </p:nvPr>
        </p:nvSpPr>
        <p:spPr/>
        <p:txBody>
          <a:bodyPr/>
          <a:lstStyle/>
          <a:p>
            <a:fld id="{263D757B-6F27-42D3-AF5E-6E942AA0A2B2}" type="slidenum">
              <a:rPr lang="en-US" smtClean="0"/>
              <a:t>23</a:t>
            </a:fld>
            <a:endParaRPr lang="en-US"/>
          </a:p>
        </p:txBody>
      </p:sp>
      <p:pic>
        <p:nvPicPr>
          <p:cNvPr id="7" name="Picture 6"/>
          <p:cNvPicPr>
            <a:picLocks noChangeAspect="1"/>
          </p:cNvPicPr>
          <p:nvPr/>
        </p:nvPicPr>
        <p:blipFill rotWithShape="1">
          <a:blip r:embed="rId3"/>
          <a:srcRect l="4693"/>
          <a:stretch/>
        </p:blipFill>
        <p:spPr>
          <a:xfrm>
            <a:off x="38206" y="1572046"/>
            <a:ext cx="9114503" cy="1993223"/>
          </a:xfrm>
          <a:prstGeom prst="rect">
            <a:avLst/>
          </a:prstGeom>
        </p:spPr>
      </p:pic>
      <p:cxnSp>
        <p:nvCxnSpPr>
          <p:cNvPr id="8" name="Straight Connector 7"/>
          <p:cNvCxnSpPr/>
          <p:nvPr/>
        </p:nvCxnSpPr>
        <p:spPr>
          <a:xfrm flipV="1">
            <a:off x="614520" y="1417636"/>
            <a:ext cx="5443" cy="854529"/>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574939" y="1417636"/>
            <a:ext cx="5443" cy="854529"/>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532637" y="1417637"/>
            <a:ext cx="5443" cy="854529"/>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484892" y="1417638"/>
            <a:ext cx="5443" cy="854529"/>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437147" y="1388724"/>
            <a:ext cx="5443" cy="854529"/>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38198" y="1317269"/>
            <a:ext cx="1110342" cy="261610"/>
          </a:xfrm>
          <a:prstGeom prst="rect">
            <a:avLst/>
          </a:prstGeom>
          <a:noFill/>
        </p:spPr>
        <p:txBody>
          <a:bodyPr wrap="square" rtlCol="0">
            <a:spAutoFit/>
          </a:bodyPr>
          <a:lstStyle/>
          <a:p>
            <a:r>
              <a:rPr lang="en-US" sz="1100" dirty="0" smtClean="0">
                <a:solidFill>
                  <a:schemeClr val="tx2">
                    <a:lumMod val="75000"/>
                  </a:schemeClr>
                </a:solidFill>
              </a:rPr>
              <a:t>FY20 - $3.1M</a:t>
            </a:r>
            <a:endParaRPr lang="en-US" sz="1100" dirty="0">
              <a:solidFill>
                <a:schemeClr val="tx2">
                  <a:lumMod val="75000"/>
                </a:schemeClr>
              </a:solidFill>
            </a:endParaRPr>
          </a:p>
        </p:txBody>
      </p:sp>
      <p:sp>
        <p:nvSpPr>
          <p:cNvPr id="14" name="TextBox 13"/>
          <p:cNvSpPr txBox="1"/>
          <p:nvPr/>
        </p:nvSpPr>
        <p:spPr>
          <a:xfrm>
            <a:off x="3001338" y="1310886"/>
            <a:ext cx="1110342" cy="261610"/>
          </a:xfrm>
          <a:prstGeom prst="rect">
            <a:avLst/>
          </a:prstGeom>
          <a:noFill/>
        </p:spPr>
        <p:txBody>
          <a:bodyPr wrap="square" rtlCol="0">
            <a:spAutoFit/>
          </a:bodyPr>
          <a:lstStyle/>
          <a:p>
            <a:r>
              <a:rPr lang="en-US" sz="1100" dirty="0" smtClean="0">
                <a:solidFill>
                  <a:schemeClr val="tx2">
                    <a:lumMod val="75000"/>
                  </a:schemeClr>
                </a:solidFill>
              </a:rPr>
              <a:t>FY21 - $26.8M</a:t>
            </a:r>
            <a:endParaRPr lang="en-US" sz="1100" dirty="0">
              <a:solidFill>
                <a:schemeClr val="tx2">
                  <a:lumMod val="75000"/>
                </a:schemeClr>
              </a:solidFill>
            </a:endParaRPr>
          </a:p>
        </p:txBody>
      </p:sp>
      <p:sp>
        <p:nvSpPr>
          <p:cNvPr id="15" name="TextBox 14"/>
          <p:cNvSpPr txBox="1"/>
          <p:nvPr/>
        </p:nvSpPr>
        <p:spPr>
          <a:xfrm>
            <a:off x="4964478" y="1317269"/>
            <a:ext cx="1110342" cy="261610"/>
          </a:xfrm>
          <a:prstGeom prst="rect">
            <a:avLst/>
          </a:prstGeom>
          <a:noFill/>
        </p:spPr>
        <p:txBody>
          <a:bodyPr wrap="square" rtlCol="0">
            <a:spAutoFit/>
          </a:bodyPr>
          <a:lstStyle/>
          <a:p>
            <a:r>
              <a:rPr lang="en-US" sz="1100" dirty="0" smtClean="0">
                <a:solidFill>
                  <a:schemeClr val="tx2">
                    <a:lumMod val="75000"/>
                  </a:schemeClr>
                </a:solidFill>
              </a:rPr>
              <a:t>FY22 - $12.6M</a:t>
            </a:r>
            <a:endParaRPr lang="en-US" sz="1100" dirty="0">
              <a:solidFill>
                <a:schemeClr val="tx2">
                  <a:lumMod val="75000"/>
                </a:schemeClr>
              </a:solidFill>
            </a:endParaRPr>
          </a:p>
        </p:txBody>
      </p:sp>
      <p:sp>
        <p:nvSpPr>
          <p:cNvPr id="16" name="TextBox 15"/>
          <p:cNvSpPr txBox="1"/>
          <p:nvPr/>
        </p:nvSpPr>
        <p:spPr>
          <a:xfrm>
            <a:off x="6989923" y="1320941"/>
            <a:ext cx="1110342" cy="261610"/>
          </a:xfrm>
          <a:prstGeom prst="rect">
            <a:avLst/>
          </a:prstGeom>
          <a:noFill/>
        </p:spPr>
        <p:txBody>
          <a:bodyPr wrap="square" rtlCol="0">
            <a:spAutoFit/>
          </a:bodyPr>
          <a:lstStyle/>
          <a:p>
            <a:r>
              <a:rPr lang="en-US" sz="1100" dirty="0" smtClean="0">
                <a:solidFill>
                  <a:schemeClr val="tx2">
                    <a:lumMod val="75000"/>
                  </a:schemeClr>
                </a:solidFill>
              </a:rPr>
              <a:t>FY23 - $1.5M</a:t>
            </a:r>
            <a:endParaRPr lang="en-US" sz="1100" dirty="0">
              <a:solidFill>
                <a:schemeClr val="tx2">
                  <a:lumMod val="75000"/>
                </a:schemeClr>
              </a:solidFill>
            </a:endParaRPr>
          </a:p>
        </p:txBody>
      </p:sp>
      <p:sp>
        <p:nvSpPr>
          <p:cNvPr id="17" name="TextBox 16"/>
          <p:cNvSpPr txBox="1"/>
          <p:nvPr/>
        </p:nvSpPr>
        <p:spPr>
          <a:xfrm>
            <a:off x="8401167" y="1317269"/>
            <a:ext cx="956032" cy="261610"/>
          </a:xfrm>
          <a:prstGeom prst="rect">
            <a:avLst/>
          </a:prstGeom>
          <a:noFill/>
        </p:spPr>
        <p:txBody>
          <a:bodyPr wrap="square" rtlCol="0">
            <a:spAutoFit/>
          </a:bodyPr>
          <a:lstStyle/>
          <a:p>
            <a:r>
              <a:rPr lang="en-US" sz="1100" dirty="0" smtClean="0">
                <a:solidFill>
                  <a:schemeClr val="tx2">
                    <a:lumMod val="75000"/>
                  </a:schemeClr>
                </a:solidFill>
              </a:rPr>
              <a:t>FY24 - $1M</a:t>
            </a:r>
            <a:endParaRPr lang="en-US" sz="1100" dirty="0">
              <a:solidFill>
                <a:schemeClr val="tx2">
                  <a:lumMod val="75000"/>
                </a:schemeClr>
              </a:solidFill>
            </a:endParaRPr>
          </a:p>
        </p:txBody>
      </p:sp>
      <p:sp>
        <p:nvSpPr>
          <p:cNvPr id="18" name="Rectangle 17"/>
          <p:cNvSpPr/>
          <p:nvPr/>
        </p:nvSpPr>
        <p:spPr>
          <a:xfrm>
            <a:off x="3782043" y="3945476"/>
            <a:ext cx="5097140" cy="2400657"/>
          </a:xfrm>
          <a:prstGeom prst="rect">
            <a:avLst/>
          </a:prstGeom>
        </p:spPr>
        <p:txBody>
          <a:bodyPr wrap="square">
            <a:spAutoFit/>
          </a:bodyPr>
          <a:lstStyle/>
          <a:p>
            <a:pPr marL="742950" lvl="1" indent="-285750">
              <a:buFont typeface="Arial" panose="020B0604020202020204" pitchFamily="34" charset="0"/>
              <a:buChar char="•"/>
            </a:pPr>
            <a:r>
              <a:rPr lang="en-US" sz="1500" dirty="0"/>
              <a:t>The resolution of this ROM is </a:t>
            </a:r>
            <a:r>
              <a:rPr lang="en-US" sz="1500" dirty="0">
                <a:latin typeface="Calibri" panose="020F0502020204030204" pitchFamily="34" charset="0"/>
              </a:rPr>
              <a:t>±</a:t>
            </a:r>
            <a:r>
              <a:rPr lang="en-US" sz="1500" dirty="0"/>
              <a:t> 15</a:t>
            </a:r>
            <a:r>
              <a:rPr lang="en-US" sz="1500" dirty="0" smtClean="0"/>
              <a:t>% for all elements</a:t>
            </a:r>
          </a:p>
          <a:p>
            <a:pPr marL="742950" lvl="1" indent="-285750">
              <a:buFont typeface="Arial" panose="020B0604020202020204" pitchFamily="34" charset="0"/>
              <a:buChar char="•"/>
            </a:pPr>
            <a:r>
              <a:rPr lang="en-US" sz="1500" dirty="0" smtClean="0"/>
              <a:t>Detailed design activities, including procurement quotes from vendors, in Phase I should eliminate significant amount of remaining uncertainty </a:t>
            </a:r>
          </a:p>
          <a:p>
            <a:pPr marL="742950" lvl="1" indent="-285750">
              <a:buFont typeface="Arial" panose="020B0604020202020204" pitchFamily="34" charset="0"/>
              <a:buChar char="•"/>
            </a:pPr>
            <a:r>
              <a:rPr lang="en-US" sz="1500" dirty="0" smtClean="0"/>
              <a:t>The costs have increased from the original proposal due to the inclusion of a significant check-out/optimization phase after IOC, the disposition of remaining Double-EAGLE components, and the addition of required customer support data acquisition and screen room capabilities</a:t>
            </a:r>
            <a:endParaRPr lang="en-US" sz="1500" dirty="0"/>
          </a:p>
        </p:txBody>
      </p:sp>
      <p:graphicFrame>
        <p:nvGraphicFramePr>
          <p:cNvPr id="19" name="Table 18"/>
          <p:cNvGraphicFramePr>
            <a:graphicFrameLocks noGrp="1"/>
          </p:cNvGraphicFramePr>
          <p:nvPr>
            <p:extLst>
              <p:ext uri="{D42A27DB-BD31-4B8C-83A1-F6EECF244321}">
                <p14:modId xmlns:p14="http://schemas.microsoft.com/office/powerpoint/2010/main" val="3971636955"/>
              </p:ext>
            </p:extLst>
          </p:nvPr>
        </p:nvGraphicFramePr>
        <p:xfrm>
          <a:off x="841133" y="3847791"/>
          <a:ext cx="3270547" cy="2687320"/>
        </p:xfrm>
        <a:graphic>
          <a:graphicData uri="http://schemas.openxmlformats.org/drawingml/2006/table">
            <a:tbl>
              <a:tblPr firstRow="1" bandRow="1">
                <a:tableStyleId>{8A107856-5554-42FB-B03E-39F5DBC370BA}</a:tableStyleId>
              </a:tblPr>
              <a:tblGrid>
                <a:gridCol w="2578397">
                  <a:extLst>
                    <a:ext uri="{9D8B030D-6E8A-4147-A177-3AD203B41FA5}">
                      <a16:colId xmlns:a16="http://schemas.microsoft.com/office/drawing/2014/main" val="20000"/>
                    </a:ext>
                  </a:extLst>
                </a:gridCol>
                <a:gridCol w="692150">
                  <a:extLst>
                    <a:ext uri="{9D8B030D-6E8A-4147-A177-3AD203B41FA5}">
                      <a16:colId xmlns:a16="http://schemas.microsoft.com/office/drawing/2014/main" val="20001"/>
                    </a:ext>
                  </a:extLst>
                </a:gridCol>
              </a:tblGrid>
              <a:tr h="248929">
                <a:tc>
                  <a:txBody>
                    <a:bodyPr/>
                    <a:lstStyle/>
                    <a:p>
                      <a:r>
                        <a:rPr lang="en-US" sz="1100" b="0" i="1" dirty="0" smtClean="0"/>
                        <a:t>Phase</a:t>
                      </a:r>
                      <a:r>
                        <a:rPr lang="en-US" sz="1100" b="0" i="1" baseline="0" dirty="0" smtClean="0"/>
                        <a:t> 0/Risk Reduction</a:t>
                      </a:r>
                      <a:endParaRPr lang="en-US" sz="1100" b="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1" dirty="0" smtClean="0"/>
                        <a:t>$0.8M</a:t>
                      </a:r>
                      <a:endParaRPr lang="en-US" sz="1100" b="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29674">
                <a:tc>
                  <a:txBody>
                    <a:bodyPr/>
                    <a:lstStyle/>
                    <a:p>
                      <a:r>
                        <a:rPr lang="en-US" sz="1100" b="0" i="1" dirty="0" smtClean="0"/>
                        <a:t>Phase 1-Design Activities</a:t>
                      </a:r>
                      <a:endParaRPr lang="en-US" sz="1100" b="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1" dirty="0" smtClean="0"/>
                        <a:t>$2.3M</a:t>
                      </a:r>
                      <a:endParaRPr lang="en-US" sz="1100" b="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0154">
                <a:tc>
                  <a:txBody>
                    <a:bodyPr/>
                    <a:lstStyle/>
                    <a:p>
                      <a:r>
                        <a:rPr lang="en-US" sz="1100" i="1" dirty="0" smtClean="0"/>
                        <a:t>Phase 2- Final</a:t>
                      </a:r>
                      <a:r>
                        <a:rPr lang="en-US" sz="1100" i="1" baseline="0" dirty="0" smtClean="0"/>
                        <a:t> Design, Prep, Testing and Quality Control</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i="1" dirty="0" smtClean="0"/>
                        <a:t>$7.8M</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sz="1100" i="1" dirty="0" smtClean="0"/>
                        <a:t>Phase 2- Long Lead</a:t>
                      </a:r>
                      <a:r>
                        <a:rPr lang="en-US" sz="1100" i="1" baseline="0" dirty="0" smtClean="0"/>
                        <a:t> Item Procurement (Capacitors)</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i="1" dirty="0" smtClean="0"/>
                        <a:t>$8.2M</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3959">
                <a:tc>
                  <a:txBody>
                    <a:bodyPr/>
                    <a:lstStyle/>
                    <a:p>
                      <a:r>
                        <a:rPr lang="en-US" sz="1100" i="1" dirty="0" smtClean="0">
                          <a:solidFill>
                            <a:schemeClr val="tx1"/>
                          </a:solidFill>
                        </a:rPr>
                        <a:t>Phase 2-</a:t>
                      </a:r>
                      <a:r>
                        <a:rPr lang="en-US" sz="1100" i="1" baseline="0" dirty="0" smtClean="0">
                          <a:solidFill>
                            <a:schemeClr val="tx1"/>
                          </a:solidFill>
                        </a:rPr>
                        <a:t> Procurement</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i="1" dirty="0" smtClean="0">
                          <a:solidFill>
                            <a:schemeClr val="tx1"/>
                          </a:solidFill>
                        </a:rPr>
                        <a:t>$21.3M</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3014">
                <a:tc>
                  <a:txBody>
                    <a:bodyPr/>
                    <a:lstStyle/>
                    <a:p>
                      <a:r>
                        <a:rPr lang="en-US" sz="1100" i="1" dirty="0" smtClean="0">
                          <a:solidFill>
                            <a:schemeClr val="tx1"/>
                          </a:solidFill>
                        </a:rPr>
                        <a:t>Phase 2-</a:t>
                      </a:r>
                      <a:r>
                        <a:rPr lang="en-US" sz="1100" i="1" baseline="0" dirty="0" smtClean="0">
                          <a:solidFill>
                            <a:schemeClr val="tx1"/>
                          </a:solidFill>
                        </a:rPr>
                        <a:t> Final Installation and DE disposition</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i="1" dirty="0" smtClean="0">
                          <a:solidFill>
                            <a:schemeClr val="tx1"/>
                          </a:solidFill>
                        </a:rPr>
                        <a:t>$3.6M</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09550">
                <a:tc>
                  <a:txBody>
                    <a:bodyPr/>
                    <a:lstStyle/>
                    <a:p>
                      <a:r>
                        <a:rPr lang="en-US" sz="1100" i="1" dirty="0" smtClean="0"/>
                        <a:t>Phase 2- Demonstration</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i="1" dirty="0" smtClean="0"/>
                        <a:t>$1M</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70840">
                <a:tc>
                  <a:txBody>
                    <a:bodyPr/>
                    <a:lstStyle/>
                    <a:p>
                      <a:r>
                        <a:rPr lang="en-US" sz="1100" b="1" dirty="0" smtClean="0"/>
                        <a:t>Total</a:t>
                      </a:r>
                      <a:endParaRPr lang="en-US" sz="11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dirty="0" smtClean="0"/>
                        <a:t>$45M</a:t>
                      </a:r>
                      <a:endParaRPr lang="en-US" sz="11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4" name="TextBox 3"/>
          <p:cNvSpPr txBox="1"/>
          <p:nvPr/>
        </p:nvSpPr>
        <p:spPr>
          <a:xfrm>
            <a:off x="762977" y="3551298"/>
            <a:ext cx="2386174" cy="338554"/>
          </a:xfrm>
          <a:prstGeom prst="rect">
            <a:avLst/>
          </a:prstGeom>
          <a:noFill/>
        </p:spPr>
        <p:txBody>
          <a:bodyPr wrap="square" rtlCol="0">
            <a:spAutoFit/>
          </a:bodyPr>
          <a:lstStyle/>
          <a:p>
            <a:r>
              <a:rPr lang="en-US" sz="1600" b="1" i="1" dirty="0" smtClean="0"/>
              <a:t>Cost by Major Element</a:t>
            </a:r>
            <a:endParaRPr lang="en-US" sz="1600" b="1" i="1" dirty="0"/>
          </a:p>
        </p:txBody>
      </p:sp>
      <p:sp>
        <p:nvSpPr>
          <p:cNvPr id="20" name="TextBox 19"/>
          <p:cNvSpPr txBox="1"/>
          <p:nvPr/>
        </p:nvSpPr>
        <p:spPr>
          <a:xfrm>
            <a:off x="6683511" y="989791"/>
            <a:ext cx="3943142" cy="276999"/>
          </a:xfrm>
          <a:prstGeom prst="rect">
            <a:avLst/>
          </a:prstGeom>
          <a:noFill/>
        </p:spPr>
        <p:txBody>
          <a:bodyPr wrap="square" rtlCol="0">
            <a:spAutoFit/>
          </a:bodyPr>
          <a:lstStyle/>
          <a:p>
            <a:r>
              <a:rPr lang="en-US" sz="1200" b="1" dirty="0" smtClean="0"/>
              <a:t>All graphs are </a:t>
            </a:r>
            <a:r>
              <a:rPr lang="en-US" sz="1200" b="1" dirty="0"/>
              <a:t>UNCLASSIFIED//</a:t>
            </a:r>
            <a:r>
              <a:rPr lang="en-US" sz="1200" b="1" dirty="0" smtClean="0"/>
              <a:t>FOUO</a:t>
            </a:r>
            <a:endParaRPr lang="en-US" sz="1200" b="1" dirty="0"/>
          </a:p>
        </p:txBody>
      </p:sp>
    </p:spTree>
    <p:extLst>
      <p:ext uri="{BB962C8B-B14F-4D97-AF65-F5344CB8AC3E}">
        <p14:creationId xmlns:p14="http://schemas.microsoft.com/office/powerpoint/2010/main" val="27897803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7036" t="1188" r="666" b="-1188"/>
          <a:stretch/>
        </p:blipFill>
        <p:spPr>
          <a:xfrm>
            <a:off x="212076" y="1076014"/>
            <a:ext cx="8801395" cy="2932176"/>
          </a:xfrm>
          <a:prstGeom prst="rect">
            <a:avLst/>
          </a:prstGeom>
        </p:spPr>
      </p:pic>
      <p:sp>
        <p:nvSpPr>
          <p:cNvPr id="2" name="Title 1"/>
          <p:cNvSpPr>
            <a:spLocks noGrp="1"/>
          </p:cNvSpPr>
          <p:nvPr>
            <p:ph type="title"/>
          </p:nvPr>
        </p:nvSpPr>
        <p:spPr>
          <a:xfrm>
            <a:off x="353785" y="-175648"/>
            <a:ext cx="8229600" cy="1143000"/>
          </a:xfrm>
        </p:spPr>
        <p:txBody>
          <a:bodyPr>
            <a:normAutofit/>
          </a:bodyPr>
          <a:lstStyle/>
          <a:p>
            <a:r>
              <a:rPr lang="en-US" sz="2800" dirty="0" smtClean="0"/>
              <a:t>Gamble III WBS-Based Budget and Schedule</a:t>
            </a:r>
            <a:endParaRPr lang="en-US" sz="2800" dirty="0"/>
          </a:p>
        </p:txBody>
      </p:sp>
      <p:sp>
        <p:nvSpPr>
          <p:cNvPr id="3" name="Slide Number Placeholder 2"/>
          <p:cNvSpPr>
            <a:spLocks noGrp="1"/>
          </p:cNvSpPr>
          <p:nvPr>
            <p:ph type="sldNum" sz="quarter" idx="12"/>
          </p:nvPr>
        </p:nvSpPr>
        <p:spPr/>
        <p:txBody>
          <a:bodyPr/>
          <a:lstStyle/>
          <a:p>
            <a:fld id="{263D757B-6F27-42D3-AF5E-6E942AA0A2B2}" type="slidenum">
              <a:rPr lang="en-US" smtClean="0"/>
              <a:t>24</a:t>
            </a:fld>
            <a:endParaRPr lang="en-US"/>
          </a:p>
        </p:txBody>
      </p:sp>
      <p:cxnSp>
        <p:nvCxnSpPr>
          <p:cNvPr id="7" name="Straight Connector 6"/>
          <p:cNvCxnSpPr/>
          <p:nvPr/>
        </p:nvCxnSpPr>
        <p:spPr>
          <a:xfrm flipV="1">
            <a:off x="724820" y="1019717"/>
            <a:ext cx="5443" cy="854529"/>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2495928" y="1019717"/>
            <a:ext cx="5443" cy="854529"/>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4216799" y="1019716"/>
            <a:ext cx="5443" cy="854529"/>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985700" y="1014924"/>
            <a:ext cx="5443" cy="854529"/>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717958" y="1017506"/>
            <a:ext cx="5443" cy="854529"/>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12519" y="812279"/>
            <a:ext cx="1110342" cy="261610"/>
          </a:xfrm>
          <a:prstGeom prst="rect">
            <a:avLst/>
          </a:prstGeom>
          <a:noFill/>
        </p:spPr>
        <p:txBody>
          <a:bodyPr wrap="square" rtlCol="0">
            <a:spAutoFit/>
          </a:bodyPr>
          <a:lstStyle/>
          <a:p>
            <a:r>
              <a:rPr lang="en-US" sz="1100" dirty="0" smtClean="0">
                <a:solidFill>
                  <a:schemeClr val="tx2">
                    <a:lumMod val="75000"/>
                  </a:schemeClr>
                </a:solidFill>
              </a:rPr>
              <a:t>FY20 - $1.6M</a:t>
            </a:r>
            <a:endParaRPr lang="en-US" sz="1100" dirty="0">
              <a:solidFill>
                <a:schemeClr val="tx2">
                  <a:lumMod val="75000"/>
                </a:schemeClr>
              </a:solidFill>
            </a:endParaRPr>
          </a:p>
        </p:txBody>
      </p:sp>
      <p:sp>
        <p:nvSpPr>
          <p:cNvPr id="13" name="TextBox 12"/>
          <p:cNvSpPr txBox="1"/>
          <p:nvPr/>
        </p:nvSpPr>
        <p:spPr>
          <a:xfrm>
            <a:off x="2875977" y="812279"/>
            <a:ext cx="1110342" cy="261610"/>
          </a:xfrm>
          <a:prstGeom prst="rect">
            <a:avLst/>
          </a:prstGeom>
          <a:noFill/>
        </p:spPr>
        <p:txBody>
          <a:bodyPr wrap="square" rtlCol="0">
            <a:spAutoFit/>
          </a:bodyPr>
          <a:lstStyle/>
          <a:p>
            <a:r>
              <a:rPr lang="en-US" sz="1100" dirty="0" smtClean="0">
                <a:solidFill>
                  <a:schemeClr val="tx2">
                    <a:lumMod val="75000"/>
                  </a:schemeClr>
                </a:solidFill>
              </a:rPr>
              <a:t>FY21 - </a:t>
            </a:r>
            <a:r>
              <a:rPr lang="en-US" sz="1100" dirty="0" smtClean="0">
                <a:solidFill>
                  <a:schemeClr val="tx2">
                    <a:lumMod val="75000"/>
                  </a:schemeClr>
                </a:solidFill>
              </a:rPr>
              <a:t>$</a:t>
            </a:r>
            <a:r>
              <a:rPr lang="en-US" sz="1100" dirty="0" smtClean="0">
                <a:solidFill>
                  <a:schemeClr val="tx2">
                    <a:lumMod val="75000"/>
                  </a:schemeClr>
                </a:solidFill>
              </a:rPr>
              <a:t>5.9</a:t>
            </a:r>
            <a:r>
              <a:rPr lang="en-US" sz="1100" dirty="0" smtClean="0">
                <a:solidFill>
                  <a:schemeClr val="tx2">
                    <a:lumMod val="75000"/>
                  </a:schemeClr>
                </a:solidFill>
              </a:rPr>
              <a:t>M</a:t>
            </a:r>
            <a:endParaRPr lang="en-US" sz="1100" dirty="0">
              <a:solidFill>
                <a:schemeClr val="tx2">
                  <a:lumMod val="75000"/>
                </a:schemeClr>
              </a:solidFill>
            </a:endParaRPr>
          </a:p>
        </p:txBody>
      </p:sp>
      <p:sp>
        <p:nvSpPr>
          <p:cNvPr id="14" name="TextBox 13"/>
          <p:cNvSpPr txBox="1"/>
          <p:nvPr/>
        </p:nvSpPr>
        <p:spPr>
          <a:xfrm>
            <a:off x="4619794" y="815764"/>
            <a:ext cx="1110342" cy="261610"/>
          </a:xfrm>
          <a:prstGeom prst="rect">
            <a:avLst/>
          </a:prstGeom>
          <a:noFill/>
        </p:spPr>
        <p:txBody>
          <a:bodyPr wrap="square" rtlCol="0">
            <a:spAutoFit/>
          </a:bodyPr>
          <a:lstStyle/>
          <a:p>
            <a:r>
              <a:rPr lang="en-US" sz="1100" dirty="0" smtClean="0">
                <a:solidFill>
                  <a:schemeClr val="tx2">
                    <a:lumMod val="75000"/>
                  </a:schemeClr>
                </a:solidFill>
              </a:rPr>
              <a:t>FY22 </a:t>
            </a:r>
            <a:r>
              <a:rPr lang="en-US" sz="1100" smtClean="0">
                <a:solidFill>
                  <a:schemeClr val="tx2">
                    <a:lumMod val="75000"/>
                  </a:schemeClr>
                </a:solidFill>
              </a:rPr>
              <a:t>- </a:t>
            </a:r>
            <a:r>
              <a:rPr lang="en-US" sz="1100" smtClean="0">
                <a:solidFill>
                  <a:schemeClr val="tx2">
                    <a:lumMod val="75000"/>
                  </a:schemeClr>
                </a:solidFill>
              </a:rPr>
              <a:t>$</a:t>
            </a:r>
            <a:r>
              <a:rPr lang="en-US" sz="1100" smtClean="0">
                <a:solidFill>
                  <a:schemeClr val="tx2">
                    <a:lumMod val="75000"/>
                  </a:schemeClr>
                </a:solidFill>
              </a:rPr>
              <a:t>4.6</a:t>
            </a:r>
            <a:r>
              <a:rPr lang="en-US" sz="1100" smtClean="0">
                <a:solidFill>
                  <a:schemeClr val="tx2">
                    <a:lumMod val="75000"/>
                  </a:schemeClr>
                </a:solidFill>
              </a:rPr>
              <a:t>M</a:t>
            </a:r>
            <a:endParaRPr lang="en-US" sz="1100" dirty="0">
              <a:solidFill>
                <a:schemeClr val="tx2">
                  <a:lumMod val="75000"/>
                </a:schemeClr>
              </a:solidFill>
            </a:endParaRPr>
          </a:p>
        </p:txBody>
      </p:sp>
      <p:sp>
        <p:nvSpPr>
          <p:cNvPr id="15" name="TextBox 14"/>
          <p:cNvSpPr txBox="1"/>
          <p:nvPr/>
        </p:nvSpPr>
        <p:spPr>
          <a:xfrm>
            <a:off x="6372933" y="812279"/>
            <a:ext cx="1110342" cy="261610"/>
          </a:xfrm>
          <a:prstGeom prst="rect">
            <a:avLst/>
          </a:prstGeom>
          <a:noFill/>
        </p:spPr>
        <p:txBody>
          <a:bodyPr wrap="square" rtlCol="0">
            <a:spAutoFit/>
          </a:bodyPr>
          <a:lstStyle/>
          <a:p>
            <a:r>
              <a:rPr lang="en-US" sz="1100" dirty="0" smtClean="0">
                <a:solidFill>
                  <a:schemeClr val="tx2">
                    <a:lumMod val="75000"/>
                  </a:schemeClr>
                </a:solidFill>
              </a:rPr>
              <a:t>FY23 - $2M</a:t>
            </a:r>
            <a:endParaRPr lang="en-US" sz="1100" dirty="0">
              <a:solidFill>
                <a:schemeClr val="tx2">
                  <a:lumMod val="75000"/>
                </a:schemeClr>
              </a:solidFill>
            </a:endParaRPr>
          </a:p>
        </p:txBody>
      </p:sp>
      <p:sp>
        <p:nvSpPr>
          <p:cNvPr id="16" name="TextBox 15"/>
          <p:cNvSpPr txBox="1"/>
          <p:nvPr/>
        </p:nvSpPr>
        <p:spPr>
          <a:xfrm>
            <a:off x="7854833" y="812279"/>
            <a:ext cx="1110342" cy="261610"/>
          </a:xfrm>
          <a:prstGeom prst="rect">
            <a:avLst/>
          </a:prstGeom>
          <a:noFill/>
        </p:spPr>
        <p:txBody>
          <a:bodyPr wrap="square" rtlCol="0">
            <a:spAutoFit/>
          </a:bodyPr>
          <a:lstStyle/>
          <a:p>
            <a:r>
              <a:rPr lang="en-US" sz="1100" dirty="0" smtClean="0">
                <a:solidFill>
                  <a:schemeClr val="tx2">
                    <a:lumMod val="75000"/>
                  </a:schemeClr>
                </a:solidFill>
              </a:rPr>
              <a:t>FY24 - $0.9M</a:t>
            </a:r>
            <a:endParaRPr lang="en-US" sz="1100" dirty="0">
              <a:solidFill>
                <a:schemeClr val="tx2">
                  <a:lumMod val="75000"/>
                </a:schemeClr>
              </a:solidFill>
            </a:endParaRPr>
          </a:p>
        </p:txBody>
      </p:sp>
      <p:sp>
        <p:nvSpPr>
          <p:cNvPr id="18" name="Rectangle 17"/>
          <p:cNvSpPr/>
          <p:nvPr/>
        </p:nvSpPr>
        <p:spPr>
          <a:xfrm>
            <a:off x="3460496" y="3864928"/>
            <a:ext cx="5683504" cy="2308324"/>
          </a:xfrm>
          <a:prstGeom prst="rect">
            <a:avLst/>
          </a:prstGeom>
        </p:spPr>
        <p:txBody>
          <a:bodyPr wrap="square">
            <a:spAutoFit/>
          </a:bodyPr>
          <a:lstStyle/>
          <a:p>
            <a:pPr marL="285750" indent="-285750">
              <a:buFont typeface="Arial" panose="020B0604020202020204" pitchFamily="34" charset="0"/>
              <a:buChar char="•"/>
            </a:pPr>
            <a:r>
              <a:rPr lang="en-US" sz="1200" dirty="0"/>
              <a:t>Facility modifications unique to Gamble III </a:t>
            </a:r>
            <a:r>
              <a:rPr lang="en-US" sz="1200" dirty="0" smtClean="0"/>
              <a:t>included; NRL contributing $800k</a:t>
            </a:r>
            <a:endParaRPr lang="en-US" sz="1200" dirty="0"/>
          </a:p>
          <a:p>
            <a:pPr marL="285750" indent="-285750">
              <a:buFont typeface="Arial" panose="020B0604020202020204" pitchFamily="34" charset="0"/>
              <a:buChar char="•"/>
            </a:pPr>
            <a:r>
              <a:rPr lang="en-US" sz="1200" dirty="0" smtClean="0"/>
              <a:t>Cost </a:t>
            </a:r>
            <a:r>
              <a:rPr lang="en-US" sz="1200" dirty="0"/>
              <a:t>uncertainty &lt;20% for all items in WBS with the exception of facility modifications and L-3 Machine Tank/Control System</a:t>
            </a:r>
          </a:p>
          <a:p>
            <a:pPr marL="742950" lvl="1" indent="-285750">
              <a:buFont typeface="Arial" panose="020B0604020202020204" pitchFamily="34" charset="0"/>
              <a:buChar char="•"/>
            </a:pPr>
            <a:r>
              <a:rPr lang="en-US" sz="1200" dirty="0"/>
              <a:t>Current NAVFAC preliminary estimate for total facility modification is $2.8M (including $800k funded by NRL)</a:t>
            </a:r>
          </a:p>
          <a:p>
            <a:pPr marL="1200150" lvl="2" indent="-285750">
              <a:buFont typeface="Arial" panose="020B0604020202020204" pitchFamily="34" charset="0"/>
              <a:buChar char="•"/>
            </a:pPr>
            <a:r>
              <a:rPr lang="en-US" sz="1200" dirty="0"/>
              <a:t>Based on experience, NRL estimates ~50% cost uncertainty at this time</a:t>
            </a:r>
          </a:p>
          <a:p>
            <a:pPr marL="1200150" lvl="2" indent="-285750">
              <a:buFont typeface="Arial" panose="020B0604020202020204" pitchFamily="34" charset="0"/>
              <a:buChar char="•"/>
            </a:pPr>
            <a:r>
              <a:rPr lang="en-US" sz="1200" dirty="0"/>
              <a:t>NAVFAC to complete in house Facility Study to reduce uncertainty prior to Gamble III Phase 1 and NAVFAC A/E Contract Award</a:t>
            </a:r>
          </a:p>
          <a:p>
            <a:pPr marL="285750" indent="-285750">
              <a:buFont typeface="Arial" panose="020B0604020202020204" pitchFamily="34" charset="0"/>
              <a:buChar char="•"/>
            </a:pPr>
            <a:r>
              <a:rPr lang="en-US" sz="1200" dirty="0" smtClean="0"/>
              <a:t>The NRL facility modifications are greater than the original estimate and the post IOC demonstration/optimization has been added </a:t>
            </a:r>
            <a:endParaRPr lang="en-US" sz="1200" dirty="0"/>
          </a:p>
          <a:p>
            <a:pPr marL="742950" lvl="1" indent="-285750">
              <a:buFont typeface="Arial" panose="020B0604020202020204" pitchFamily="34" charset="0"/>
              <a:buChar char="•"/>
            </a:pPr>
            <a:endParaRPr lang="en-US" sz="1200" dirty="0"/>
          </a:p>
        </p:txBody>
      </p:sp>
      <p:graphicFrame>
        <p:nvGraphicFramePr>
          <p:cNvPr id="21" name="Table 20"/>
          <p:cNvGraphicFramePr>
            <a:graphicFrameLocks noGrp="1"/>
          </p:cNvGraphicFramePr>
          <p:nvPr>
            <p:extLst>
              <p:ext uri="{D42A27DB-BD31-4B8C-83A1-F6EECF244321}">
                <p14:modId xmlns:p14="http://schemas.microsoft.com/office/powerpoint/2010/main" val="1554975694"/>
              </p:ext>
            </p:extLst>
          </p:nvPr>
        </p:nvGraphicFramePr>
        <p:xfrm>
          <a:off x="140135" y="4122776"/>
          <a:ext cx="3270547" cy="2116894"/>
        </p:xfrm>
        <a:graphic>
          <a:graphicData uri="http://schemas.openxmlformats.org/drawingml/2006/table">
            <a:tbl>
              <a:tblPr firstRow="1" bandRow="1">
                <a:tableStyleId>{8A107856-5554-42FB-B03E-39F5DBC370BA}</a:tableStyleId>
              </a:tblPr>
              <a:tblGrid>
                <a:gridCol w="2578397">
                  <a:extLst>
                    <a:ext uri="{9D8B030D-6E8A-4147-A177-3AD203B41FA5}">
                      <a16:colId xmlns:a16="http://schemas.microsoft.com/office/drawing/2014/main" val="20000"/>
                    </a:ext>
                  </a:extLst>
                </a:gridCol>
                <a:gridCol w="692150">
                  <a:extLst>
                    <a:ext uri="{9D8B030D-6E8A-4147-A177-3AD203B41FA5}">
                      <a16:colId xmlns:a16="http://schemas.microsoft.com/office/drawing/2014/main" val="20001"/>
                    </a:ext>
                  </a:extLst>
                </a:gridCol>
              </a:tblGrid>
              <a:tr h="207434">
                <a:tc>
                  <a:txBody>
                    <a:bodyPr/>
                    <a:lstStyle/>
                    <a:p>
                      <a:r>
                        <a:rPr lang="en-US" sz="1100" b="0" i="1" dirty="0" smtClean="0"/>
                        <a:t>Phase</a:t>
                      </a:r>
                      <a:r>
                        <a:rPr lang="en-US" sz="1100" b="0" i="1" baseline="0" dirty="0" smtClean="0"/>
                        <a:t> 0/Risk Reduction</a:t>
                      </a:r>
                      <a:endParaRPr lang="en-US" sz="1100" b="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1" dirty="0" smtClean="0"/>
                        <a:t>$0.2M</a:t>
                      </a:r>
                      <a:endParaRPr lang="en-US" sz="1100" b="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29674">
                <a:tc>
                  <a:txBody>
                    <a:bodyPr/>
                    <a:lstStyle/>
                    <a:p>
                      <a:r>
                        <a:rPr lang="en-US" sz="1100" i="1" dirty="0" smtClean="0"/>
                        <a:t>Facility Modifications</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i="1" dirty="0" smtClean="0"/>
                        <a:t>$2M</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29674">
                <a:tc>
                  <a:txBody>
                    <a:bodyPr/>
                    <a:lstStyle/>
                    <a:p>
                      <a:r>
                        <a:rPr lang="en-US" sz="1100" b="0" i="1" dirty="0" smtClean="0"/>
                        <a:t>Phase 1-Design Activities</a:t>
                      </a:r>
                      <a:endParaRPr lang="en-US" sz="1100" b="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1" dirty="0" smtClean="0"/>
                        <a:t>$1.8M</a:t>
                      </a:r>
                      <a:endParaRPr lang="en-US" sz="1100" b="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sz="1100" i="1" dirty="0" smtClean="0"/>
                        <a:t>Phase 2- Final</a:t>
                      </a:r>
                      <a:r>
                        <a:rPr lang="en-US" sz="1100" i="1" baseline="0" dirty="0" smtClean="0"/>
                        <a:t> Design, Assembly, &amp; Installation</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i="1" dirty="0" smtClean="0"/>
                        <a:t>$3M</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3959">
                <a:tc>
                  <a:txBody>
                    <a:bodyPr/>
                    <a:lstStyle/>
                    <a:p>
                      <a:r>
                        <a:rPr lang="en-US" sz="1100" i="1" dirty="0" smtClean="0">
                          <a:solidFill>
                            <a:schemeClr val="tx1"/>
                          </a:solidFill>
                        </a:rPr>
                        <a:t>Phase 2-</a:t>
                      </a:r>
                      <a:r>
                        <a:rPr lang="en-US" sz="1100" i="1" baseline="0" dirty="0" smtClean="0">
                          <a:solidFill>
                            <a:schemeClr val="tx1"/>
                          </a:solidFill>
                        </a:rPr>
                        <a:t> Procurement</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i="1" dirty="0" smtClean="0">
                          <a:solidFill>
                            <a:schemeClr val="tx1"/>
                          </a:solidFill>
                        </a:rPr>
                        <a:t>$7M</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3014">
                <a:tc>
                  <a:txBody>
                    <a:bodyPr/>
                    <a:lstStyle/>
                    <a:p>
                      <a:r>
                        <a:rPr lang="en-US" sz="1100" i="1" dirty="0" smtClean="0">
                          <a:solidFill>
                            <a:schemeClr val="tx1"/>
                          </a:solidFill>
                        </a:rPr>
                        <a:t>Phase 2-</a:t>
                      </a:r>
                      <a:r>
                        <a:rPr lang="en-US" sz="1100" i="1" baseline="0" dirty="0" smtClean="0">
                          <a:solidFill>
                            <a:schemeClr val="tx1"/>
                          </a:solidFill>
                        </a:rPr>
                        <a:t> Demonstration</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i="1" dirty="0" smtClean="0">
                          <a:solidFill>
                            <a:schemeClr val="tx1"/>
                          </a:solidFill>
                        </a:rPr>
                        <a:t>$1M</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0840">
                <a:tc>
                  <a:txBody>
                    <a:bodyPr/>
                    <a:lstStyle/>
                    <a:p>
                      <a:r>
                        <a:rPr lang="en-US" sz="1200" b="1" dirty="0" smtClean="0"/>
                        <a:t>Total</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dirty="0" smtClean="0"/>
                        <a:t>$15M</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22" name="TextBox 21"/>
          <p:cNvSpPr txBox="1"/>
          <p:nvPr/>
        </p:nvSpPr>
        <p:spPr>
          <a:xfrm>
            <a:off x="67597" y="3864928"/>
            <a:ext cx="2386174" cy="338554"/>
          </a:xfrm>
          <a:prstGeom prst="rect">
            <a:avLst/>
          </a:prstGeom>
          <a:noFill/>
        </p:spPr>
        <p:txBody>
          <a:bodyPr wrap="square" rtlCol="0">
            <a:spAutoFit/>
          </a:bodyPr>
          <a:lstStyle/>
          <a:p>
            <a:r>
              <a:rPr lang="en-US" sz="1600" b="1" i="1" dirty="0" smtClean="0"/>
              <a:t>Cost by Major Element</a:t>
            </a:r>
            <a:endParaRPr lang="en-US" sz="1600" b="1" i="1" dirty="0"/>
          </a:p>
        </p:txBody>
      </p:sp>
      <p:sp>
        <p:nvSpPr>
          <p:cNvPr id="23" name="TextBox 22"/>
          <p:cNvSpPr txBox="1"/>
          <p:nvPr/>
        </p:nvSpPr>
        <p:spPr>
          <a:xfrm>
            <a:off x="6727054" y="581312"/>
            <a:ext cx="3943142" cy="276999"/>
          </a:xfrm>
          <a:prstGeom prst="rect">
            <a:avLst/>
          </a:prstGeom>
          <a:noFill/>
        </p:spPr>
        <p:txBody>
          <a:bodyPr wrap="square" rtlCol="0">
            <a:spAutoFit/>
          </a:bodyPr>
          <a:lstStyle/>
          <a:p>
            <a:r>
              <a:rPr lang="en-US" sz="1200" b="1" dirty="0" smtClean="0"/>
              <a:t>All graphs are </a:t>
            </a:r>
            <a:r>
              <a:rPr lang="en-US" sz="1200" b="1" dirty="0"/>
              <a:t>UNCLASSIFIED//</a:t>
            </a:r>
            <a:r>
              <a:rPr lang="en-US" sz="1200" b="1" dirty="0" smtClean="0"/>
              <a:t>FOUO</a:t>
            </a:r>
            <a:endParaRPr lang="en-US" sz="1200" b="1" dirty="0"/>
          </a:p>
        </p:txBody>
      </p:sp>
    </p:spTree>
    <p:extLst>
      <p:ext uri="{BB962C8B-B14F-4D97-AF65-F5344CB8AC3E}">
        <p14:creationId xmlns:p14="http://schemas.microsoft.com/office/powerpoint/2010/main" val="11576209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423" y="-84895"/>
            <a:ext cx="8229600" cy="1143000"/>
          </a:xfrm>
        </p:spPr>
        <p:txBody>
          <a:bodyPr>
            <a:normAutofit/>
          </a:bodyPr>
          <a:lstStyle/>
          <a:p>
            <a:r>
              <a:rPr lang="en-US" sz="2800" dirty="0" smtClean="0"/>
              <a:t>PITHON II WBS-Based Budget and Schedule</a:t>
            </a:r>
            <a:endParaRPr lang="en-US" sz="2800" dirty="0"/>
          </a:p>
        </p:txBody>
      </p:sp>
      <p:sp>
        <p:nvSpPr>
          <p:cNvPr id="3" name="Slide Number Placeholder 2"/>
          <p:cNvSpPr>
            <a:spLocks noGrp="1"/>
          </p:cNvSpPr>
          <p:nvPr>
            <p:ph type="sldNum" sz="quarter" idx="12"/>
          </p:nvPr>
        </p:nvSpPr>
        <p:spPr/>
        <p:txBody>
          <a:bodyPr/>
          <a:lstStyle/>
          <a:p>
            <a:fld id="{263D757B-6F27-42D3-AF5E-6E942AA0A2B2}" type="slidenum">
              <a:rPr lang="en-US" smtClean="0"/>
              <a:t>25</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267578809"/>
              </p:ext>
            </p:extLst>
          </p:nvPr>
        </p:nvGraphicFramePr>
        <p:xfrm>
          <a:off x="1078299" y="3684430"/>
          <a:ext cx="3270547" cy="2284534"/>
        </p:xfrm>
        <a:graphic>
          <a:graphicData uri="http://schemas.openxmlformats.org/drawingml/2006/table">
            <a:tbl>
              <a:tblPr firstRow="1" bandRow="1">
                <a:tableStyleId>{8A107856-5554-42FB-B03E-39F5DBC370BA}</a:tableStyleId>
              </a:tblPr>
              <a:tblGrid>
                <a:gridCol w="2578397">
                  <a:extLst>
                    <a:ext uri="{9D8B030D-6E8A-4147-A177-3AD203B41FA5}">
                      <a16:colId xmlns:a16="http://schemas.microsoft.com/office/drawing/2014/main" val="20000"/>
                    </a:ext>
                  </a:extLst>
                </a:gridCol>
                <a:gridCol w="692150">
                  <a:extLst>
                    <a:ext uri="{9D8B030D-6E8A-4147-A177-3AD203B41FA5}">
                      <a16:colId xmlns:a16="http://schemas.microsoft.com/office/drawing/2014/main" val="20001"/>
                    </a:ext>
                  </a:extLst>
                </a:gridCol>
              </a:tblGrid>
              <a:tr h="207434">
                <a:tc>
                  <a:txBody>
                    <a:bodyPr/>
                    <a:lstStyle/>
                    <a:p>
                      <a:r>
                        <a:rPr lang="en-US" sz="1100" b="0" i="1" dirty="0" smtClean="0"/>
                        <a:t>Phase</a:t>
                      </a:r>
                      <a:r>
                        <a:rPr lang="en-US" sz="1100" b="0" i="1" baseline="0" dirty="0" smtClean="0"/>
                        <a:t> 0/Risk Reduction</a:t>
                      </a:r>
                      <a:endParaRPr lang="en-US" sz="1100" b="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1" dirty="0" smtClean="0">
                          <a:solidFill>
                            <a:schemeClr val="tx1"/>
                          </a:solidFill>
                        </a:rPr>
                        <a:t>N/A</a:t>
                      </a:r>
                      <a:endParaRPr lang="en-US" sz="1100" b="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29674">
                <a:tc>
                  <a:txBody>
                    <a:bodyPr/>
                    <a:lstStyle/>
                    <a:p>
                      <a:r>
                        <a:rPr lang="en-US" sz="1100" b="0" i="1" dirty="0" smtClean="0"/>
                        <a:t>Phase 1-Design Activities</a:t>
                      </a:r>
                      <a:endParaRPr lang="en-US" sz="1100" b="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1" dirty="0" smtClean="0"/>
                        <a:t>$1.5M</a:t>
                      </a:r>
                      <a:endParaRPr lang="en-US" sz="1100" b="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r>
                        <a:rPr lang="en-US" sz="1100" i="1" dirty="0" smtClean="0">
                          <a:solidFill>
                            <a:schemeClr val="tx1"/>
                          </a:solidFill>
                        </a:rPr>
                        <a:t>Phase 2-Long</a:t>
                      </a:r>
                      <a:r>
                        <a:rPr lang="en-US" sz="1100" i="1" baseline="0" dirty="0" smtClean="0">
                          <a:solidFill>
                            <a:schemeClr val="tx1"/>
                          </a:solidFill>
                        </a:rPr>
                        <a:t> Lead Procurement (Capacitors)</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i="1" dirty="0" smtClean="0">
                          <a:solidFill>
                            <a:schemeClr val="tx1"/>
                          </a:solidFill>
                        </a:rPr>
                        <a:t>$3M</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0840">
                <a:tc>
                  <a:txBody>
                    <a:bodyPr/>
                    <a:lstStyle/>
                    <a:p>
                      <a:r>
                        <a:rPr lang="en-US" sz="1100" i="1" dirty="0" smtClean="0"/>
                        <a:t>Phase 2- Final</a:t>
                      </a:r>
                      <a:r>
                        <a:rPr lang="en-US" sz="1100" i="1" baseline="0" dirty="0" smtClean="0"/>
                        <a:t> Design, Assembly, &amp; Installation</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i="1" dirty="0" smtClean="0">
                          <a:solidFill>
                            <a:schemeClr val="tx1"/>
                          </a:solidFill>
                        </a:rPr>
                        <a:t>$4.5M</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3959">
                <a:tc>
                  <a:txBody>
                    <a:bodyPr/>
                    <a:lstStyle/>
                    <a:p>
                      <a:r>
                        <a:rPr lang="en-US" sz="1100" i="1" dirty="0" smtClean="0">
                          <a:solidFill>
                            <a:schemeClr val="tx1"/>
                          </a:solidFill>
                        </a:rPr>
                        <a:t>Phase 2-</a:t>
                      </a:r>
                      <a:r>
                        <a:rPr lang="en-US" sz="1100" i="1" baseline="0" dirty="0" smtClean="0">
                          <a:solidFill>
                            <a:schemeClr val="tx1"/>
                          </a:solidFill>
                        </a:rPr>
                        <a:t> Procurement</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i="1" dirty="0" smtClean="0">
                          <a:solidFill>
                            <a:schemeClr val="tx1"/>
                          </a:solidFill>
                        </a:rPr>
                        <a:t>$5M</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83014">
                <a:tc>
                  <a:txBody>
                    <a:bodyPr/>
                    <a:lstStyle/>
                    <a:p>
                      <a:r>
                        <a:rPr lang="en-US" sz="1100" i="1" dirty="0" smtClean="0">
                          <a:solidFill>
                            <a:schemeClr val="tx1"/>
                          </a:solidFill>
                        </a:rPr>
                        <a:t>Phase 2-</a:t>
                      </a:r>
                      <a:r>
                        <a:rPr lang="en-US" sz="1100" i="1" baseline="0" dirty="0" smtClean="0">
                          <a:solidFill>
                            <a:schemeClr val="tx1"/>
                          </a:solidFill>
                        </a:rPr>
                        <a:t> Demonstration</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i="1" dirty="0" smtClean="0">
                          <a:solidFill>
                            <a:schemeClr val="tx1"/>
                          </a:solidFill>
                        </a:rPr>
                        <a:t>$1M</a:t>
                      </a:r>
                      <a:endParaRPr lang="en-US" sz="110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70840">
                <a:tc>
                  <a:txBody>
                    <a:bodyPr/>
                    <a:lstStyle/>
                    <a:p>
                      <a:r>
                        <a:rPr lang="en-US" sz="1200" b="1" dirty="0" smtClean="0"/>
                        <a:t>Total</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1" dirty="0" smtClean="0"/>
                        <a:t>$15M</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5" name="TextBox 4"/>
          <p:cNvSpPr txBox="1"/>
          <p:nvPr/>
        </p:nvSpPr>
        <p:spPr>
          <a:xfrm>
            <a:off x="1005761" y="3426582"/>
            <a:ext cx="2386174" cy="338554"/>
          </a:xfrm>
          <a:prstGeom prst="rect">
            <a:avLst/>
          </a:prstGeom>
          <a:noFill/>
        </p:spPr>
        <p:txBody>
          <a:bodyPr wrap="square" rtlCol="0">
            <a:spAutoFit/>
          </a:bodyPr>
          <a:lstStyle/>
          <a:p>
            <a:r>
              <a:rPr lang="en-US" sz="1600" b="1" i="1" dirty="0" smtClean="0"/>
              <a:t>Cost by Major Element</a:t>
            </a:r>
            <a:endParaRPr lang="en-US" sz="1600" b="1" i="1" dirty="0"/>
          </a:p>
        </p:txBody>
      </p:sp>
      <p:sp>
        <p:nvSpPr>
          <p:cNvPr id="6" name="Rectangle 5"/>
          <p:cNvSpPr/>
          <p:nvPr/>
        </p:nvSpPr>
        <p:spPr>
          <a:xfrm>
            <a:off x="4020290" y="3641757"/>
            <a:ext cx="4826733" cy="2354491"/>
          </a:xfrm>
          <a:prstGeom prst="rect">
            <a:avLst/>
          </a:prstGeom>
        </p:spPr>
        <p:txBody>
          <a:bodyPr wrap="square">
            <a:spAutoFit/>
          </a:bodyPr>
          <a:lstStyle/>
          <a:p>
            <a:pPr marL="742950" lvl="1" indent="-285750">
              <a:buFont typeface="Arial" panose="020B0604020202020204" pitchFamily="34" charset="0"/>
              <a:buChar char="•"/>
            </a:pPr>
            <a:r>
              <a:rPr lang="en-US" sz="1500" dirty="0"/>
              <a:t>The resolution of this ROM is </a:t>
            </a:r>
            <a:r>
              <a:rPr lang="en-US" sz="1500" dirty="0">
                <a:latin typeface="Calibri" panose="020F0502020204030204" pitchFamily="34" charset="0"/>
              </a:rPr>
              <a:t>±</a:t>
            </a:r>
            <a:r>
              <a:rPr lang="en-US" sz="1500" dirty="0"/>
              <a:t> 15</a:t>
            </a:r>
            <a:r>
              <a:rPr lang="en-US" sz="1500" dirty="0" smtClean="0"/>
              <a:t>% for all elements</a:t>
            </a:r>
          </a:p>
          <a:p>
            <a:pPr marL="742950" lvl="1" indent="-285750">
              <a:buFont typeface="Arial" panose="020B0604020202020204" pitchFamily="34" charset="0"/>
              <a:buChar char="•"/>
            </a:pPr>
            <a:r>
              <a:rPr lang="en-US" sz="1500" dirty="0" smtClean="0"/>
              <a:t>Phase 0 activities and risk reduction from Quad Eagle can be leveraged here</a:t>
            </a:r>
          </a:p>
          <a:p>
            <a:pPr marL="742950" lvl="1" indent="-285750">
              <a:buFont typeface="Arial" panose="020B0604020202020204" pitchFamily="34" charset="0"/>
              <a:buChar char="•"/>
            </a:pPr>
            <a:r>
              <a:rPr lang="en-US" sz="1500" dirty="0" smtClean="0"/>
              <a:t>Detailed design activities, including quotes from vendors, in Phase I should eliminate significant amount of remaining uncertainty</a:t>
            </a:r>
          </a:p>
          <a:p>
            <a:pPr marL="742950" lvl="1" indent="-285750">
              <a:buFont typeface="Arial" panose="020B0604020202020204" pitchFamily="34" charset="0"/>
              <a:buChar char="•"/>
            </a:pPr>
            <a:r>
              <a:rPr lang="en-US" sz="1400" dirty="0" smtClean="0"/>
              <a:t>Increased cost estimate includes upgrades of the output lines to improve performance and post IOC checkout/optimization</a:t>
            </a:r>
            <a:endParaRPr lang="en-US" sz="1500" dirty="0"/>
          </a:p>
        </p:txBody>
      </p:sp>
      <p:sp>
        <p:nvSpPr>
          <p:cNvPr id="7" name="TextBox 6"/>
          <p:cNvSpPr txBox="1"/>
          <p:nvPr/>
        </p:nvSpPr>
        <p:spPr>
          <a:xfrm>
            <a:off x="6639968" y="781106"/>
            <a:ext cx="3943142" cy="276999"/>
          </a:xfrm>
          <a:prstGeom prst="rect">
            <a:avLst/>
          </a:prstGeom>
          <a:noFill/>
        </p:spPr>
        <p:txBody>
          <a:bodyPr wrap="square" rtlCol="0">
            <a:spAutoFit/>
          </a:bodyPr>
          <a:lstStyle/>
          <a:p>
            <a:r>
              <a:rPr lang="en-US" sz="1200" b="1" dirty="0" smtClean="0"/>
              <a:t>All graphs are </a:t>
            </a:r>
            <a:r>
              <a:rPr lang="en-US" sz="1200" b="1" dirty="0"/>
              <a:t>UNCLASSIFIED//</a:t>
            </a:r>
            <a:r>
              <a:rPr lang="en-US" sz="1200" b="1" dirty="0" smtClean="0"/>
              <a:t>FOUO</a:t>
            </a:r>
            <a:endParaRPr lang="en-US" sz="1200" b="1" dirty="0"/>
          </a:p>
        </p:txBody>
      </p:sp>
      <p:pic>
        <p:nvPicPr>
          <p:cNvPr id="8" name="Picture 7"/>
          <p:cNvPicPr>
            <a:picLocks noChangeAspect="1"/>
          </p:cNvPicPr>
          <p:nvPr/>
        </p:nvPicPr>
        <p:blipFill>
          <a:blip r:embed="rId2"/>
          <a:stretch>
            <a:fillRect/>
          </a:stretch>
        </p:blipFill>
        <p:spPr>
          <a:xfrm>
            <a:off x="69669" y="1478685"/>
            <a:ext cx="9144000" cy="1527317"/>
          </a:xfrm>
          <a:prstGeom prst="rect">
            <a:avLst/>
          </a:prstGeom>
        </p:spPr>
      </p:pic>
      <p:cxnSp>
        <p:nvCxnSpPr>
          <p:cNvPr id="9" name="Straight Connector 8"/>
          <p:cNvCxnSpPr/>
          <p:nvPr/>
        </p:nvCxnSpPr>
        <p:spPr>
          <a:xfrm flipV="1">
            <a:off x="1005761" y="1104068"/>
            <a:ext cx="5443" cy="854529"/>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477983" y="1097180"/>
            <a:ext cx="5443" cy="854529"/>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775771" y="1114372"/>
            <a:ext cx="5443" cy="854529"/>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092091" y="1118972"/>
            <a:ext cx="5443" cy="854529"/>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34256" y="1058616"/>
            <a:ext cx="1110342" cy="261610"/>
          </a:xfrm>
          <a:prstGeom prst="rect">
            <a:avLst/>
          </a:prstGeom>
          <a:noFill/>
        </p:spPr>
        <p:txBody>
          <a:bodyPr wrap="square" rtlCol="0">
            <a:spAutoFit/>
          </a:bodyPr>
          <a:lstStyle/>
          <a:p>
            <a:r>
              <a:rPr lang="en-US" sz="1100" dirty="0" smtClean="0">
                <a:solidFill>
                  <a:schemeClr val="tx2">
                    <a:lumMod val="75000"/>
                  </a:schemeClr>
                </a:solidFill>
              </a:rPr>
              <a:t>FY22 - $3.5</a:t>
            </a:r>
            <a:endParaRPr lang="en-US" sz="1100" dirty="0">
              <a:solidFill>
                <a:schemeClr val="tx2">
                  <a:lumMod val="75000"/>
                </a:schemeClr>
              </a:solidFill>
            </a:endParaRPr>
          </a:p>
        </p:txBody>
      </p:sp>
      <p:sp>
        <p:nvSpPr>
          <p:cNvPr id="14" name="TextBox 13"/>
          <p:cNvSpPr txBox="1"/>
          <p:nvPr/>
        </p:nvSpPr>
        <p:spPr>
          <a:xfrm>
            <a:off x="4309000" y="1100778"/>
            <a:ext cx="1110342" cy="261610"/>
          </a:xfrm>
          <a:prstGeom prst="rect">
            <a:avLst/>
          </a:prstGeom>
          <a:noFill/>
        </p:spPr>
        <p:txBody>
          <a:bodyPr wrap="square" rtlCol="0">
            <a:spAutoFit/>
          </a:bodyPr>
          <a:lstStyle/>
          <a:p>
            <a:r>
              <a:rPr lang="en-US" sz="1100" dirty="0" smtClean="0">
                <a:solidFill>
                  <a:schemeClr val="tx2">
                    <a:lumMod val="75000"/>
                  </a:schemeClr>
                </a:solidFill>
              </a:rPr>
              <a:t>FY23 - $8</a:t>
            </a:r>
            <a:endParaRPr lang="en-US" sz="1100" dirty="0">
              <a:solidFill>
                <a:schemeClr val="tx2">
                  <a:lumMod val="75000"/>
                </a:schemeClr>
              </a:solidFill>
            </a:endParaRPr>
          </a:p>
        </p:txBody>
      </p:sp>
      <p:sp>
        <p:nvSpPr>
          <p:cNvPr id="15" name="TextBox 14"/>
          <p:cNvSpPr txBox="1"/>
          <p:nvPr/>
        </p:nvSpPr>
        <p:spPr>
          <a:xfrm>
            <a:off x="6535477" y="1065313"/>
            <a:ext cx="1110342" cy="261610"/>
          </a:xfrm>
          <a:prstGeom prst="rect">
            <a:avLst/>
          </a:prstGeom>
          <a:noFill/>
        </p:spPr>
        <p:txBody>
          <a:bodyPr wrap="square" rtlCol="0">
            <a:spAutoFit/>
          </a:bodyPr>
          <a:lstStyle/>
          <a:p>
            <a:r>
              <a:rPr lang="en-US" sz="1100" dirty="0" smtClean="0">
                <a:solidFill>
                  <a:schemeClr val="tx2">
                    <a:lumMod val="75000"/>
                  </a:schemeClr>
                </a:solidFill>
              </a:rPr>
              <a:t>FY24 - $2M</a:t>
            </a:r>
            <a:endParaRPr lang="en-US" sz="1100" dirty="0">
              <a:solidFill>
                <a:schemeClr val="tx2">
                  <a:lumMod val="75000"/>
                </a:schemeClr>
              </a:solidFill>
            </a:endParaRPr>
          </a:p>
        </p:txBody>
      </p:sp>
      <p:sp>
        <p:nvSpPr>
          <p:cNvPr id="17" name="TextBox 16"/>
          <p:cNvSpPr txBox="1"/>
          <p:nvPr/>
        </p:nvSpPr>
        <p:spPr>
          <a:xfrm>
            <a:off x="-7038" y="1066156"/>
            <a:ext cx="1110342" cy="261610"/>
          </a:xfrm>
          <a:prstGeom prst="rect">
            <a:avLst/>
          </a:prstGeom>
          <a:noFill/>
        </p:spPr>
        <p:txBody>
          <a:bodyPr wrap="square" rtlCol="0">
            <a:spAutoFit/>
          </a:bodyPr>
          <a:lstStyle/>
          <a:p>
            <a:r>
              <a:rPr lang="en-US" sz="1100" dirty="0" smtClean="0">
                <a:solidFill>
                  <a:schemeClr val="tx2">
                    <a:lumMod val="75000"/>
                  </a:schemeClr>
                </a:solidFill>
              </a:rPr>
              <a:t>FY21 - $1.5M</a:t>
            </a:r>
            <a:endParaRPr lang="en-US" sz="1100" dirty="0">
              <a:solidFill>
                <a:schemeClr val="tx2">
                  <a:lumMod val="75000"/>
                </a:schemeClr>
              </a:solidFill>
            </a:endParaRPr>
          </a:p>
        </p:txBody>
      </p:sp>
    </p:spTree>
    <p:extLst>
      <p:ext uri="{BB962C8B-B14F-4D97-AF65-F5344CB8AC3E}">
        <p14:creationId xmlns:p14="http://schemas.microsoft.com/office/powerpoint/2010/main" val="41846230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Identified Risks</a:t>
            </a:r>
            <a:endParaRPr lang="en-US" dirty="0"/>
          </a:p>
        </p:txBody>
      </p:sp>
      <p:sp>
        <p:nvSpPr>
          <p:cNvPr id="3" name="Slide Number Placeholder 2"/>
          <p:cNvSpPr>
            <a:spLocks noGrp="1"/>
          </p:cNvSpPr>
          <p:nvPr>
            <p:ph type="sldNum" sz="quarter" idx="12"/>
          </p:nvPr>
        </p:nvSpPr>
        <p:spPr/>
        <p:txBody>
          <a:bodyPr/>
          <a:lstStyle/>
          <a:p>
            <a:fld id="{263D757B-6F27-42D3-AF5E-6E942AA0A2B2}" type="slidenum">
              <a:rPr lang="en-US" smtClean="0"/>
              <a:t>26</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669706710"/>
              </p:ext>
            </p:extLst>
          </p:nvPr>
        </p:nvGraphicFramePr>
        <p:xfrm>
          <a:off x="893618" y="1417638"/>
          <a:ext cx="7355859" cy="3931920"/>
        </p:xfrm>
        <a:graphic>
          <a:graphicData uri="http://schemas.openxmlformats.org/drawingml/2006/table">
            <a:tbl>
              <a:tblPr firstRow="1" bandRow="1">
                <a:tableStyleId>{5C22544A-7EE6-4342-B048-85BDC9FD1C3A}</a:tableStyleId>
              </a:tblPr>
              <a:tblGrid>
                <a:gridCol w="359997">
                  <a:extLst>
                    <a:ext uri="{9D8B030D-6E8A-4147-A177-3AD203B41FA5}">
                      <a16:colId xmlns:a16="http://schemas.microsoft.com/office/drawing/2014/main" val="20000"/>
                    </a:ext>
                  </a:extLst>
                </a:gridCol>
                <a:gridCol w="2331954">
                  <a:extLst>
                    <a:ext uri="{9D8B030D-6E8A-4147-A177-3AD203B41FA5}">
                      <a16:colId xmlns:a16="http://schemas.microsoft.com/office/drawing/2014/main" val="20001"/>
                    </a:ext>
                  </a:extLst>
                </a:gridCol>
                <a:gridCol w="1103728">
                  <a:extLst>
                    <a:ext uri="{9D8B030D-6E8A-4147-A177-3AD203B41FA5}">
                      <a16:colId xmlns:a16="http://schemas.microsoft.com/office/drawing/2014/main" val="20002"/>
                    </a:ext>
                  </a:extLst>
                </a:gridCol>
                <a:gridCol w="3560180">
                  <a:extLst>
                    <a:ext uri="{9D8B030D-6E8A-4147-A177-3AD203B41FA5}">
                      <a16:colId xmlns:a16="http://schemas.microsoft.com/office/drawing/2014/main" val="20003"/>
                    </a:ext>
                  </a:extLst>
                </a:gridCol>
              </a:tblGrid>
              <a:tr h="315154">
                <a:tc gridSpan="2">
                  <a:txBody>
                    <a:bodyPr/>
                    <a:lstStyle/>
                    <a:p>
                      <a:r>
                        <a:rPr lang="en-US" dirty="0" smtClean="0"/>
                        <a:t>Risk</a:t>
                      </a:r>
                    </a:p>
                  </a:txBody>
                  <a:tcPr/>
                </a:tc>
                <a:tc hMerge="1">
                  <a:txBody>
                    <a:bodyPr/>
                    <a:lstStyle/>
                    <a:p>
                      <a:endParaRPr lang="en-US" dirty="0"/>
                    </a:p>
                  </a:txBody>
                  <a:tcPr/>
                </a:tc>
                <a:tc>
                  <a:txBody>
                    <a:bodyPr/>
                    <a:lstStyle/>
                    <a:p>
                      <a:endParaRPr lang="en-US" dirty="0"/>
                    </a:p>
                  </a:txBody>
                  <a:tcPr/>
                </a:tc>
                <a:tc>
                  <a:txBody>
                    <a:bodyPr/>
                    <a:lstStyle/>
                    <a:p>
                      <a:r>
                        <a:rPr lang="en-US" dirty="0" smtClean="0"/>
                        <a:t>Mitigation Approach</a:t>
                      </a:r>
                      <a:endParaRPr lang="en-US" dirty="0"/>
                    </a:p>
                  </a:txBody>
                  <a:tcPr/>
                </a:tc>
                <a:extLst>
                  <a:ext uri="{0D108BD9-81ED-4DB2-BD59-A6C34878D82A}">
                    <a16:rowId xmlns:a16="http://schemas.microsoft.com/office/drawing/2014/main" val="10000"/>
                  </a:ext>
                </a:extLst>
              </a:tr>
              <a:tr h="315154">
                <a:tc gridSpan="4">
                  <a:txBody>
                    <a:bodyPr/>
                    <a:lstStyle/>
                    <a:p>
                      <a:r>
                        <a:rPr lang="en-US" i="1" dirty="0" smtClean="0"/>
                        <a:t>Technical</a:t>
                      </a:r>
                    </a:p>
                  </a:txBody>
                  <a:tcPr>
                    <a:solidFill>
                      <a:schemeClr val="accent1">
                        <a:lumMod val="40000"/>
                        <a:lumOff val="60000"/>
                      </a:schemeClr>
                    </a:solidFill>
                  </a:tcPr>
                </a:tc>
                <a:tc hMerge="1">
                  <a:txBody>
                    <a:bodyPr/>
                    <a:lstStyle/>
                    <a:p>
                      <a:endParaRPr lang="en-US" dirty="0" smtClean="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699383">
                <a:tc>
                  <a:txBody>
                    <a:bodyPr/>
                    <a:lstStyle/>
                    <a:p>
                      <a:endParaRPr lang="en-US" dirty="0" smtClean="0"/>
                    </a:p>
                  </a:txBody>
                  <a:tcPr>
                    <a:solidFill>
                      <a:schemeClr val="bg1">
                        <a:lumMod val="95000"/>
                      </a:schemeClr>
                    </a:solidFill>
                  </a:tcPr>
                </a:tc>
                <a:tc>
                  <a:txBody>
                    <a:bodyPr/>
                    <a:lstStyle/>
                    <a:p>
                      <a:r>
                        <a:rPr lang="en-US" sz="1200" dirty="0" smtClean="0"/>
                        <a:t>Fast Marx Technology</a:t>
                      </a:r>
                    </a:p>
                  </a:txBody>
                  <a:tcPr>
                    <a:solidFill>
                      <a:schemeClr val="bg1">
                        <a:lumMod val="95000"/>
                      </a:schemeClr>
                    </a:solidFill>
                  </a:tcPr>
                </a:tc>
                <a:tc>
                  <a:txBody>
                    <a:bodyPr/>
                    <a:lstStyle/>
                    <a:p>
                      <a:r>
                        <a:rPr lang="en-US" sz="1200" dirty="0" smtClean="0"/>
                        <a:t>Medium</a:t>
                      </a:r>
                      <a:endParaRPr lang="en-US" sz="1200"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DTRA funded</a:t>
                      </a:r>
                      <a:r>
                        <a:rPr lang="en-US" sz="1200" baseline="0" dirty="0" smtClean="0"/>
                        <a:t> test bed; Technology </a:t>
                      </a:r>
                      <a:r>
                        <a:rPr lang="en-US" sz="1200" dirty="0" smtClean="0"/>
                        <a:t>will be demonstrated to TRL 7 at the ”System prototype in an operational Environment” at quarter scale on the Eaglet Test Bed before PDR.</a:t>
                      </a:r>
                    </a:p>
                  </a:txBody>
                  <a:tcPr>
                    <a:solidFill>
                      <a:schemeClr val="bg1">
                        <a:lumMod val="95000"/>
                      </a:schemeClr>
                    </a:solidFill>
                  </a:tcPr>
                </a:tc>
                <a:extLst>
                  <a:ext uri="{0D108BD9-81ED-4DB2-BD59-A6C34878D82A}">
                    <a16:rowId xmlns:a16="http://schemas.microsoft.com/office/drawing/2014/main" val="10002"/>
                  </a:ext>
                </a:extLst>
              </a:tr>
              <a:tr h="315154">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smtClean="0"/>
                        <a:t>Schedule</a:t>
                      </a:r>
                    </a:p>
                  </a:txBody>
                  <a:tcPr>
                    <a:solidFill>
                      <a:schemeClr val="accent1">
                        <a:lumMod val="40000"/>
                        <a:lumOff val="60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3"/>
                  </a:ext>
                </a:extLst>
              </a:tr>
              <a:tr h="315154">
                <a:tc>
                  <a:txBody>
                    <a:bodyPr/>
                    <a:lstStyle/>
                    <a:p>
                      <a:endParaRPr lang="en-US" dirty="0" smtClean="0"/>
                    </a:p>
                  </a:txBody>
                  <a:tcPr>
                    <a:solidFill>
                      <a:schemeClr val="accent1">
                        <a:lumMod val="20000"/>
                        <a:lumOff val="80000"/>
                      </a:schemeClr>
                    </a:solidFill>
                  </a:tcPr>
                </a:tc>
                <a:tc>
                  <a:txBody>
                    <a:bodyPr/>
                    <a:lstStyle/>
                    <a:p>
                      <a:r>
                        <a:rPr lang="en-US" sz="1200" baseline="0" dirty="0" smtClean="0"/>
                        <a:t>Capacitors</a:t>
                      </a:r>
                      <a:endParaRPr lang="en-US" sz="1200" dirty="0" smtClean="0"/>
                    </a:p>
                  </a:txBody>
                  <a:tcPr>
                    <a:solidFill>
                      <a:schemeClr val="accent1">
                        <a:lumMod val="20000"/>
                        <a:lumOff val="80000"/>
                      </a:schemeClr>
                    </a:solidFill>
                  </a:tcPr>
                </a:tc>
                <a:tc>
                  <a:txBody>
                    <a:bodyPr/>
                    <a:lstStyle/>
                    <a:p>
                      <a:r>
                        <a:rPr lang="en-US" sz="1200" dirty="0" smtClean="0"/>
                        <a:t>Medium</a:t>
                      </a:r>
                      <a:endParaRPr lang="en-US" sz="1200" dirty="0"/>
                    </a:p>
                  </a:txBody>
                  <a:tcPr>
                    <a:solidFill>
                      <a:schemeClr val="accent1">
                        <a:lumMod val="20000"/>
                        <a:lumOff val="80000"/>
                      </a:schemeClr>
                    </a:solidFill>
                  </a:tcPr>
                </a:tc>
                <a:tc>
                  <a:txBody>
                    <a:bodyPr/>
                    <a:lstStyle/>
                    <a:p>
                      <a:r>
                        <a:rPr lang="en-US" sz="1200" dirty="0" smtClean="0"/>
                        <a:t>Vendor capacitor testing</a:t>
                      </a:r>
                      <a:r>
                        <a:rPr lang="en-US" sz="1200" baseline="0" dirty="0" smtClean="0"/>
                        <a:t> starting early</a:t>
                      </a:r>
                      <a:endParaRPr lang="en-US" sz="1200" dirty="0"/>
                    </a:p>
                  </a:txBody>
                  <a:tcPr>
                    <a:solidFill>
                      <a:schemeClr val="accent1">
                        <a:lumMod val="20000"/>
                        <a:lumOff val="80000"/>
                      </a:schemeClr>
                    </a:solidFill>
                  </a:tcPr>
                </a:tc>
                <a:extLst>
                  <a:ext uri="{0D108BD9-81ED-4DB2-BD59-A6C34878D82A}">
                    <a16:rowId xmlns:a16="http://schemas.microsoft.com/office/drawing/2014/main" val="10004"/>
                  </a:ext>
                </a:extLst>
              </a:tr>
              <a:tr h="543965">
                <a:tc>
                  <a:txBody>
                    <a:bodyPr/>
                    <a:lstStyle/>
                    <a:p>
                      <a:endParaRPr lang="en-US" sz="1200" dirty="0" smtClean="0"/>
                    </a:p>
                  </a:txBody>
                  <a:tcPr>
                    <a:solidFill>
                      <a:schemeClr val="accent1">
                        <a:lumMod val="20000"/>
                        <a:lumOff val="80000"/>
                      </a:schemeClr>
                    </a:solidFill>
                  </a:tcPr>
                </a:tc>
                <a:tc>
                  <a:txBody>
                    <a:bodyPr/>
                    <a:lstStyle/>
                    <a:p>
                      <a:r>
                        <a:rPr lang="en-US" sz="1200" dirty="0" smtClean="0"/>
                        <a:t>Long</a:t>
                      </a:r>
                      <a:r>
                        <a:rPr lang="en-US" sz="1200" baseline="0" dirty="0" smtClean="0"/>
                        <a:t> Lead Materials</a:t>
                      </a:r>
                      <a:r>
                        <a:rPr lang="en-US" sz="1200" dirty="0" smtClean="0"/>
                        <a:t>-Significant material costs early in the 36 month Phase 2 start to IOC for QE</a:t>
                      </a:r>
                    </a:p>
                  </a:txBody>
                  <a:tcPr>
                    <a:solidFill>
                      <a:schemeClr val="accent1">
                        <a:lumMod val="20000"/>
                        <a:lumOff val="80000"/>
                      </a:schemeClr>
                    </a:solidFill>
                  </a:tcPr>
                </a:tc>
                <a:tc>
                  <a:txBody>
                    <a:bodyPr/>
                    <a:lstStyle/>
                    <a:p>
                      <a:r>
                        <a:rPr lang="en-US" sz="1200" dirty="0" smtClean="0"/>
                        <a:t>Medium-high</a:t>
                      </a:r>
                      <a:endParaRPr lang="en-US" sz="1200"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Carefully plan a staged procure-assemble-test program</a:t>
                      </a:r>
                    </a:p>
                    <a:p>
                      <a:endParaRPr lang="en-US" sz="1200" dirty="0"/>
                    </a:p>
                  </a:txBody>
                  <a:tcPr>
                    <a:solidFill>
                      <a:schemeClr val="accent1">
                        <a:lumMod val="20000"/>
                        <a:lumOff val="80000"/>
                      </a:schemeClr>
                    </a:solidFill>
                  </a:tcPr>
                </a:tc>
                <a:extLst>
                  <a:ext uri="{0D108BD9-81ED-4DB2-BD59-A6C34878D82A}">
                    <a16:rowId xmlns:a16="http://schemas.microsoft.com/office/drawing/2014/main" val="10005"/>
                  </a:ext>
                </a:extLst>
              </a:tr>
              <a:tr h="315154">
                <a:tc gridSpan="4">
                  <a:txBody>
                    <a:bodyPr/>
                    <a:lstStyle/>
                    <a:p>
                      <a:r>
                        <a:rPr lang="en-US" i="1" dirty="0" smtClean="0"/>
                        <a:t>Cost</a:t>
                      </a:r>
                      <a:endParaRPr lang="en-US" i="1" dirty="0"/>
                    </a:p>
                  </a:txBody>
                  <a:tcPr>
                    <a:solidFill>
                      <a:schemeClr val="accent1">
                        <a:lumMod val="40000"/>
                        <a:lumOff val="6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6"/>
                  </a:ext>
                </a:extLst>
              </a:tr>
              <a:tr h="543965">
                <a:tc>
                  <a:txBody>
                    <a:bodyPr/>
                    <a:lstStyle/>
                    <a:p>
                      <a:endParaRPr lang="en-US" sz="1200" dirty="0"/>
                    </a:p>
                  </a:txBody>
                  <a:tcPr/>
                </a:tc>
                <a:tc>
                  <a:txBody>
                    <a:bodyPr/>
                    <a:lstStyle/>
                    <a:p>
                      <a:r>
                        <a:rPr lang="en-US" sz="1200" dirty="0" smtClean="0"/>
                        <a:t>Remaining</a:t>
                      </a:r>
                      <a:r>
                        <a:rPr lang="en-US" sz="1200" baseline="0" dirty="0" smtClean="0"/>
                        <a:t> </a:t>
                      </a:r>
                      <a:r>
                        <a:rPr lang="en-US" sz="1200" dirty="0" smtClean="0"/>
                        <a:t>cost uncertainties</a:t>
                      </a:r>
                      <a:endParaRPr lang="en-US" sz="1200" dirty="0"/>
                    </a:p>
                  </a:txBody>
                  <a:tcPr/>
                </a:tc>
                <a:tc>
                  <a:txBody>
                    <a:bodyPr/>
                    <a:lstStyle/>
                    <a:p>
                      <a:r>
                        <a:rPr lang="en-US" sz="1200" dirty="0" smtClean="0"/>
                        <a:t>Low-medium</a:t>
                      </a:r>
                      <a:endParaRPr lang="en-US" sz="1200" dirty="0"/>
                    </a:p>
                  </a:txBody>
                  <a:tcPr/>
                </a:tc>
                <a:tc>
                  <a:txBody>
                    <a:bodyPr/>
                    <a:lstStyle/>
                    <a:p>
                      <a:r>
                        <a:rPr lang="en-US" sz="1200" dirty="0" smtClean="0"/>
                        <a:t>Obtain hardware quotes as soon as possible and adjust the design to cost if necessary. Phase</a:t>
                      </a:r>
                      <a:r>
                        <a:rPr lang="en-US" sz="1200" baseline="0" dirty="0" smtClean="0"/>
                        <a:t> I should eliminate remaining cost uncertainties</a:t>
                      </a:r>
                      <a:endParaRPr lang="en-US" sz="1200" dirty="0"/>
                    </a:p>
                  </a:txBody>
                  <a:tcPr/>
                </a:tc>
                <a:extLst>
                  <a:ext uri="{0D108BD9-81ED-4DB2-BD59-A6C34878D82A}">
                    <a16:rowId xmlns:a16="http://schemas.microsoft.com/office/drawing/2014/main" val="10007"/>
                  </a:ext>
                </a:extLst>
              </a:tr>
            </a:tbl>
          </a:graphicData>
        </a:graphic>
      </p:graphicFrame>
      <p:sp>
        <p:nvSpPr>
          <p:cNvPr id="5" name="TextBox 4"/>
          <p:cNvSpPr txBox="1"/>
          <p:nvPr/>
        </p:nvSpPr>
        <p:spPr>
          <a:xfrm>
            <a:off x="6853645" y="1217378"/>
            <a:ext cx="1678615" cy="261610"/>
          </a:xfrm>
          <a:prstGeom prst="rect">
            <a:avLst/>
          </a:prstGeom>
          <a:noFill/>
        </p:spPr>
        <p:txBody>
          <a:bodyPr wrap="square" rtlCol="0">
            <a:spAutoFit/>
          </a:bodyPr>
          <a:lstStyle/>
          <a:p>
            <a:r>
              <a:rPr lang="en-US" sz="1100" b="1" dirty="0"/>
              <a:t>UNCLASSIFIED//</a:t>
            </a:r>
            <a:r>
              <a:rPr lang="en-US" sz="1100" b="1" dirty="0" smtClean="0"/>
              <a:t>FOUO</a:t>
            </a:r>
            <a:endParaRPr lang="en-US" sz="1100" b="1" dirty="0"/>
          </a:p>
        </p:txBody>
      </p:sp>
    </p:spTree>
    <p:extLst>
      <p:ext uri="{BB962C8B-B14F-4D97-AF65-F5344CB8AC3E}">
        <p14:creationId xmlns:p14="http://schemas.microsoft.com/office/powerpoint/2010/main" val="42053671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82296" y="717314"/>
            <a:ext cx="9144000" cy="1933078"/>
          </a:xfrm>
          <a:prstGeom prst="rect">
            <a:avLst/>
          </a:prstGeom>
        </p:spPr>
      </p:pic>
      <p:sp>
        <p:nvSpPr>
          <p:cNvPr id="2" name="Title 1"/>
          <p:cNvSpPr>
            <a:spLocks noGrp="1"/>
          </p:cNvSpPr>
          <p:nvPr>
            <p:ph type="title"/>
          </p:nvPr>
        </p:nvSpPr>
        <p:spPr>
          <a:xfrm>
            <a:off x="523875" y="-87312"/>
            <a:ext cx="8229600" cy="1143000"/>
          </a:xfrm>
        </p:spPr>
        <p:txBody>
          <a:bodyPr>
            <a:normAutofit/>
          </a:bodyPr>
          <a:lstStyle/>
          <a:p>
            <a:r>
              <a:rPr lang="en-US" sz="3600" dirty="0" smtClean="0"/>
              <a:t>Phase 0 Planning</a:t>
            </a:r>
            <a:endParaRPr lang="en-US" sz="3600" dirty="0"/>
          </a:p>
        </p:txBody>
      </p:sp>
      <p:sp>
        <p:nvSpPr>
          <p:cNvPr id="3" name="Slide Number Placeholder 2"/>
          <p:cNvSpPr>
            <a:spLocks noGrp="1"/>
          </p:cNvSpPr>
          <p:nvPr>
            <p:ph type="sldNum" sz="quarter" idx="12"/>
          </p:nvPr>
        </p:nvSpPr>
        <p:spPr/>
        <p:txBody>
          <a:bodyPr/>
          <a:lstStyle/>
          <a:p>
            <a:fld id="{263D757B-6F27-42D3-AF5E-6E942AA0A2B2}" type="slidenum">
              <a:rPr lang="en-US" smtClean="0"/>
              <a:t>27</a:t>
            </a:fld>
            <a:endParaRPr lang="en-US"/>
          </a:p>
        </p:txBody>
      </p:sp>
      <p:sp>
        <p:nvSpPr>
          <p:cNvPr id="5" name="TextBox 4"/>
          <p:cNvSpPr txBox="1"/>
          <p:nvPr/>
        </p:nvSpPr>
        <p:spPr>
          <a:xfrm>
            <a:off x="15504" y="3245560"/>
            <a:ext cx="8908788" cy="3170099"/>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The extensive DTRA acquisition planning that has been completed to date makes us confident in our acquisition strategy</a:t>
            </a:r>
          </a:p>
          <a:p>
            <a:pPr marL="742950" lvl="1" indent="-285750">
              <a:buFont typeface="Arial" panose="020B0604020202020204" pitchFamily="34" charset="0"/>
              <a:buChar char="•"/>
            </a:pPr>
            <a:r>
              <a:rPr lang="en-US" sz="1400" dirty="0" smtClean="0"/>
              <a:t>Government Cost Estimate completed, Acquisition Strategy and Plan completed, drafts of LCSP and PMP developed</a:t>
            </a:r>
            <a:endParaRPr lang="en-US" sz="1400" dirty="0"/>
          </a:p>
          <a:p>
            <a:pPr marL="742950" lvl="1"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smtClean="0"/>
              <a:t>(U//FOUO) Saturn (DOE x-ray capability) refurbishment is tentatively planned for FY22/FY23 and </a:t>
            </a:r>
            <a:r>
              <a:rPr lang="en-US" sz="1400" dirty="0"/>
              <a:t>will require schedule coordination, because DE at the WCF is the primary </a:t>
            </a:r>
            <a:r>
              <a:rPr lang="en-US" sz="1400" dirty="0" smtClean="0"/>
              <a:t>alternative, </a:t>
            </a:r>
            <a:r>
              <a:rPr lang="en-US" sz="1400" dirty="0"/>
              <a:t>to minimize any hiatus in the availability of test capabilities needed to support strategic deterrent </a:t>
            </a:r>
            <a:r>
              <a:rPr lang="en-US" sz="1400" dirty="0" smtClean="0"/>
              <a:t>modernization</a:t>
            </a:r>
          </a:p>
          <a:p>
            <a:pPr marL="742950" lvl="1" indent="-285750">
              <a:buFont typeface="Arial" panose="020B0604020202020204" pitchFamily="34" charset="0"/>
              <a:buChar char="•"/>
            </a:pPr>
            <a:r>
              <a:rPr lang="en-US" sz="1400" dirty="0" smtClean="0"/>
              <a:t>(U//FOUO) Saturn will be completely down for a minimum of 18 months</a:t>
            </a:r>
          </a:p>
          <a:p>
            <a:pPr marL="742950" lvl="1" indent="-285750">
              <a:buFont typeface="Arial" panose="020B0604020202020204" pitchFamily="34" charset="0"/>
              <a:buChar char="•"/>
            </a:pPr>
            <a:r>
              <a:rPr lang="en-US" sz="1400" dirty="0" smtClean="0"/>
              <a:t>DTRA is coordinating with program offices and labs to make sure there is complete transparency in timeline and availability</a:t>
            </a:r>
          </a:p>
          <a:p>
            <a:pPr marL="742950" lvl="1" indent="-285750">
              <a:buFont typeface="Arial" panose="020B0604020202020204" pitchFamily="34" charset="0"/>
              <a:buChar char="•"/>
            </a:pPr>
            <a:r>
              <a:rPr lang="en-US" sz="1400" dirty="0" smtClean="0"/>
              <a:t>QE will be developed in a separate high bay to minimize downtime of DE</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smtClean="0"/>
          </a:p>
        </p:txBody>
      </p:sp>
      <p:sp>
        <p:nvSpPr>
          <p:cNvPr id="7" name="TextBox 6"/>
          <p:cNvSpPr txBox="1"/>
          <p:nvPr/>
        </p:nvSpPr>
        <p:spPr>
          <a:xfrm>
            <a:off x="921325" y="5914323"/>
            <a:ext cx="7668491" cy="646331"/>
          </a:xfrm>
          <a:prstGeom prst="rect">
            <a:avLst/>
          </a:prstGeom>
          <a:solidFill>
            <a:srgbClr val="FFC000"/>
          </a:solidFill>
        </p:spPr>
        <p:txBody>
          <a:bodyPr wrap="square" rtlCol="0">
            <a:spAutoFit/>
          </a:bodyPr>
          <a:lstStyle/>
          <a:p>
            <a:pPr algn="ctr"/>
            <a:r>
              <a:rPr lang="en-US" b="1" dirty="0" smtClean="0"/>
              <a:t>Recommend a 3 month Phase 0 to finalize documentation; simultaneously executing several risk reduction activities. Totaling $1M</a:t>
            </a:r>
            <a:endParaRPr lang="en-US" b="1" dirty="0"/>
          </a:p>
        </p:txBody>
      </p:sp>
      <p:sp>
        <p:nvSpPr>
          <p:cNvPr id="8" name="TextBox 7"/>
          <p:cNvSpPr txBox="1"/>
          <p:nvPr/>
        </p:nvSpPr>
        <p:spPr>
          <a:xfrm>
            <a:off x="7536951" y="795652"/>
            <a:ext cx="3943142" cy="276999"/>
          </a:xfrm>
          <a:prstGeom prst="rect">
            <a:avLst/>
          </a:prstGeom>
          <a:noFill/>
        </p:spPr>
        <p:txBody>
          <a:bodyPr wrap="square" rtlCol="0">
            <a:spAutoFit/>
          </a:bodyPr>
          <a:lstStyle/>
          <a:p>
            <a:r>
              <a:rPr lang="en-US" sz="1200" b="1" dirty="0" smtClean="0"/>
              <a:t>UNCLASSIFIED</a:t>
            </a:r>
            <a:r>
              <a:rPr lang="en-US" sz="1200" b="1" dirty="0"/>
              <a:t>//</a:t>
            </a:r>
            <a:r>
              <a:rPr lang="en-US" sz="1200" b="1" dirty="0" smtClean="0"/>
              <a:t>FOUO</a:t>
            </a:r>
            <a:endParaRPr lang="en-US" sz="1200" b="1" dirty="0"/>
          </a:p>
        </p:txBody>
      </p:sp>
      <p:sp>
        <p:nvSpPr>
          <p:cNvPr id="6" name="Rounded Rectangle 5"/>
          <p:cNvSpPr/>
          <p:nvPr/>
        </p:nvSpPr>
        <p:spPr>
          <a:xfrm>
            <a:off x="84210" y="2677733"/>
            <a:ext cx="238007" cy="104502"/>
          </a:xfrm>
          <a:prstGeom prst="roundRect">
            <a:avLst/>
          </a:prstGeom>
          <a:solidFill>
            <a:srgbClr val="FFFF99"/>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64176" y="2591119"/>
            <a:ext cx="2743200" cy="261610"/>
          </a:xfrm>
          <a:prstGeom prst="rect">
            <a:avLst/>
          </a:prstGeom>
          <a:noFill/>
        </p:spPr>
        <p:txBody>
          <a:bodyPr wrap="square" rtlCol="0">
            <a:spAutoFit/>
          </a:bodyPr>
          <a:lstStyle/>
          <a:p>
            <a:r>
              <a:rPr lang="en-US" sz="1050" dirty="0" smtClean="0"/>
              <a:t>DTRA Funded Risk Reduction</a:t>
            </a:r>
            <a:endParaRPr lang="en-US" sz="1050" dirty="0"/>
          </a:p>
        </p:txBody>
      </p:sp>
      <p:sp>
        <p:nvSpPr>
          <p:cNvPr id="10" name="Rounded Rectangle 9"/>
          <p:cNvSpPr/>
          <p:nvPr/>
        </p:nvSpPr>
        <p:spPr>
          <a:xfrm>
            <a:off x="84210" y="2865403"/>
            <a:ext cx="238007" cy="104502"/>
          </a:xfrm>
          <a:prstGeom prst="roundRect">
            <a:avLst/>
          </a:prstGeom>
          <a:solidFill>
            <a:schemeClr val="accent6">
              <a:lumMod val="60000"/>
              <a:lumOff val="40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64176" y="2778789"/>
            <a:ext cx="1259824" cy="261610"/>
          </a:xfrm>
          <a:prstGeom prst="rect">
            <a:avLst/>
          </a:prstGeom>
          <a:noFill/>
        </p:spPr>
        <p:txBody>
          <a:bodyPr wrap="square" rtlCol="0">
            <a:spAutoFit/>
          </a:bodyPr>
          <a:lstStyle/>
          <a:p>
            <a:r>
              <a:rPr lang="en-US" sz="1050" dirty="0" smtClean="0"/>
              <a:t>Acquisition</a:t>
            </a:r>
            <a:endParaRPr lang="en-US" sz="1050" dirty="0"/>
          </a:p>
        </p:txBody>
      </p:sp>
      <p:sp>
        <p:nvSpPr>
          <p:cNvPr id="12" name="Rounded Rectangle 11"/>
          <p:cNvSpPr/>
          <p:nvPr/>
        </p:nvSpPr>
        <p:spPr>
          <a:xfrm>
            <a:off x="2013158" y="2671769"/>
            <a:ext cx="238007" cy="104502"/>
          </a:xfrm>
          <a:prstGeom prst="roundRect">
            <a:avLst/>
          </a:prstGeom>
          <a:solidFill>
            <a:srgbClr val="92D05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184415" y="2600536"/>
            <a:ext cx="2743200" cy="261610"/>
          </a:xfrm>
          <a:prstGeom prst="rect">
            <a:avLst/>
          </a:prstGeom>
          <a:noFill/>
        </p:spPr>
        <p:txBody>
          <a:bodyPr wrap="square" rtlCol="0">
            <a:spAutoFit/>
          </a:bodyPr>
          <a:lstStyle/>
          <a:p>
            <a:r>
              <a:rPr lang="en-US" sz="1050" dirty="0" smtClean="0"/>
              <a:t>Phase 0 Deliverables ($145k in manpower)</a:t>
            </a:r>
            <a:endParaRPr lang="en-US" sz="1050" dirty="0"/>
          </a:p>
        </p:txBody>
      </p:sp>
      <p:sp>
        <p:nvSpPr>
          <p:cNvPr id="14" name="Rounded Rectangle 13"/>
          <p:cNvSpPr/>
          <p:nvPr/>
        </p:nvSpPr>
        <p:spPr>
          <a:xfrm>
            <a:off x="2013158" y="2877012"/>
            <a:ext cx="238007" cy="104502"/>
          </a:xfrm>
          <a:prstGeom prst="roundRect">
            <a:avLst/>
          </a:prstGeom>
          <a:solidFill>
            <a:srgbClr val="00B0F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84415" y="2805779"/>
            <a:ext cx="2743200" cy="415498"/>
          </a:xfrm>
          <a:prstGeom prst="rect">
            <a:avLst/>
          </a:prstGeom>
          <a:noFill/>
        </p:spPr>
        <p:txBody>
          <a:bodyPr wrap="square" rtlCol="0">
            <a:spAutoFit/>
          </a:bodyPr>
          <a:lstStyle/>
          <a:p>
            <a:r>
              <a:rPr lang="en-US" sz="1050" dirty="0" smtClean="0"/>
              <a:t>CTEIP Funded Risk Reduction ($800k Capacitor Qualification, $55K for Facility Design) </a:t>
            </a:r>
            <a:endParaRPr lang="en-US" sz="1050" dirty="0"/>
          </a:p>
        </p:txBody>
      </p:sp>
      <p:cxnSp>
        <p:nvCxnSpPr>
          <p:cNvPr id="18" name="Straight Connector 17"/>
          <p:cNvCxnSpPr/>
          <p:nvPr/>
        </p:nvCxnSpPr>
        <p:spPr>
          <a:xfrm flipV="1">
            <a:off x="1773304" y="675077"/>
            <a:ext cx="5443" cy="854529"/>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200399" y="677261"/>
            <a:ext cx="1110342" cy="261610"/>
          </a:xfrm>
          <a:prstGeom prst="rect">
            <a:avLst/>
          </a:prstGeom>
          <a:noFill/>
        </p:spPr>
        <p:txBody>
          <a:bodyPr wrap="square" rtlCol="0">
            <a:spAutoFit/>
          </a:bodyPr>
          <a:lstStyle/>
          <a:p>
            <a:r>
              <a:rPr lang="en-US" sz="1100" dirty="0" smtClean="0">
                <a:solidFill>
                  <a:schemeClr val="tx2">
                    <a:lumMod val="75000"/>
                  </a:schemeClr>
                </a:solidFill>
              </a:rPr>
              <a:t>FY20 - $1M</a:t>
            </a:r>
            <a:endParaRPr lang="en-US" sz="1100" dirty="0">
              <a:solidFill>
                <a:schemeClr val="tx2">
                  <a:lumMod val="75000"/>
                </a:schemeClr>
              </a:solidFill>
            </a:endParaRPr>
          </a:p>
        </p:txBody>
      </p:sp>
      <p:cxnSp>
        <p:nvCxnSpPr>
          <p:cNvPr id="20" name="Straight Connector 19"/>
          <p:cNvCxnSpPr/>
          <p:nvPr/>
        </p:nvCxnSpPr>
        <p:spPr>
          <a:xfrm flipV="1">
            <a:off x="7412104" y="675548"/>
            <a:ext cx="5443" cy="854529"/>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052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875" y="-87312"/>
            <a:ext cx="8229600" cy="1143000"/>
          </a:xfrm>
        </p:spPr>
        <p:txBody>
          <a:bodyPr>
            <a:normAutofit/>
          </a:bodyPr>
          <a:lstStyle/>
          <a:p>
            <a:r>
              <a:rPr lang="en-US" sz="2800" dirty="0" smtClean="0"/>
              <a:t>Summary and Recommendation</a:t>
            </a:r>
            <a:endParaRPr lang="en-US" sz="2800" dirty="0"/>
          </a:p>
        </p:txBody>
      </p:sp>
      <p:sp>
        <p:nvSpPr>
          <p:cNvPr id="3" name="Slide Number Placeholder 2"/>
          <p:cNvSpPr>
            <a:spLocks noGrp="1"/>
          </p:cNvSpPr>
          <p:nvPr>
            <p:ph type="sldNum" sz="quarter" idx="12"/>
          </p:nvPr>
        </p:nvSpPr>
        <p:spPr/>
        <p:txBody>
          <a:bodyPr/>
          <a:lstStyle/>
          <a:p>
            <a:fld id="{263D757B-6F27-42D3-AF5E-6E942AA0A2B2}" type="slidenum">
              <a:rPr lang="en-US" smtClean="0"/>
              <a:t>28</a:t>
            </a:fld>
            <a:endParaRPr lang="en-US"/>
          </a:p>
        </p:txBody>
      </p:sp>
      <p:sp>
        <p:nvSpPr>
          <p:cNvPr id="5" name="TextBox 4"/>
          <p:cNvSpPr txBox="1"/>
          <p:nvPr/>
        </p:nvSpPr>
        <p:spPr>
          <a:xfrm>
            <a:off x="235212" y="465797"/>
            <a:ext cx="8908788" cy="6247864"/>
          </a:xfrm>
          <a:prstGeom prst="rect">
            <a:avLst/>
          </a:prstGeom>
          <a:noFill/>
        </p:spPr>
        <p:txBody>
          <a:bodyPr wrap="square" rtlCol="0">
            <a:spAutoFit/>
          </a:bodyPr>
          <a:lstStyle/>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TCRD is complete and ready for immediate staffing/signatures; </a:t>
            </a:r>
            <a:r>
              <a:rPr lang="en-US" sz="1600" u="sng" dirty="0" smtClean="0"/>
              <a:t>recommend formal coordination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Technical risk </a:t>
            </a:r>
            <a:r>
              <a:rPr lang="en-US" sz="1600" dirty="0"/>
              <a:t>r</a:t>
            </a:r>
            <a:r>
              <a:rPr lang="en-US" sz="1600" dirty="0" smtClean="0"/>
              <a:t>eduction being funded by DTRA and will be completed before any PDRs</a:t>
            </a:r>
          </a:p>
          <a:p>
            <a:pPr marL="742950" lvl="1" indent="-285750">
              <a:buFont typeface="Arial" panose="020B0604020202020204" pitchFamily="34" charset="0"/>
              <a:buChar char="•"/>
            </a:pPr>
            <a:r>
              <a:rPr lang="en-US" sz="1600" dirty="0" smtClean="0"/>
              <a:t>Additionally, NRL is contributing ~$800k for site modifications</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DTRA and NRL have the current responsibility to assure the availability of their own simulators and to oversee the business models that provide the operation and maintenance of the </a:t>
            </a:r>
            <a:r>
              <a:rPr lang="en-US" sz="1600" dirty="0" smtClean="0"/>
              <a:t>machines</a:t>
            </a:r>
          </a:p>
          <a:p>
            <a:pPr marL="742950" lvl="1" indent="-285750">
              <a:buFont typeface="Arial" panose="020B0604020202020204" pitchFamily="34" charset="0"/>
              <a:buChar char="•"/>
            </a:pPr>
            <a:r>
              <a:rPr lang="en-US" sz="1600" dirty="0"/>
              <a:t>This approach has sustained the simulators for over 40 years at both </a:t>
            </a:r>
            <a:r>
              <a:rPr lang="en-US" sz="1600" dirty="0" smtClean="0"/>
              <a:t>facilities</a:t>
            </a:r>
          </a:p>
          <a:p>
            <a:pPr marL="742950" lvl="1" indent="-285750">
              <a:buFont typeface="Arial" panose="020B0604020202020204" pitchFamily="34" charset="0"/>
              <a:buChar char="•"/>
            </a:pPr>
            <a:r>
              <a:rPr lang="en-US" sz="1600" dirty="0" smtClean="0"/>
              <a:t>This </a:t>
            </a:r>
            <a:r>
              <a:rPr lang="en-US" sz="1600" dirty="0"/>
              <a:t>responsibility will continue for the new XSTENS </a:t>
            </a:r>
            <a:r>
              <a:rPr lang="en-US" sz="1600" dirty="0" smtClean="0"/>
              <a:t>capabilities</a:t>
            </a:r>
          </a:p>
          <a:p>
            <a:pPr lvl="1"/>
            <a:endParaRPr lang="en-US" sz="1600" dirty="0"/>
          </a:p>
          <a:p>
            <a:pPr marL="285750" indent="-285750">
              <a:buFont typeface="Arial" panose="020B0604020202020204" pitchFamily="34" charset="0"/>
              <a:buChar char="•"/>
            </a:pPr>
            <a:r>
              <a:rPr lang="en-US" sz="1600" dirty="0" smtClean="0"/>
              <a:t>Sole Source CPFF contract vehicle, with severable options, ready for RFP release to contractor</a:t>
            </a:r>
          </a:p>
          <a:p>
            <a:pPr marL="742950" lvl="1" indent="-285750">
              <a:buFont typeface="Arial" panose="020B0604020202020204" pitchFamily="34" charset="0"/>
              <a:buChar char="•"/>
            </a:pPr>
            <a:r>
              <a:rPr lang="en-US" sz="1600" dirty="0" smtClean="0"/>
              <a:t>Contract structured to completely separate the subprojects allowing for staggered or delayed starts, incremental funding, and ensuring ease of program management </a:t>
            </a:r>
          </a:p>
          <a:p>
            <a:pPr marL="742950" lvl="1" indent="-285750">
              <a:buFont typeface="Arial" panose="020B0604020202020204" pitchFamily="34" charset="0"/>
              <a:buChar char="•"/>
            </a:pPr>
            <a:r>
              <a:rPr lang="en-US" sz="1600" dirty="0" smtClean="0"/>
              <a:t>DTRA Acquisition Strategy Review and Acquisition Plan completed, coordinated, and fully signed</a:t>
            </a:r>
          </a:p>
          <a:p>
            <a:pPr marL="742950" lvl="1" indent="-285750">
              <a:buFont typeface="Arial" panose="020B0604020202020204" pitchFamily="34" charset="0"/>
              <a:buChar char="•"/>
            </a:pPr>
            <a:r>
              <a:rPr lang="en-US" sz="1600" u="sng" dirty="0" smtClean="0"/>
              <a:t>Recommend release of RFP upon CTEIP/</a:t>
            </a:r>
            <a:r>
              <a:rPr lang="en-US" sz="1600" u="sng" dirty="0" err="1" smtClean="0"/>
              <a:t>BoD</a:t>
            </a:r>
            <a:r>
              <a:rPr lang="en-US" sz="1600" u="sng" dirty="0" smtClean="0"/>
              <a:t> program decision</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u="sng" dirty="0" smtClean="0"/>
              <a:t>Recommend all three subprojects move in to Phase 0 (~3 months) concurrently followed by respective Phase I’s </a:t>
            </a:r>
            <a:r>
              <a:rPr lang="en-US" sz="1600" dirty="0" smtClean="0"/>
              <a:t>to truly understand the design costs and reduce risk</a:t>
            </a:r>
          </a:p>
          <a:p>
            <a:pPr marL="742950" lvl="1" indent="-285750">
              <a:buFont typeface="Arial" panose="020B0604020202020204" pitchFamily="34" charset="0"/>
              <a:buChar char="•"/>
            </a:pPr>
            <a:r>
              <a:rPr lang="en-US" sz="1600" dirty="0" smtClean="0"/>
              <a:t>Most risks can be significantly reduced with detailed design work for simulator</a:t>
            </a:r>
          </a:p>
          <a:p>
            <a:pPr marL="742950" lvl="1" indent="-285750">
              <a:buFont typeface="Arial" panose="020B0604020202020204" pitchFamily="34" charset="0"/>
              <a:buChar char="•"/>
            </a:pPr>
            <a:r>
              <a:rPr lang="en-US" sz="1600" dirty="0" smtClean="0"/>
              <a:t>Actual execution of each subproject’s Phase II can be staggered as CTEIP sees fit </a:t>
            </a:r>
          </a:p>
          <a:p>
            <a:pPr lvl="1"/>
            <a:endParaRPr lang="en-US" sz="1600" dirty="0" smtClean="0"/>
          </a:p>
          <a:p>
            <a:pPr marL="742950" lvl="1" indent="-285750">
              <a:buFont typeface="Arial" panose="020B0604020202020204" pitchFamily="34" charset="0"/>
              <a:buChar char="•"/>
            </a:pPr>
            <a:endParaRPr lang="en-US" sz="1600" dirty="0"/>
          </a:p>
          <a:p>
            <a:endParaRPr lang="en-US" sz="1600" dirty="0" smtClean="0"/>
          </a:p>
        </p:txBody>
      </p:sp>
      <p:sp>
        <p:nvSpPr>
          <p:cNvPr id="7" name="TextBox 6"/>
          <p:cNvSpPr txBox="1"/>
          <p:nvPr/>
        </p:nvSpPr>
        <p:spPr>
          <a:xfrm>
            <a:off x="2267961" y="6098108"/>
            <a:ext cx="4366755" cy="369332"/>
          </a:xfrm>
          <a:prstGeom prst="rect">
            <a:avLst/>
          </a:prstGeom>
          <a:solidFill>
            <a:srgbClr val="FFC000"/>
          </a:solidFill>
        </p:spPr>
        <p:txBody>
          <a:bodyPr wrap="square" rtlCol="0">
            <a:spAutoFit/>
          </a:bodyPr>
          <a:lstStyle/>
          <a:p>
            <a:pPr algn="ctr"/>
            <a:r>
              <a:rPr lang="en-US" b="1" dirty="0" smtClean="0"/>
              <a:t>XSTENS is ready to move in to Phase 0 </a:t>
            </a:r>
            <a:endParaRPr lang="en-US" b="1" dirty="0"/>
          </a:p>
        </p:txBody>
      </p:sp>
    </p:spTree>
    <p:extLst>
      <p:ext uri="{BB962C8B-B14F-4D97-AF65-F5344CB8AC3E}">
        <p14:creationId xmlns:p14="http://schemas.microsoft.com/office/powerpoint/2010/main" val="1413804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Ups</a:t>
            </a:r>
            <a:endParaRPr lang="en-US" dirty="0"/>
          </a:p>
        </p:txBody>
      </p:sp>
      <p:sp>
        <p:nvSpPr>
          <p:cNvPr id="3" name="Slide Number Placeholder 2"/>
          <p:cNvSpPr>
            <a:spLocks noGrp="1"/>
          </p:cNvSpPr>
          <p:nvPr>
            <p:ph type="sldNum" sz="quarter" idx="12"/>
          </p:nvPr>
        </p:nvSpPr>
        <p:spPr/>
        <p:txBody>
          <a:bodyPr/>
          <a:lstStyle/>
          <a:p>
            <a:fld id="{263D757B-6F27-42D3-AF5E-6E942AA0A2B2}" type="slidenum">
              <a:rPr lang="en-US" smtClean="0"/>
              <a:t>29</a:t>
            </a:fld>
            <a:endParaRPr lang="en-US"/>
          </a:p>
        </p:txBody>
      </p:sp>
    </p:spTree>
    <p:extLst>
      <p:ext uri="{BB962C8B-B14F-4D97-AF65-F5344CB8AC3E}">
        <p14:creationId xmlns:p14="http://schemas.microsoft.com/office/powerpoint/2010/main" val="2838326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ChangeAspect="1"/>
          </p:cNvGrpSpPr>
          <p:nvPr/>
        </p:nvGrpSpPr>
        <p:grpSpPr>
          <a:xfrm>
            <a:off x="5068407" y="3210970"/>
            <a:ext cx="3811931" cy="2615418"/>
            <a:chOff x="771791" y="1480707"/>
            <a:chExt cx="7572375" cy="4960547"/>
          </a:xfrm>
        </p:grpSpPr>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791" y="1480707"/>
              <a:ext cx="7572375" cy="4960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Freeform 6"/>
            <p:cNvSpPr>
              <a:spLocks/>
            </p:cNvSpPr>
            <p:nvPr/>
          </p:nvSpPr>
          <p:spPr bwMode="auto">
            <a:xfrm>
              <a:off x="1354324" y="2090636"/>
              <a:ext cx="6406496" cy="3851275"/>
            </a:xfrm>
            <a:custGeom>
              <a:avLst/>
              <a:gdLst>
                <a:gd name="T0" fmla="*/ 3940 w 3941"/>
                <a:gd name="T1" fmla="*/ 2424 h 2426"/>
                <a:gd name="T2" fmla="*/ 21 w 3941"/>
                <a:gd name="T3" fmla="*/ 2426 h 2426"/>
                <a:gd name="T4" fmla="*/ 28 w 3941"/>
                <a:gd name="T5" fmla="*/ 488 h 2426"/>
                <a:gd name="T6" fmla="*/ 188 w 3941"/>
                <a:gd name="T7" fmla="*/ 352 h 2426"/>
                <a:gd name="T8" fmla="*/ 372 w 3941"/>
                <a:gd name="T9" fmla="*/ 216 h 2426"/>
                <a:gd name="T10" fmla="*/ 636 w 3941"/>
                <a:gd name="T11" fmla="*/ 80 h 2426"/>
                <a:gd name="T12" fmla="*/ 916 w 3941"/>
                <a:gd name="T13" fmla="*/ 0 h 2426"/>
                <a:gd name="T14" fmla="*/ 1492 w 3941"/>
                <a:gd name="T15" fmla="*/ 120 h 2426"/>
                <a:gd name="T16" fmla="*/ 2204 w 3941"/>
                <a:gd name="T17" fmla="*/ 448 h 2426"/>
                <a:gd name="T18" fmla="*/ 2433 w 3941"/>
                <a:gd name="T19" fmla="*/ 732 h 2426"/>
                <a:gd name="T20" fmla="*/ 2612 w 3941"/>
                <a:gd name="T21" fmla="*/ 1248 h 2426"/>
                <a:gd name="T22" fmla="*/ 2708 w 3941"/>
                <a:gd name="T23" fmla="*/ 1568 h 2426"/>
                <a:gd name="T24" fmla="*/ 2996 w 3941"/>
                <a:gd name="T25" fmla="*/ 1504 h 2426"/>
                <a:gd name="T26" fmla="*/ 3540 w 3941"/>
                <a:gd name="T27" fmla="*/ 1376 h 2426"/>
                <a:gd name="T28" fmla="*/ 3836 w 3941"/>
                <a:gd name="T29" fmla="*/ 1536 h 2426"/>
                <a:gd name="T30" fmla="*/ 3940 w 3941"/>
                <a:gd name="T31" fmla="*/ 1672 h 2426"/>
                <a:gd name="T32" fmla="*/ 3940 w 3941"/>
                <a:gd name="T33" fmla="*/ 2424 h 24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41"/>
                <a:gd name="T52" fmla="*/ 0 h 2426"/>
                <a:gd name="T53" fmla="*/ 3941 w 3941"/>
                <a:gd name="T54" fmla="*/ 2426 h 24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41" h="2426">
                  <a:moveTo>
                    <a:pt x="3940" y="2424"/>
                  </a:moveTo>
                  <a:cubicBezTo>
                    <a:pt x="3941" y="2426"/>
                    <a:pt x="21" y="2417"/>
                    <a:pt x="21" y="2426"/>
                  </a:cubicBezTo>
                  <a:cubicBezTo>
                    <a:pt x="21" y="2426"/>
                    <a:pt x="0" y="834"/>
                    <a:pt x="28" y="488"/>
                  </a:cubicBezTo>
                  <a:cubicBezTo>
                    <a:pt x="180" y="344"/>
                    <a:pt x="131" y="397"/>
                    <a:pt x="188" y="352"/>
                  </a:cubicBezTo>
                  <a:cubicBezTo>
                    <a:pt x="245" y="307"/>
                    <a:pt x="297" y="261"/>
                    <a:pt x="372" y="216"/>
                  </a:cubicBezTo>
                  <a:cubicBezTo>
                    <a:pt x="447" y="171"/>
                    <a:pt x="545" y="116"/>
                    <a:pt x="636" y="80"/>
                  </a:cubicBezTo>
                  <a:cubicBezTo>
                    <a:pt x="727" y="44"/>
                    <a:pt x="780" y="0"/>
                    <a:pt x="916" y="0"/>
                  </a:cubicBezTo>
                  <a:cubicBezTo>
                    <a:pt x="1052" y="0"/>
                    <a:pt x="1277" y="45"/>
                    <a:pt x="1492" y="120"/>
                  </a:cubicBezTo>
                  <a:cubicBezTo>
                    <a:pt x="1707" y="195"/>
                    <a:pt x="2047" y="346"/>
                    <a:pt x="2204" y="448"/>
                  </a:cubicBezTo>
                  <a:cubicBezTo>
                    <a:pt x="2361" y="550"/>
                    <a:pt x="2365" y="599"/>
                    <a:pt x="2433" y="732"/>
                  </a:cubicBezTo>
                  <a:cubicBezTo>
                    <a:pt x="2501" y="865"/>
                    <a:pt x="2566" y="1109"/>
                    <a:pt x="2612" y="1248"/>
                  </a:cubicBezTo>
                  <a:cubicBezTo>
                    <a:pt x="2658" y="1387"/>
                    <a:pt x="2644" y="1525"/>
                    <a:pt x="2708" y="1568"/>
                  </a:cubicBezTo>
                  <a:cubicBezTo>
                    <a:pt x="2772" y="1611"/>
                    <a:pt x="2857" y="1536"/>
                    <a:pt x="2996" y="1504"/>
                  </a:cubicBezTo>
                  <a:cubicBezTo>
                    <a:pt x="3135" y="1472"/>
                    <a:pt x="3400" y="1371"/>
                    <a:pt x="3540" y="1376"/>
                  </a:cubicBezTo>
                  <a:cubicBezTo>
                    <a:pt x="3680" y="1381"/>
                    <a:pt x="3769" y="1487"/>
                    <a:pt x="3836" y="1536"/>
                  </a:cubicBezTo>
                  <a:cubicBezTo>
                    <a:pt x="3903" y="1585"/>
                    <a:pt x="3923" y="1649"/>
                    <a:pt x="3940" y="1672"/>
                  </a:cubicBezTo>
                  <a:cubicBezTo>
                    <a:pt x="3940" y="1672"/>
                    <a:pt x="3932" y="2426"/>
                    <a:pt x="3940" y="2424"/>
                  </a:cubicBezTo>
                  <a:close/>
                </a:path>
              </a:pathLst>
            </a:custGeom>
            <a:solidFill>
              <a:schemeClr val="accent1">
                <a:alpha val="10000"/>
              </a:schemeClr>
            </a:solidFill>
            <a:ln w="22225">
              <a:solidFill>
                <a:srgbClr val="0070C0"/>
              </a:solidFill>
              <a:prstDash val="dash"/>
              <a:round/>
              <a:headEnd/>
              <a:tailEnd/>
            </a:ln>
          </p:spPr>
          <p:txBody>
            <a:bodyPr/>
            <a:lstStyle/>
            <a:p>
              <a:endParaRPr lang="en-US" dirty="0">
                <a:solidFill>
                  <a:srgbClr val="000000"/>
                </a:solidFill>
              </a:endParaRPr>
            </a:p>
          </p:txBody>
        </p:sp>
      </p:grpSp>
      <p:sp>
        <p:nvSpPr>
          <p:cNvPr id="6146" name="Rectangle 2"/>
          <p:cNvSpPr>
            <a:spLocks noGrp="1" noChangeArrowheads="1"/>
          </p:cNvSpPr>
          <p:nvPr>
            <p:ph type="title"/>
          </p:nvPr>
        </p:nvSpPr>
        <p:spPr>
          <a:xfrm>
            <a:off x="457200" y="152400"/>
            <a:ext cx="8229600" cy="640080"/>
          </a:xfrm>
          <a:noFill/>
        </p:spPr>
        <p:txBody>
          <a:bodyPr>
            <a:normAutofit/>
          </a:bodyPr>
          <a:lstStyle/>
          <a:p>
            <a:pPr eaLnBrk="1" hangingPunct="1"/>
            <a:r>
              <a:rPr lang="en-US" sz="2800" dirty="0" smtClean="0">
                <a:latin typeface="+mn-lt"/>
                <a:cs typeface="Times New Roman" panose="02020603050405020304" pitchFamily="18" charset="0"/>
              </a:rPr>
              <a:t>Project Summary: Documented </a:t>
            </a:r>
            <a:r>
              <a:rPr lang="en-US" sz="2800" dirty="0">
                <a:latin typeface="+mn-lt"/>
                <a:cs typeface="Times New Roman" panose="02020603050405020304" pitchFamily="18" charset="0"/>
              </a:rPr>
              <a:t>Need </a:t>
            </a:r>
            <a:endParaRPr lang="en-US" sz="2800" dirty="0">
              <a:solidFill>
                <a:srgbClr val="FF0000"/>
              </a:solidFill>
              <a:latin typeface="+mn-lt"/>
              <a:cs typeface="Times New Roman" panose="02020603050405020304" pitchFamily="18" charset="0"/>
            </a:endParaRPr>
          </a:p>
        </p:txBody>
      </p:sp>
      <p:sp>
        <p:nvSpPr>
          <p:cNvPr id="6147" name="Rectangle 3"/>
          <p:cNvSpPr>
            <a:spLocks noChangeAspect="1" noChangeArrowheads="1"/>
          </p:cNvSpPr>
          <p:nvPr/>
        </p:nvSpPr>
        <p:spPr bwMode="auto">
          <a:xfrm>
            <a:off x="22859" y="1768035"/>
            <a:ext cx="9216833" cy="1301773"/>
          </a:xfrm>
          <a:prstGeom prst="rect">
            <a:avLst/>
          </a:prstGeom>
          <a:noFill/>
          <a:ln w="9525">
            <a:noFill/>
            <a:miter lim="800000"/>
            <a:headEnd/>
            <a:tailEnd/>
          </a:ln>
        </p:spPr>
        <p:txBody>
          <a:bodyPr/>
          <a:lstStyle/>
          <a:p>
            <a:pPr marL="342900" indent="-342900">
              <a:lnSpc>
                <a:spcPct val="90000"/>
              </a:lnSpc>
              <a:spcBef>
                <a:spcPct val="20000"/>
              </a:spcBef>
              <a:buFont typeface="Arial" panose="020B0604020202020204" pitchFamily="34" charset="0"/>
              <a:buChar char="•"/>
            </a:pPr>
            <a:r>
              <a:rPr lang="en-US" sz="1600" dirty="0" smtClean="0">
                <a:cs typeface="Times New Roman" panose="02020603050405020304" pitchFamily="18" charset="0"/>
              </a:rPr>
              <a:t>National </a:t>
            </a:r>
            <a:r>
              <a:rPr lang="en-US" sz="1600" dirty="0">
                <a:cs typeface="Times New Roman" panose="02020603050405020304" pitchFamily="18" charset="0"/>
              </a:rPr>
              <a:t>and nuclear policy has changed </a:t>
            </a:r>
            <a:r>
              <a:rPr lang="en-US" sz="1600" dirty="0" smtClean="0">
                <a:cs typeface="Times New Roman" panose="02020603050405020304" pitchFamily="18" charset="0"/>
              </a:rPr>
              <a:t>dramatically and has been reflected in 2018 National Defense Strategy, </a:t>
            </a:r>
            <a:r>
              <a:rPr lang="en-US" sz="1600" dirty="0" smtClean="0"/>
              <a:t>2019 Missile Defense Review, 2018 Nuclear Posture Review, and 2017 National Security Strategy </a:t>
            </a:r>
            <a:r>
              <a:rPr lang="en-US" sz="1600" dirty="0" smtClean="0">
                <a:cs typeface="Times New Roman" panose="02020603050405020304" pitchFamily="18" charset="0"/>
              </a:rPr>
              <a:t> </a:t>
            </a:r>
            <a:endParaRPr lang="en-US" sz="1600" dirty="0" smtClean="0"/>
          </a:p>
          <a:p>
            <a:pPr marL="342900" indent="-342900">
              <a:lnSpc>
                <a:spcPct val="90000"/>
              </a:lnSpc>
              <a:spcBef>
                <a:spcPct val="20000"/>
              </a:spcBef>
              <a:buFont typeface="Arial" panose="020B0604020202020204" pitchFamily="34" charset="0"/>
              <a:buChar char="•"/>
            </a:pPr>
            <a:r>
              <a:rPr lang="en-US" sz="1600" dirty="0">
                <a:cs typeface="Times New Roman" panose="02020603050405020304" pitchFamily="18" charset="0"/>
              </a:rPr>
              <a:t>2018 Nuclear Posture review states the US must “Maintain and enhance the computational, </a:t>
            </a:r>
            <a:r>
              <a:rPr lang="en-US" sz="1600" b="1" dirty="0">
                <a:cs typeface="Times New Roman" panose="02020603050405020304" pitchFamily="18" charset="0"/>
              </a:rPr>
              <a:t>experimental, and testing</a:t>
            </a:r>
            <a:r>
              <a:rPr lang="en-US" sz="1600" dirty="0">
                <a:cs typeface="Times New Roman" panose="02020603050405020304" pitchFamily="18" charset="0"/>
              </a:rPr>
              <a:t> </a:t>
            </a:r>
            <a:r>
              <a:rPr lang="en-US" sz="1600" b="1" dirty="0">
                <a:cs typeface="Times New Roman" panose="02020603050405020304" pitchFamily="18" charset="0"/>
              </a:rPr>
              <a:t>capabilities</a:t>
            </a:r>
            <a:r>
              <a:rPr lang="en-US" sz="1600" dirty="0">
                <a:cs typeface="Times New Roman" panose="02020603050405020304" pitchFamily="18" charset="0"/>
              </a:rPr>
              <a:t> needed to annually assess nuclear weapons</a:t>
            </a:r>
            <a:r>
              <a:rPr lang="en-US" sz="1600" dirty="0" smtClean="0">
                <a:cs typeface="Times New Roman" panose="02020603050405020304" pitchFamily="18" charset="0"/>
              </a:rPr>
              <a:t>.”</a:t>
            </a:r>
          </a:p>
          <a:p>
            <a:pPr marL="342900" indent="-342900">
              <a:lnSpc>
                <a:spcPct val="90000"/>
              </a:lnSpc>
              <a:spcBef>
                <a:spcPct val="20000"/>
              </a:spcBef>
              <a:buFont typeface="Arial" panose="020B0604020202020204" pitchFamily="34" charset="0"/>
              <a:buChar char="•"/>
            </a:pPr>
            <a:r>
              <a:rPr lang="en-US" sz="1600" dirty="0"/>
              <a:t>DoD Instruction (DODI) 3150.09 </a:t>
            </a:r>
            <a:r>
              <a:rPr lang="en-US" sz="1600" dirty="0" smtClean="0"/>
              <a:t>dictates that Mission Critical Systems must be survivable and tested to confirm survivability</a:t>
            </a:r>
            <a:endParaRPr lang="en-US" sz="1600" dirty="0" smtClean="0">
              <a:cs typeface="Times New Roman" panose="02020603050405020304" pitchFamily="18" charset="0"/>
            </a:endParaRPr>
          </a:p>
          <a:p>
            <a:pPr marL="342900" indent="-342900">
              <a:lnSpc>
                <a:spcPct val="90000"/>
              </a:lnSpc>
              <a:spcBef>
                <a:spcPct val="20000"/>
              </a:spcBef>
              <a:buFont typeface="Arial" panose="020B0604020202020204" pitchFamily="34" charset="0"/>
              <a:buChar char="•"/>
            </a:pPr>
            <a:endParaRPr lang="en-US" sz="1600" dirty="0">
              <a:cs typeface="Times New Roman" panose="02020603050405020304" pitchFamily="18" charset="0"/>
            </a:endParaRPr>
          </a:p>
          <a:p>
            <a:pPr marL="342900" indent="-342900">
              <a:lnSpc>
                <a:spcPct val="90000"/>
              </a:lnSpc>
              <a:spcBef>
                <a:spcPct val="20000"/>
              </a:spcBef>
              <a:buFont typeface="Arial" panose="020B0604020202020204" pitchFamily="34" charset="0"/>
              <a:buChar char="•"/>
            </a:pPr>
            <a:endParaRPr lang="en-US" dirty="0">
              <a:cs typeface="Times New Roman" panose="02020603050405020304" pitchFamily="18" charset="0"/>
            </a:endParaRPr>
          </a:p>
          <a:p>
            <a:pPr marL="342900" indent="-342900">
              <a:lnSpc>
                <a:spcPct val="90000"/>
              </a:lnSpc>
              <a:spcBef>
                <a:spcPct val="20000"/>
              </a:spcBef>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2862" y="3264389"/>
            <a:ext cx="5145254" cy="2505301"/>
          </a:xfrm>
          <a:prstGeom prst="rect">
            <a:avLst/>
          </a:prstGeom>
          <a:noFill/>
        </p:spPr>
        <p:txBody>
          <a:bodyPr wrap="square" rtlCol="0">
            <a:spAutoFit/>
          </a:bodyPr>
          <a:lstStyle/>
          <a:p>
            <a:pPr marL="342900" indent="-342900">
              <a:lnSpc>
                <a:spcPct val="90000"/>
              </a:lnSpc>
              <a:spcBef>
                <a:spcPct val="20000"/>
              </a:spcBef>
              <a:buFont typeface="Arial" panose="020B0604020202020204" pitchFamily="34" charset="0"/>
              <a:buChar char="•"/>
            </a:pPr>
            <a:r>
              <a:rPr lang="en-US" sz="1600" dirty="0">
                <a:cs typeface="Times New Roman" panose="02020603050405020304" pitchFamily="18" charset="0"/>
              </a:rPr>
              <a:t>Test Ban Treaty limits NWE testing to above ground simulators</a:t>
            </a:r>
          </a:p>
          <a:p>
            <a:pPr marL="342900" indent="-342900">
              <a:lnSpc>
                <a:spcPct val="90000"/>
              </a:lnSpc>
              <a:spcBef>
                <a:spcPct val="20000"/>
              </a:spcBef>
              <a:buFont typeface="Arial" panose="020B0604020202020204" pitchFamily="34" charset="0"/>
              <a:buChar char="•"/>
            </a:pPr>
            <a:r>
              <a:rPr lang="en-US" sz="1600" dirty="0" smtClean="0">
                <a:cs typeface="Times New Roman" panose="02020603050405020304" pitchFamily="18" charset="0"/>
              </a:rPr>
              <a:t>Nuclear </a:t>
            </a:r>
            <a:r>
              <a:rPr lang="en-US" sz="1600" dirty="0">
                <a:cs typeface="Times New Roman" panose="02020603050405020304" pitchFamily="18" charset="0"/>
              </a:rPr>
              <a:t>Weapons Effects (NWE) certification is accomplished through modeling and simulation (M&amp;S) validated by </a:t>
            </a:r>
            <a:r>
              <a:rPr lang="en-US" sz="1600" dirty="0" smtClean="0">
                <a:cs typeface="Times New Roman" panose="02020603050405020304" pitchFamily="18" charset="0"/>
              </a:rPr>
              <a:t>T&amp;E</a:t>
            </a:r>
          </a:p>
          <a:p>
            <a:pPr marL="342900" indent="-342900">
              <a:lnSpc>
                <a:spcPct val="90000"/>
              </a:lnSpc>
              <a:spcBef>
                <a:spcPct val="20000"/>
              </a:spcBef>
              <a:buFont typeface="Arial" panose="020B0604020202020204" pitchFamily="34" charset="0"/>
              <a:buChar char="•"/>
            </a:pPr>
            <a:r>
              <a:rPr lang="en-US" sz="1600" dirty="0" smtClean="0">
                <a:cs typeface="Times New Roman" panose="02020603050405020304" pitchFamily="18" charset="0"/>
              </a:rPr>
              <a:t>M&amp;S </a:t>
            </a:r>
            <a:r>
              <a:rPr lang="en-US" sz="1600" dirty="0">
                <a:cs typeface="Times New Roman" panose="02020603050405020304" pitchFamily="18" charset="0"/>
              </a:rPr>
              <a:t>must extrapolate simulator output to threat levels</a:t>
            </a:r>
          </a:p>
          <a:p>
            <a:pPr marL="342900" indent="-342900">
              <a:lnSpc>
                <a:spcPct val="90000"/>
              </a:lnSpc>
              <a:spcBef>
                <a:spcPct val="20000"/>
              </a:spcBef>
              <a:buFont typeface="Arial" panose="020B0604020202020204" pitchFamily="34" charset="0"/>
              <a:buChar char="•"/>
            </a:pPr>
            <a:r>
              <a:rPr lang="en-US" sz="1600" dirty="0">
                <a:cs typeface="Times New Roman" panose="02020603050405020304" pitchFamily="18" charset="0"/>
              </a:rPr>
              <a:t>M&amp;S error bars driven by T&amp;E uncertainties as well as modeling errors</a:t>
            </a:r>
          </a:p>
          <a:p>
            <a:pPr marL="342900" indent="-342900">
              <a:lnSpc>
                <a:spcPct val="90000"/>
              </a:lnSpc>
              <a:spcBef>
                <a:spcPct val="20000"/>
              </a:spcBef>
              <a:buFont typeface="Arial" panose="020B0604020202020204" pitchFamily="34" charset="0"/>
              <a:buChar char="•"/>
            </a:pPr>
            <a:r>
              <a:rPr lang="en-US" sz="1600" dirty="0">
                <a:cs typeface="Times New Roman" panose="02020603050405020304" pitchFamily="18" charset="0"/>
              </a:rPr>
              <a:t>(U//FOUO) M&amp;S error bars drive high design margins on Mission Critical Systems</a:t>
            </a:r>
          </a:p>
        </p:txBody>
      </p:sp>
      <p:sp>
        <p:nvSpPr>
          <p:cNvPr id="2" name="TextBox 1"/>
          <p:cNvSpPr txBox="1"/>
          <p:nvPr/>
        </p:nvSpPr>
        <p:spPr>
          <a:xfrm>
            <a:off x="152400" y="759452"/>
            <a:ext cx="8839200" cy="923330"/>
          </a:xfrm>
          <a:prstGeom prst="rect">
            <a:avLst/>
          </a:prstGeom>
          <a:noFill/>
        </p:spPr>
        <p:txBody>
          <a:bodyPr wrap="square" rtlCol="0">
            <a:spAutoFit/>
          </a:bodyPr>
          <a:lstStyle/>
          <a:p>
            <a:r>
              <a:rPr lang="en-US" b="1" dirty="0" smtClean="0">
                <a:cs typeface="Times New Roman" panose="02020603050405020304" pitchFamily="18" charset="0"/>
              </a:rPr>
              <a:t>(U//FOUO) </a:t>
            </a:r>
            <a:r>
              <a:rPr lang="en-US" b="1" dirty="0" err="1" smtClean="0">
                <a:cs typeface="Times New Roman" panose="02020603050405020304" pitchFamily="18" charset="0"/>
              </a:rPr>
              <a:t>DoDI</a:t>
            </a:r>
            <a:r>
              <a:rPr lang="en-US" b="1" dirty="0" smtClean="0">
                <a:cs typeface="Times New Roman" panose="02020603050405020304" pitchFamily="18" charset="0"/>
              </a:rPr>
              <a:t> </a:t>
            </a:r>
            <a:r>
              <a:rPr lang="en-US" b="1" dirty="0">
                <a:cs typeface="Times New Roman" panose="02020603050405020304" pitchFamily="18" charset="0"/>
              </a:rPr>
              <a:t>3150.09 Drove the Formation of the CSOG-N T&amp;E Sub-Group Which Identified </a:t>
            </a:r>
            <a:r>
              <a:rPr lang="en-US" b="1" dirty="0" smtClean="0">
                <a:cs typeface="Times New Roman" panose="02020603050405020304" pitchFamily="18" charset="0"/>
              </a:rPr>
              <a:t>Shortfalls in </a:t>
            </a:r>
            <a:r>
              <a:rPr lang="en-US" b="1" dirty="0">
                <a:cs typeface="Times New Roman" panose="02020603050405020304" pitchFamily="18" charset="0"/>
              </a:rPr>
              <a:t>the Cold/Warm X-ray Environments Needed for Nuclear Survivability Certification</a:t>
            </a:r>
          </a:p>
        </p:txBody>
      </p:sp>
      <p:sp>
        <p:nvSpPr>
          <p:cNvPr id="12" name="TextBox 11"/>
          <p:cNvSpPr txBox="1"/>
          <p:nvPr/>
        </p:nvSpPr>
        <p:spPr>
          <a:xfrm>
            <a:off x="87630" y="5826388"/>
            <a:ext cx="8968739" cy="584775"/>
          </a:xfrm>
          <a:prstGeom prst="rect">
            <a:avLst/>
          </a:prstGeom>
          <a:solidFill>
            <a:srgbClr val="FFC000"/>
          </a:solidFill>
        </p:spPr>
        <p:txBody>
          <a:bodyPr wrap="square" rtlCol="0">
            <a:spAutoFit/>
          </a:bodyPr>
          <a:lstStyle>
            <a:defPPr>
              <a:defRPr lang="en-US"/>
            </a:defPPr>
            <a:lvl1pPr algn="ctr">
              <a:defRPr b="1">
                <a:latin typeface="Times New Roman" panose="02020603050405020304" pitchFamily="18" charset="0"/>
                <a:cs typeface="Times New Roman" panose="02020603050405020304" pitchFamily="18" charset="0"/>
              </a:defRPr>
            </a:lvl1pPr>
          </a:lstStyle>
          <a:p>
            <a:r>
              <a:rPr lang="en-US" sz="1600" dirty="0" smtClean="0">
                <a:latin typeface="+mn-lt"/>
              </a:rPr>
              <a:t>(U//FOUO) After the Cold War, ~75% of DoD’s X-ray Simulator capabilities were shuttered &amp; the remaining facilities have not been modernized since the 1980’s</a:t>
            </a:r>
            <a:endParaRPr lang="en-US" sz="1600" dirty="0">
              <a:latin typeface="+mn-lt"/>
            </a:endParaRPr>
          </a:p>
        </p:txBody>
      </p:sp>
      <p:sp>
        <p:nvSpPr>
          <p:cNvPr id="13" name="Rectangle 6"/>
          <p:cNvSpPr>
            <a:spLocks noGrp="1" noChangeArrowheads="1"/>
          </p:cNvSpPr>
          <p:nvPr>
            <p:ph type="sldNum" sz="quarter" idx="12"/>
          </p:nvPr>
        </p:nvSpPr>
        <p:spPr>
          <a:xfrm>
            <a:off x="7239000" y="6472719"/>
            <a:ext cx="1905000" cy="457200"/>
          </a:xfrm>
          <a:ln/>
        </p:spPr>
        <p:txBody>
          <a:bodyPr/>
          <a:lstStyle>
            <a:lvl1pPr>
              <a:defRPr/>
            </a:lvl1pPr>
          </a:lstStyle>
          <a:p>
            <a:pPr>
              <a:defRPr/>
            </a:pPr>
            <a:r>
              <a:rPr lang="en-US" dirty="0" smtClean="0"/>
              <a:t>3</a:t>
            </a:r>
          </a:p>
        </p:txBody>
      </p:sp>
      <p:sp>
        <p:nvSpPr>
          <p:cNvPr id="14" name="TextBox 13"/>
          <p:cNvSpPr txBox="1"/>
          <p:nvPr/>
        </p:nvSpPr>
        <p:spPr>
          <a:xfrm>
            <a:off x="7076642" y="3062947"/>
            <a:ext cx="1610158" cy="276999"/>
          </a:xfrm>
          <a:prstGeom prst="rect">
            <a:avLst/>
          </a:prstGeom>
          <a:noFill/>
        </p:spPr>
        <p:txBody>
          <a:bodyPr wrap="square" rtlCol="0">
            <a:spAutoFit/>
          </a:bodyPr>
          <a:lstStyle/>
          <a:p>
            <a:r>
              <a:rPr lang="en-US" sz="1200" b="1" dirty="0"/>
              <a:t>UNCLASSIFIED//</a:t>
            </a:r>
            <a:r>
              <a:rPr lang="en-US" sz="1200" b="1" dirty="0" smtClean="0"/>
              <a:t>FOUO</a:t>
            </a:r>
            <a:endParaRPr lang="en-US" sz="1200" b="1" dirty="0"/>
          </a:p>
        </p:txBody>
      </p:sp>
    </p:spTree>
    <p:extLst>
      <p:ext uri="{BB962C8B-B14F-4D97-AF65-F5344CB8AC3E}">
        <p14:creationId xmlns:p14="http://schemas.microsoft.com/office/powerpoint/2010/main" val="34752871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 Up Cost for XSTENS</a:t>
            </a:r>
            <a:endParaRPr lang="en-US" dirty="0"/>
          </a:p>
        </p:txBody>
      </p:sp>
      <p:sp>
        <p:nvSpPr>
          <p:cNvPr id="3" name="Slide Number Placeholder 2"/>
          <p:cNvSpPr>
            <a:spLocks noGrp="1"/>
          </p:cNvSpPr>
          <p:nvPr>
            <p:ph type="sldNum" sz="quarter" idx="12"/>
          </p:nvPr>
        </p:nvSpPr>
        <p:spPr/>
        <p:txBody>
          <a:bodyPr/>
          <a:lstStyle/>
          <a:p>
            <a:fld id="{263D757B-6F27-42D3-AF5E-6E942AA0A2B2}" type="slidenum">
              <a:rPr lang="en-US" smtClean="0"/>
              <a:t>30</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608320561"/>
              </p:ext>
            </p:extLst>
          </p:nvPr>
        </p:nvGraphicFramePr>
        <p:xfrm>
          <a:off x="1524000" y="2259148"/>
          <a:ext cx="6095999" cy="1854200"/>
        </p:xfrm>
        <a:graphic>
          <a:graphicData uri="http://schemas.openxmlformats.org/drawingml/2006/table">
            <a:tbl>
              <a:tblPr firstRow="1" bandRow="1">
                <a:tableStyleId>{2D5ABB26-0587-4C30-8999-92F81FD0307C}</a:tableStyleId>
              </a:tblPr>
              <a:tblGrid>
                <a:gridCol w="870857">
                  <a:extLst>
                    <a:ext uri="{9D8B030D-6E8A-4147-A177-3AD203B41FA5}">
                      <a16:colId xmlns:a16="http://schemas.microsoft.com/office/drawing/2014/main" val="20000"/>
                    </a:ext>
                  </a:extLst>
                </a:gridCol>
                <a:gridCol w="870857">
                  <a:extLst>
                    <a:ext uri="{9D8B030D-6E8A-4147-A177-3AD203B41FA5}">
                      <a16:colId xmlns:a16="http://schemas.microsoft.com/office/drawing/2014/main" val="20001"/>
                    </a:ext>
                  </a:extLst>
                </a:gridCol>
                <a:gridCol w="870857">
                  <a:extLst>
                    <a:ext uri="{9D8B030D-6E8A-4147-A177-3AD203B41FA5}">
                      <a16:colId xmlns:a16="http://schemas.microsoft.com/office/drawing/2014/main" val="20002"/>
                    </a:ext>
                  </a:extLst>
                </a:gridCol>
                <a:gridCol w="870857">
                  <a:extLst>
                    <a:ext uri="{9D8B030D-6E8A-4147-A177-3AD203B41FA5}">
                      <a16:colId xmlns:a16="http://schemas.microsoft.com/office/drawing/2014/main" val="20003"/>
                    </a:ext>
                  </a:extLst>
                </a:gridCol>
                <a:gridCol w="870857">
                  <a:extLst>
                    <a:ext uri="{9D8B030D-6E8A-4147-A177-3AD203B41FA5}">
                      <a16:colId xmlns:a16="http://schemas.microsoft.com/office/drawing/2014/main" val="20004"/>
                    </a:ext>
                  </a:extLst>
                </a:gridCol>
                <a:gridCol w="870857">
                  <a:extLst>
                    <a:ext uri="{9D8B030D-6E8A-4147-A177-3AD203B41FA5}">
                      <a16:colId xmlns:a16="http://schemas.microsoft.com/office/drawing/2014/main" val="20005"/>
                    </a:ext>
                  </a:extLst>
                </a:gridCol>
                <a:gridCol w="870857">
                  <a:extLst>
                    <a:ext uri="{9D8B030D-6E8A-4147-A177-3AD203B41FA5}">
                      <a16:colId xmlns:a16="http://schemas.microsoft.com/office/drawing/2014/main" val="20006"/>
                    </a:ext>
                  </a:extLst>
                </a:gridCol>
              </a:tblGrid>
              <a:tr h="37084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FY21</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dirty="0" smtClean="0"/>
                        <a:t>FY22</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dirty="0" smtClean="0"/>
                        <a:t>FY23</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dirty="0" smtClean="0"/>
                        <a:t>FY24</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dirty="0" smtClean="0"/>
                        <a:t>FY25</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dirty="0" smtClean="0"/>
                        <a:t>Total</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0"/>
                  </a:ext>
                </a:extLst>
              </a:tr>
              <a:tr h="370840">
                <a:tc>
                  <a:txBody>
                    <a:bodyPr/>
                    <a:lstStyle/>
                    <a:p>
                      <a:r>
                        <a:rPr lang="en-US" dirty="0" smtClean="0"/>
                        <a:t>QE</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dirty="0" smtClean="0">
                          <a:solidFill>
                            <a:schemeClr val="bg1">
                              <a:lumMod val="50000"/>
                            </a:schemeClr>
                          </a:solidFill>
                        </a:rPr>
                        <a:t>3.1</a:t>
                      </a:r>
                      <a:endParaRPr lang="en-US" dirty="0">
                        <a:solidFill>
                          <a:schemeClr val="bg1">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solidFill>
                            <a:schemeClr val="bg1">
                              <a:lumMod val="50000"/>
                            </a:schemeClr>
                          </a:solidFill>
                        </a:rPr>
                        <a:t>26.8</a:t>
                      </a:r>
                      <a:endParaRPr lang="en-US" dirty="0">
                        <a:solidFill>
                          <a:schemeClr val="bg1">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solidFill>
                            <a:schemeClr val="bg1">
                              <a:lumMod val="50000"/>
                            </a:schemeClr>
                          </a:solidFill>
                        </a:rPr>
                        <a:t>12.6</a:t>
                      </a:r>
                      <a:endParaRPr lang="en-US" dirty="0">
                        <a:solidFill>
                          <a:schemeClr val="bg1">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solidFill>
                            <a:schemeClr val="bg1">
                              <a:lumMod val="50000"/>
                            </a:schemeClr>
                          </a:solidFill>
                        </a:rPr>
                        <a:t>1.5</a:t>
                      </a:r>
                      <a:endParaRPr lang="en-US" dirty="0">
                        <a:solidFill>
                          <a:schemeClr val="bg1">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solidFill>
                            <a:schemeClr val="bg1">
                              <a:lumMod val="50000"/>
                            </a:schemeClr>
                          </a:solidFill>
                        </a:rPr>
                        <a:t>1</a:t>
                      </a:r>
                      <a:endParaRPr lang="en-US" dirty="0">
                        <a:solidFill>
                          <a:schemeClr val="bg1">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$45</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r>
                        <a:rPr lang="en-US" dirty="0" smtClean="0"/>
                        <a:t>GIII</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dirty="0" smtClean="0">
                          <a:solidFill>
                            <a:schemeClr val="bg1">
                              <a:lumMod val="50000"/>
                            </a:schemeClr>
                          </a:solidFill>
                        </a:rPr>
                        <a:t>1.6</a:t>
                      </a:r>
                      <a:endParaRPr lang="en-US" dirty="0">
                        <a:solidFill>
                          <a:schemeClr val="bg1">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solidFill>
                            <a:schemeClr val="bg1">
                              <a:lumMod val="50000"/>
                            </a:schemeClr>
                          </a:solidFill>
                        </a:rPr>
                        <a:t>5.9</a:t>
                      </a:r>
                      <a:endParaRPr lang="en-US" dirty="0">
                        <a:solidFill>
                          <a:schemeClr val="bg1">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solidFill>
                            <a:schemeClr val="bg1">
                              <a:lumMod val="50000"/>
                            </a:schemeClr>
                          </a:solidFill>
                        </a:rPr>
                        <a:t>4.6</a:t>
                      </a:r>
                      <a:endParaRPr lang="en-US" dirty="0">
                        <a:solidFill>
                          <a:schemeClr val="bg1">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solidFill>
                            <a:schemeClr val="bg1">
                              <a:lumMod val="50000"/>
                            </a:schemeClr>
                          </a:solidFill>
                        </a:rPr>
                        <a:t>2</a:t>
                      </a:r>
                      <a:endParaRPr lang="en-US" dirty="0">
                        <a:solidFill>
                          <a:schemeClr val="bg1">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solidFill>
                            <a:schemeClr val="bg1">
                              <a:lumMod val="50000"/>
                            </a:schemeClr>
                          </a:solidFill>
                        </a:rPr>
                        <a:t>.9</a:t>
                      </a:r>
                      <a:endParaRPr lang="en-US" dirty="0">
                        <a:solidFill>
                          <a:schemeClr val="bg1">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$15</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r>
                        <a:rPr lang="en-US" dirty="0" smtClean="0"/>
                        <a:t>PII</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dirty="0">
                        <a:solidFill>
                          <a:schemeClr val="bg1">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solidFill>
                            <a:schemeClr val="bg1">
                              <a:lumMod val="50000"/>
                            </a:schemeClr>
                          </a:solidFill>
                        </a:rPr>
                        <a:t>1.5</a:t>
                      </a:r>
                      <a:endParaRPr lang="en-US" dirty="0">
                        <a:solidFill>
                          <a:schemeClr val="bg1">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solidFill>
                            <a:schemeClr val="bg1">
                              <a:lumMod val="50000"/>
                            </a:schemeClr>
                          </a:solidFill>
                        </a:rPr>
                        <a:t>3.5</a:t>
                      </a:r>
                      <a:endParaRPr lang="en-US" dirty="0">
                        <a:solidFill>
                          <a:schemeClr val="bg1">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solidFill>
                            <a:schemeClr val="bg1">
                              <a:lumMod val="50000"/>
                            </a:schemeClr>
                          </a:solidFill>
                        </a:rPr>
                        <a:t>8</a:t>
                      </a:r>
                      <a:endParaRPr lang="en-US" dirty="0">
                        <a:solidFill>
                          <a:schemeClr val="bg1">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solidFill>
                            <a:schemeClr val="bg1">
                              <a:lumMod val="50000"/>
                            </a:schemeClr>
                          </a:solidFill>
                        </a:rPr>
                        <a:t>2</a:t>
                      </a:r>
                      <a:endParaRPr lang="en-US" dirty="0">
                        <a:solidFill>
                          <a:schemeClr val="bg1">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$15</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r>
                        <a:rPr lang="en-US" dirty="0" smtClean="0"/>
                        <a:t>Total</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dirty="0" smtClean="0"/>
                        <a:t>$4.7</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$34.2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$20.7</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$11.5</a:t>
                      </a: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$3.9</a:t>
                      </a:r>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smtClean="0">
                          <a:solidFill>
                            <a:srgbClr val="FF0000"/>
                          </a:solidFill>
                        </a:rPr>
                        <a:t>$75M</a:t>
                      </a:r>
                      <a:endParaRPr 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5" name="Rectangle 4"/>
          <p:cNvSpPr/>
          <p:nvPr/>
        </p:nvSpPr>
        <p:spPr>
          <a:xfrm>
            <a:off x="6123813" y="2051090"/>
            <a:ext cx="1608582" cy="276999"/>
          </a:xfrm>
          <a:prstGeom prst="rect">
            <a:avLst/>
          </a:prstGeom>
        </p:spPr>
        <p:txBody>
          <a:bodyPr wrap="none">
            <a:spAutoFit/>
          </a:bodyPr>
          <a:lstStyle/>
          <a:p>
            <a:r>
              <a:rPr lang="en-US" sz="1200" b="1" dirty="0"/>
              <a:t>UNCLASSIFIED//FOUO</a:t>
            </a:r>
          </a:p>
        </p:txBody>
      </p:sp>
    </p:spTree>
    <p:extLst>
      <p:ext uri="{BB962C8B-B14F-4D97-AF65-F5344CB8AC3E}">
        <p14:creationId xmlns:p14="http://schemas.microsoft.com/office/powerpoint/2010/main" val="25122068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 Status</a:t>
            </a:r>
            <a:endParaRPr lang="en-US" dirty="0"/>
          </a:p>
        </p:txBody>
      </p:sp>
      <p:sp>
        <p:nvSpPr>
          <p:cNvPr id="3" name="Slide Number Placeholder 2"/>
          <p:cNvSpPr>
            <a:spLocks noGrp="1"/>
          </p:cNvSpPr>
          <p:nvPr>
            <p:ph type="sldNum" sz="quarter" idx="12"/>
          </p:nvPr>
        </p:nvSpPr>
        <p:spPr/>
        <p:txBody>
          <a:bodyPr/>
          <a:lstStyle/>
          <a:p>
            <a:fld id="{263D757B-6F27-42D3-AF5E-6E942AA0A2B2}" type="slidenum">
              <a:rPr lang="en-US" smtClean="0"/>
              <a:t>31</a:t>
            </a:fld>
            <a:endParaRPr lang="en-US"/>
          </a:p>
        </p:txBody>
      </p:sp>
      <p:graphicFrame>
        <p:nvGraphicFramePr>
          <p:cNvPr id="5" name="Chart 4"/>
          <p:cNvGraphicFramePr/>
          <p:nvPr>
            <p:extLst>
              <p:ext uri="{D42A27DB-BD31-4B8C-83A1-F6EECF244321}">
                <p14:modId xmlns:p14="http://schemas.microsoft.com/office/powerpoint/2010/main" val="242319729"/>
              </p:ext>
            </p:extLst>
          </p:nvPr>
        </p:nvGraphicFramePr>
        <p:xfrm>
          <a:off x="234950" y="1944713"/>
          <a:ext cx="4337050" cy="27851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ext uri="{D42A27DB-BD31-4B8C-83A1-F6EECF244321}">
                <p14:modId xmlns:p14="http://schemas.microsoft.com/office/powerpoint/2010/main" val="3217206552"/>
              </p:ext>
            </p:extLst>
          </p:nvPr>
        </p:nvGraphicFramePr>
        <p:xfrm>
          <a:off x="4572000" y="1986623"/>
          <a:ext cx="42037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1096236" y="4966385"/>
            <a:ext cx="7386955" cy="581025"/>
          </a:xfrm>
          <a:prstGeom prst="rect">
            <a:avLst/>
          </a:prstGeom>
          <a:noFill/>
          <a:ln>
            <a:noFill/>
          </a:ln>
        </p:spPr>
      </p:pic>
      <p:sp>
        <p:nvSpPr>
          <p:cNvPr id="8" name="TextBox 7"/>
          <p:cNvSpPr txBox="1"/>
          <p:nvPr/>
        </p:nvSpPr>
        <p:spPr>
          <a:xfrm>
            <a:off x="6218463" y="1265677"/>
            <a:ext cx="2843241" cy="276999"/>
          </a:xfrm>
          <a:prstGeom prst="rect">
            <a:avLst/>
          </a:prstGeom>
          <a:noFill/>
        </p:spPr>
        <p:txBody>
          <a:bodyPr wrap="square" rtlCol="0">
            <a:spAutoFit/>
          </a:bodyPr>
          <a:lstStyle/>
          <a:p>
            <a:r>
              <a:rPr lang="en-US" sz="1200" b="1" dirty="0" smtClean="0"/>
              <a:t>All graphs are </a:t>
            </a:r>
            <a:r>
              <a:rPr lang="en-US" sz="1200" b="1" dirty="0"/>
              <a:t>UNCLASSIFIED//</a:t>
            </a:r>
            <a:r>
              <a:rPr lang="en-US" sz="1200" b="1" dirty="0" smtClean="0"/>
              <a:t>FOUO</a:t>
            </a:r>
            <a:endParaRPr lang="en-US" sz="1200" b="1" dirty="0"/>
          </a:p>
        </p:txBody>
      </p:sp>
      <p:sp>
        <p:nvSpPr>
          <p:cNvPr id="9" name="TextBox 8"/>
          <p:cNvSpPr txBox="1"/>
          <p:nvPr/>
        </p:nvSpPr>
        <p:spPr>
          <a:xfrm>
            <a:off x="3039291" y="5930537"/>
            <a:ext cx="4032069" cy="365760"/>
          </a:xfrm>
          <a:prstGeom prst="rect">
            <a:avLst/>
          </a:prstGeom>
          <a:noFill/>
        </p:spPr>
        <p:txBody>
          <a:bodyPr wrap="square" rtlCol="0">
            <a:spAutoFit/>
          </a:bodyPr>
          <a:lstStyle/>
          <a:p>
            <a:pPr algn="ctr"/>
            <a:r>
              <a:rPr lang="en-US" dirty="0" smtClean="0"/>
              <a:t>Data as of 6/12/2019</a:t>
            </a:r>
            <a:endParaRPr lang="en-US" dirty="0"/>
          </a:p>
        </p:txBody>
      </p:sp>
    </p:spTree>
    <p:extLst>
      <p:ext uri="{BB962C8B-B14F-4D97-AF65-F5344CB8AC3E}">
        <p14:creationId xmlns:p14="http://schemas.microsoft.com/office/powerpoint/2010/main" val="41814233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QE KPPs/KSAs</a:t>
            </a:r>
            <a:endParaRPr lang="en-US" sz="2800" dirty="0"/>
          </a:p>
        </p:txBody>
      </p:sp>
      <p:sp>
        <p:nvSpPr>
          <p:cNvPr id="3" name="Slide Number Placeholder 2"/>
          <p:cNvSpPr>
            <a:spLocks noGrp="1"/>
          </p:cNvSpPr>
          <p:nvPr>
            <p:ph type="sldNum" sz="quarter" idx="12"/>
          </p:nvPr>
        </p:nvSpPr>
        <p:spPr/>
        <p:txBody>
          <a:bodyPr/>
          <a:lstStyle/>
          <a:p>
            <a:fld id="{263D757B-6F27-42D3-AF5E-6E942AA0A2B2}" type="slidenum">
              <a:rPr lang="en-US" smtClean="0"/>
              <a:t>32</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648869348"/>
              </p:ext>
            </p:extLst>
          </p:nvPr>
        </p:nvGraphicFramePr>
        <p:xfrm>
          <a:off x="2716127" y="1417638"/>
          <a:ext cx="3635546" cy="4699223"/>
        </p:xfrm>
        <a:graphic>
          <a:graphicData uri="http://schemas.openxmlformats.org/drawingml/2006/table">
            <a:tbl>
              <a:tblPr firstRow="1" firstCol="1" bandRow="1">
                <a:tableStyleId>{5C22544A-7EE6-4342-B048-85BDC9FD1C3A}</a:tableStyleId>
              </a:tblPr>
              <a:tblGrid>
                <a:gridCol w="908692">
                  <a:extLst>
                    <a:ext uri="{9D8B030D-6E8A-4147-A177-3AD203B41FA5}">
                      <a16:colId xmlns:a16="http://schemas.microsoft.com/office/drawing/2014/main" val="20000"/>
                    </a:ext>
                  </a:extLst>
                </a:gridCol>
                <a:gridCol w="908692">
                  <a:extLst>
                    <a:ext uri="{9D8B030D-6E8A-4147-A177-3AD203B41FA5}">
                      <a16:colId xmlns:a16="http://schemas.microsoft.com/office/drawing/2014/main" val="20001"/>
                    </a:ext>
                  </a:extLst>
                </a:gridCol>
                <a:gridCol w="909081">
                  <a:extLst>
                    <a:ext uri="{9D8B030D-6E8A-4147-A177-3AD203B41FA5}">
                      <a16:colId xmlns:a16="http://schemas.microsoft.com/office/drawing/2014/main" val="20002"/>
                    </a:ext>
                  </a:extLst>
                </a:gridCol>
                <a:gridCol w="909081">
                  <a:extLst>
                    <a:ext uri="{9D8B030D-6E8A-4147-A177-3AD203B41FA5}">
                      <a16:colId xmlns:a16="http://schemas.microsoft.com/office/drawing/2014/main" val="20003"/>
                    </a:ext>
                  </a:extLst>
                </a:gridCol>
              </a:tblGrid>
              <a:tr h="111983">
                <a:tc>
                  <a:txBody>
                    <a:bodyPr/>
                    <a:lstStyle/>
                    <a:p>
                      <a:pPr marL="0" marR="0" algn="ctr">
                        <a:spcBef>
                          <a:spcPts val="0"/>
                        </a:spcBef>
                        <a:spcAft>
                          <a:spcPts val="0"/>
                        </a:spcAft>
                      </a:pPr>
                      <a:r>
                        <a:rPr lang="en-US" sz="700" dirty="0">
                          <a:effectLst/>
                        </a:rPr>
                        <a:t>Attribute</a:t>
                      </a:r>
                      <a:endParaRPr lang="en-US" sz="700" dirty="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Threshold</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Objective</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dirty="0">
                          <a:effectLst/>
                        </a:rPr>
                        <a:t>Current</a:t>
                      </a:r>
                      <a:endParaRPr lang="en-US" sz="700" dirty="0">
                        <a:effectLst/>
                        <a:latin typeface="Times New Roman" panose="02020603050405020304" pitchFamily="18" charset="0"/>
                        <a:ea typeface="Times New Roman" panose="02020603050405020304" pitchFamily="18" charset="0"/>
                      </a:endParaRPr>
                    </a:p>
                  </a:txBody>
                  <a:tcPr marL="41993" marR="41993" marT="0" marB="0"/>
                </a:tc>
                <a:extLst>
                  <a:ext uri="{0D108BD9-81ED-4DB2-BD59-A6C34878D82A}">
                    <a16:rowId xmlns:a16="http://schemas.microsoft.com/office/drawing/2014/main" val="10000"/>
                  </a:ext>
                </a:extLst>
              </a:tr>
              <a:tr h="513253">
                <a:tc>
                  <a:txBody>
                    <a:bodyPr/>
                    <a:lstStyle/>
                    <a:p>
                      <a:pPr marL="0" marR="0">
                        <a:spcBef>
                          <a:spcPts val="0"/>
                        </a:spcBef>
                        <a:spcAft>
                          <a:spcPts val="0"/>
                        </a:spcAft>
                      </a:pPr>
                      <a:r>
                        <a:rPr lang="en-US" sz="700">
                          <a:effectLst/>
                        </a:rPr>
                        <a:t>KPP 1.1.1.1 High Fluence Warm Dose-Area</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6 cal/g(Au)</a:t>
                      </a:r>
                    </a:p>
                    <a:p>
                      <a:pPr marL="0" marR="0" algn="ctr">
                        <a:spcBef>
                          <a:spcPts val="0"/>
                        </a:spcBef>
                        <a:spcAft>
                          <a:spcPts val="0"/>
                        </a:spcAft>
                      </a:pPr>
                      <a:r>
                        <a:rPr lang="en-US" sz="700">
                          <a:effectLst/>
                        </a:rPr>
                        <a:t>Over 100 cm</a:t>
                      </a:r>
                      <a:r>
                        <a:rPr lang="en-US" sz="700" baseline="30000">
                          <a:effectLst/>
                        </a:rPr>
                        <a:t>2</a:t>
                      </a:r>
                      <a:r>
                        <a:rPr lang="en-US" sz="700">
                          <a:effectLst/>
                        </a:rPr>
                        <a:t> </a:t>
                      </a:r>
                    </a:p>
                    <a:p>
                      <a:pPr marL="0" marR="0" algn="ctr">
                        <a:spcBef>
                          <a:spcPts val="0"/>
                        </a:spcBef>
                        <a:spcAft>
                          <a:spcPts val="0"/>
                        </a:spcAft>
                      </a:pPr>
                      <a:r>
                        <a:rPr lang="en-US" sz="700">
                          <a:effectLst/>
                        </a:rPr>
                        <a:t>With ±15% uniformity</a:t>
                      </a:r>
                    </a:p>
                    <a:p>
                      <a:pPr marL="0" marR="0" algn="ctr">
                        <a:spcBef>
                          <a:spcPts val="0"/>
                        </a:spcBef>
                        <a:spcAft>
                          <a:spcPts val="0"/>
                        </a:spcAft>
                      </a:pPr>
                      <a:r>
                        <a:rPr lang="en-US" sz="700">
                          <a:effectLst/>
                        </a:rPr>
                        <a:t>&lt;1,200 keV endpoint</a:t>
                      </a:r>
                    </a:p>
                    <a:p>
                      <a:pPr marL="0" marR="0" algn="ctr">
                        <a:spcBef>
                          <a:spcPts val="0"/>
                        </a:spcBef>
                        <a:spcAft>
                          <a:spcPts val="0"/>
                        </a:spcAft>
                      </a:pPr>
                      <a:r>
                        <a:rPr lang="en-US" sz="700">
                          <a:effectLst/>
                        </a:rPr>
                        <a:t>Debris-free</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10 cal/g(Au)</a:t>
                      </a:r>
                    </a:p>
                    <a:p>
                      <a:pPr marL="0" marR="0" algn="ctr">
                        <a:spcBef>
                          <a:spcPts val="0"/>
                        </a:spcBef>
                        <a:spcAft>
                          <a:spcPts val="0"/>
                        </a:spcAft>
                      </a:pPr>
                      <a:r>
                        <a:rPr lang="en-US" sz="700">
                          <a:effectLst/>
                        </a:rPr>
                        <a:t>Over 200 cm</a:t>
                      </a:r>
                      <a:r>
                        <a:rPr lang="en-US" sz="700" baseline="30000">
                          <a:effectLst/>
                        </a:rPr>
                        <a:t>2</a:t>
                      </a:r>
                      <a:r>
                        <a:rPr lang="en-US" sz="700">
                          <a:effectLst/>
                        </a:rPr>
                        <a:t> </a:t>
                      </a:r>
                    </a:p>
                    <a:p>
                      <a:pPr marL="0" marR="0" algn="ctr">
                        <a:spcBef>
                          <a:spcPts val="0"/>
                        </a:spcBef>
                        <a:spcAft>
                          <a:spcPts val="0"/>
                        </a:spcAft>
                      </a:pPr>
                      <a:r>
                        <a:rPr lang="en-US" sz="700">
                          <a:effectLst/>
                        </a:rPr>
                        <a:t>With ±10% uniformity</a:t>
                      </a:r>
                    </a:p>
                    <a:p>
                      <a:pPr marL="0" marR="0" algn="ctr">
                        <a:spcBef>
                          <a:spcPts val="0"/>
                        </a:spcBef>
                        <a:spcAft>
                          <a:spcPts val="0"/>
                        </a:spcAft>
                      </a:pPr>
                      <a:r>
                        <a:rPr lang="en-US" sz="700">
                          <a:effectLst/>
                        </a:rPr>
                        <a:t>&lt;750 keV endpoint</a:t>
                      </a:r>
                    </a:p>
                    <a:p>
                      <a:pPr marL="0" marR="0" algn="ctr">
                        <a:spcBef>
                          <a:spcPts val="0"/>
                        </a:spcBef>
                        <a:spcAft>
                          <a:spcPts val="0"/>
                        </a:spcAft>
                      </a:pPr>
                      <a:r>
                        <a:rPr lang="en-US" sz="700">
                          <a:effectLst/>
                        </a:rPr>
                        <a:t>Debris-free</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4.5 cal/g(Au)</a:t>
                      </a:r>
                    </a:p>
                    <a:p>
                      <a:pPr marL="0" marR="0" algn="ctr">
                        <a:spcBef>
                          <a:spcPts val="0"/>
                        </a:spcBef>
                        <a:spcAft>
                          <a:spcPts val="0"/>
                        </a:spcAft>
                      </a:pPr>
                      <a:r>
                        <a:rPr lang="en-US" sz="700">
                          <a:effectLst/>
                        </a:rPr>
                        <a:t>Over 25 cm</a:t>
                      </a:r>
                      <a:r>
                        <a:rPr lang="en-US" sz="700" baseline="30000">
                          <a:effectLst/>
                        </a:rPr>
                        <a:t>2</a:t>
                      </a:r>
                      <a:r>
                        <a:rPr lang="en-US" sz="700">
                          <a:effectLst/>
                        </a:rPr>
                        <a:t> </a:t>
                      </a:r>
                    </a:p>
                    <a:p>
                      <a:pPr marL="0" marR="0" algn="ctr">
                        <a:spcBef>
                          <a:spcPts val="0"/>
                        </a:spcBef>
                        <a:spcAft>
                          <a:spcPts val="0"/>
                        </a:spcAft>
                      </a:pPr>
                      <a:r>
                        <a:rPr lang="en-US" sz="700">
                          <a:effectLst/>
                        </a:rPr>
                        <a:t>With ±20% uniformity</a:t>
                      </a:r>
                    </a:p>
                    <a:p>
                      <a:pPr marL="0" marR="0" algn="ctr">
                        <a:spcBef>
                          <a:spcPts val="0"/>
                        </a:spcBef>
                        <a:spcAft>
                          <a:spcPts val="0"/>
                        </a:spcAft>
                      </a:pPr>
                      <a:r>
                        <a:rPr lang="en-US" sz="700">
                          <a:effectLst/>
                        </a:rPr>
                        <a:t>1,200 keV endpoint</a:t>
                      </a:r>
                    </a:p>
                    <a:p>
                      <a:pPr marL="0" marR="0" algn="ctr">
                        <a:spcBef>
                          <a:spcPts val="0"/>
                        </a:spcBef>
                        <a:spcAft>
                          <a:spcPts val="0"/>
                        </a:spcAft>
                      </a:pPr>
                      <a:r>
                        <a:rPr lang="en-US" sz="700">
                          <a:effectLst/>
                        </a:rPr>
                        <a:t>Debris-free</a:t>
                      </a:r>
                      <a:endParaRPr lang="en-US" sz="700">
                        <a:effectLst/>
                        <a:latin typeface="Times New Roman" panose="02020603050405020304" pitchFamily="18" charset="0"/>
                        <a:ea typeface="Times New Roman" panose="02020603050405020304" pitchFamily="18" charset="0"/>
                      </a:endParaRPr>
                    </a:p>
                  </a:txBody>
                  <a:tcPr marL="41993" marR="41993" marT="0" marB="0"/>
                </a:tc>
                <a:extLst>
                  <a:ext uri="{0D108BD9-81ED-4DB2-BD59-A6C34878D82A}">
                    <a16:rowId xmlns:a16="http://schemas.microsoft.com/office/drawing/2014/main" val="10001"/>
                  </a:ext>
                </a:extLst>
              </a:tr>
              <a:tr h="513253">
                <a:tc>
                  <a:txBody>
                    <a:bodyPr/>
                    <a:lstStyle/>
                    <a:p>
                      <a:pPr marL="0" marR="0">
                        <a:spcBef>
                          <a:spcPts val="0"/>
                        </a:spcBef>
                        <a:spcAft>
                          <a:spcPts val="0"/>
                        </a:spcAft>
                      </a:pPr>
                      <a:r>
                        <a:rPr lang="en-US" sz="700">
                          <a:effectLst/>
                        </a:rPr>
                        <a:t>KPP 1.1.(2,3).1 Low Endpoint Energy Warm Fluence-Area</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100 mcal/cm</a:t>
                      </a:r>
                      <a:r>
                        <a:rPr lang="en-US" sz="700" baseline="30000">
                          <a:effectLst/>
                        </a:rPr>
                        <a:t>2</a:t>
                      </a:r>
                      <a:endParaRPr lang="en-US" sz="700">
                        <a:effectLst/>
                      </a:endParaRPr>
                    </a:p>
                    <a:p>
                      <a:pPr marL="0" marR="0" algn="ctr">
                        <a:spcBef>
                          <a:spcPts val="0"/>
                        </a:spcBef>
                        <a:spcAft>
                          <a:spcPts val="0"/>
                        </a:spcAft>
                      </a:pPr>
                      <a:r>
                        <a:rPr lang="en-US" sz="700">
                          <a:effectLst/>
                        </a:rPr>
                        <a:t>over 600 cm</a:t>
                      </a:r>
                      <a:r>
                        <a:rPr lang="en-US" sz="700" baseline="30000">
                          <a:effectLst/>
                        </a:rPr>
                        <a:t>2</a:t>
                      </a:r>
                      <a:r>
                        <a:rPr lang="en-US" sz="700">
                          <a:effectLst/>
                        </a:rPr>
                        <a:t> </a:t>
                      </a:r>
                    </a:p>
                    <a:p>
                      <a:pPr marL="0" marR="0" algn="ctr">
                        <a:spcBef>
                          <a:spcPts val="0"/>
                        </a:spcBef>
                        <a:spcAft>
                          <a:spcPts val="0"/>
                        </a:spcAft>
                      </a:pPr>
                      <a:r>
                        <a:rPr lang="en-US" sz="700">
                          <a:effectLst/>
                        </a:rPr>
                        <a:t>with ±10% uniformity</a:t>
                      </a:r>
                    </a:p>
                    <a:p>
                      <a:pPr marL="0" marR="0" algn="ctr">
                        <a:spcBef>
                          <a:spcPts val="0"/>
                        </a:spcBef>
                        <a:spcAft>
                          <a:spcPts val="0"/>
                        </a:spcAft>
                      </a:pPr>
                      <a:r>
                        <a:rPr lang="en-US" sz="700">
                          <a:effectLst/>
                        </a:rPr>
                        <a:t>250 keV endpoint debris-free</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400 mcal/cm</a:t>
                      </a:r>
                      <a:r>
                        <a:rPr lang="en-US" sz="700" baseline="30000">
                          <a:effectLst/>
                        </a:rPr>
                        <a:t>2</a:t>
                      </a:r>
                      <a:endParaRPr lang="en-US" sz="700">
                        <a:effectLst/>
                      </a:endParaRPr>
                    </a:p>
                    <a:p>
                      <a:pPr marL="0" marR="0" algn="ctr">
                        <a:spcBef>
                          <a:spcPts val="0"/>
                        </a:spcBef>
                        <a:spcAft>
                          <a:spcPts val="0"/>
                        </a:spcAft>
                      </a:pPr>
                      <a:r>
                        <a:rPr lang="en-US" sz="700">
                          <a:effectLst/>
                        </a:rPr>
                        <a:t>over 1000 cm</a:t>
                      </a:r>
                      <a:r>
                        <a:rPr lang="en-US" sz="700" baseline="30000">
                          <a:effectLst/>
                        </a:rPr>
                        <a:t>2</a:t>
                      </a:r>
                      <a:r>
                        <a:rPr lang="en-US" sz="700">
                          <a:effectLst/>
                        </a:rPr>
                        <a:t> </a:t>
                      </a:r>
                    </a:p>
                    <a:p>
                      <a:pPr marL="0" marR="0" algn="ctr">
                        <a:spcBef>
                          <a:spcPts val="0"/>
                        </a:spcBef>
                        <a:spcAft>
                          <a:spcPts val="0"/>
                        </a:spcAft>
                      </a:pPr>
                      <a:r>
                        <a:rPr lang="en-US" sz="700">
                          <a:effectLst/>
                        </a:rPr>
                        <a:t>with ±5% uniformity</a:t>
                      </a:r>
                    </a:p>
                    <a:p>
                      <a:pPr marL="0" marR="0" algn="ctr">
                        <a:spcBef>
                          <a:spcPts val="0"/>
                        </a:spcBef>
                        <a:spcAft>
                          <a:spcPts val="0"/>
                        </a:spcAft>
                      </a:pPr>
                      <a:r>
                        <a:rPr lang="en-US" sz="700">
                          <a:effectLst/>
                        </a:rPr>
                        <a:t>180 keV endpoint</a:t>
                      </a:r>
                    </a:p>
                    <a:p>
                      <a:pPr marL="0" marR="0" algn="ctr">
                        <a:spcBef>
                          <a:spcPts val="0"/>
                        </a:spcBef>
                        <a:spcAft>
                          <a:spcPts val="0"/>
                        </a:spcAft>
                      </a:pPr>
                      <a:r>
                        <a:rPr lang="en-US" sz="700">
                          <a:effectLst/>
                        </a:rPr>
                        <a:t>debris-free</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65 mcal/cm</a:t>
                      </a:r>
                      <a:r>
                        <a:rPr lang="en-US" sz="700" baseline="30000">
                          <a:effectLst/>
                        </a:rPr>
                        <a:t>2</a:t>
                      </a:r>
                      <a:r>
                        <a:rPr lang="en-US" sz="700">
                          <a:effectLst/>
                        </a:rPr>
                        <a:t> </a:t>
                      </a:r>
                    </a:p>
                    <a:p>
                      <a:pPr marL="0" marR="0" algn="ctr">
                        <a:spcBef>
                          <a:spcPts val="0"/>
                        </a:spcBef>
                        <a:spcAft>
                          <a:spcPts val="0"/>
                        </a:spcAft>
                      </a:pPr>
                      <a:r>
                        <a:rPr lang="en-US" sz="700">
                          <a:effectLst/>
                        </a:rPr>
                        <a:t>over 300 cm</a:t>
                      </a:r>
                      <a:r>
                        <a:rPr lang="en-US" sz="700" baseline="30000">
                          <a:effectLst/>
                        </a:rPr>
                        <a:t>2</a:t>
                      </a:r>
                      <a:r>
                        <a:rPr lang="en-US" sz="700">
                          <a:effectLst/>
                        </a:rPr>
                        <a:t> </a:t>
                      </a:r>
                    </a:p>
                    <a:p>
                      <a:pPr marL="0" marR="0" algn="ctr">
                        <a:spcBef>
                          <a:spcPts val="0"/>
                        </a:spcBef>
                        <a:spcAft>
                          <a:spcPts val="0"/>
                        </a:spcAft>
                      </a:pPr>
                      <a:r>
                        <a:rPr lang="en-US" sz="700">
                          <a:effectLst/>
                        </a:rPr>
                        <a:t>with ±10% uniformity</a:t>
                      </a:r>
                    </a:p>
                    <a:p>
                      <a:pPr marL="0" marR="0" algn="ctr">
                        <a:spcBef>
                          <a:spcPts val="0"/>
                        </a:spcBef>
                        <a:spcAft>
                          <a:spcPts val="0"/>
                        </a:spcAft>
                      </a:pPr>
                      <a:r>
                        <a:rPr lang="en-US" sz="700">
                          <a:effectLst/>
                        </a:rPr>
                        <a:t>250 keV endpoint</a:t>
                      </a:r>
                    </a:p>
                    <a:p>
                      <a:pPr marL="0" marR="0" algn="ctr">
                        <a:spcBef>
                          <a:spcPts val="0"/>
                        </a:spcBef>
                        <a:spcAft>
                          <a:spcPts val="0"/>
                        </a:spcAft>
                      </a:pPr>
                      <a:r>
                        <a:rPr lang="en-US" sz="700">
                          <a:effectLst/>
                        </a:rPr>
                        <a:t>debris-free</a:t>
                      </a:r>
                      <a:endParaRPr lang="en-US" sz="700">
                        <a:effectLst/>
                        <a:latin typeface="Times New Roman" panose="02020603050405020304" pitchFamily="18" charset="0"/>
                        <a:ea typeface="Times New Roman" panose="02020603050405020304" pitchFamily="18" charset="0"/>
                      </a:endParaRPr>
                    </a:p>
                  </a:txBody>
                  <a:tcPr marL="41993" marR="41993" marT="0" marB="0"/>
                </a:tc>
                <a:extLst>
                  <a:ext uri="{0D108BD9-81ED-4DB2-BD59-A6C34878D82A}">
                    <a16:rowId xmlns:a16="http://schemas.microsoft.com/office/drawing/2014/main" val="10002"/>
                  </a:ext>
                </a:extLst>
              </a:tr>
              <a:tr h="307952">
                <a:tc>
                  <a:txBody>
                    <a:bodyPr/>
                    <a:lstStyle/>
                    <a:p>
                      <a:pPr marL="0" marR="0">
                        <a:spcBef>
                          <a:spcPts val="0"/>
                        </a:spcBef>
                        <a:spcAft>
                          <a:spcPts val="0"/>
                        </a:spcAft>
                      </a:pPr>
                      <a:r>
                        <a:rPr lang="en-US" sz="700">
                          <a:effectLst/>
                        </a:rPr>
                        <a:t>KPP 1.1.(1,2,3).2 Warm X-ray Pulse Width</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&lt; 50 ns Full Width Half Maximum (FWHM)</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&lt;25 ns FWHM</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&lt;50 ns FWHM </a:t>
                      </a:r>
                      <a:endParaRPr lang="en-US" sz="700">
                        <a:effectLst/>
                        <a:latin typeface="Times New Roman" panose="02020603050405020304" pitchFamily="18" charset="0"/>
                        <a:ea typeface="Times New Roman" panose="02020603050405020304" pitchFamily="18" charset="0"/>
                      </a:endParaRPr>
                    </a:p>
                  </a:txBody>
                  <a:tcPr marL="41993" marR="41993" marT="0" marB="0"/>
                </a:tc>
                <a:extLst>
                  <a:ext uri="{0D108BD9-81ED-4DB2-BD59-A6C34878D82A}">
                    <a16:rowId xmlns:a16="http://schemas.microsoft.com/office/drawing/2014/main" val="10003"/>
                  </a:ext>
                </a:extLst>
              </a:tr>
              <a:tr h="410603">
                <a:tc>
                  <a:txBody>
                    <a:bodyPr/>
                    <a:lstStyle/>
                    <a:p>
                      <a:pPr marL="0" marR="0">
                        <a:spcBef>
                          <a:spcPts val="0"/>
                        </a:spcBef>
                        <a:spcAft>
                          <a:spcPts val="0"/>
                        </a:spcAft>
                      </a:pPr>
                      <a:r>
                        <a:rPr lang="en-US" sz="700">
                          <a:effectLst/>
                        </a:rPr>
                        <a:t>KPP 1.2.(1,2,3).1 Plasma Radiation Source (PRS) Yield of X-rays &gt;3 keV</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40 kJ</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80 kJ</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20 kJ</a:t>
                      </a:r>
                      <a:endParaRPr lang="en-US" sz="700">
                        <a:effectLst/>
                        <a:latin typeface="Times New Roman" panose="02020603050405020304" pitchFamily="18" charset="0"/>
                        <a:ea typeface="Times New Roman" panose="02020603050405020304" pitchFamily="18" charset="0"/>
                      </a:endParaRPr>
                    </a:p>
                  </a:txBody>
                  <a:tcPr marL="41993" marR="41993" marT="0" marB="0"/>
                </a:tc>
                <a:extLst>
                  <a:ext uri="{0D108BD9-81ED-4DB2-BD59-A6C34878D82A}">
                    <a16:rowId xmlns:a16="http://schemas.microsoft.com/office/drawing/2014/main" val="10004"/>
                  </a:ext>
                </a:extLst>
              </a:tr>
              <a:tr h="615904">
                <a:tc>
                  <a:txBody>
                    <a:bodyPr/>
                    <a:lstStyle/>
                    <a:p>
                      <a:pPr marL="0" marR="0">
                        <a:spcBef>
                          <a:spcPts val="0"/>
                        </a:spcBef>
                        <a:spcAft>
                          <a:spcPts val="0"/>
                        </a:spcAft>
                      </a:pPr>
                      <a:r>
                        <a:rPr lang="en-US" sz="700">
                          <a:effectLst/>
                        </a:rPr>
                        <a:t>KPP 1.2.(1,2).2 PRS Line-of-Sight Access for Diagnostics and Test Articles</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PRS viewable within 10° of normal to the Z axis at the center of the X-ray source at up to 3 meters in at least 4 azimuthal directions</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PRS viewable within 10° of normal to the Z axis at the center of the X-ray source at up to 3 meters in 8 azimuthal directions</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PRS viewable within 10° of normal to the Z axis at the center of the X-ray source at up to 3 meters in 3 azimuthal directions</a:t>
                      </a:r>
                      <a:endParaRPr lang="en-US" sz="700">
                        <a:effectLst/>
                        <a:latin typeface="Times New Roman" panose="02020603050405020304" pitchFamily="18" charset="0"/>
                        <a:ea typeface="Times New Roman" panose="02020603050405020304" pitchFamily="18" charset="0"/>
                      </a:endParaRPr>
                    </a:p>
                  </a:txBody>
                  <a:tcPr marL="41993" marR="41993" marT="0" marB="0"/>
                </a:tc>
                <a:extLst>
                  <a:ext uri="{0D108BD9-81ED-4DB2-BD59-A6C34878D82A}">
                    <a16:rowId xmlns:a16="http://schemas.microsoft.com/office/drawing/2014/main" val="10005"/>
                  </a:ext>
                </a:extLst>
              </a:tr>
              <a:tr h="102651">
                <a:tc>
                  <a:txBody>
                    <a:bodyPr/>
                    <a:lstStyle/>
                    <a:p>
                      <a:pPr marL="0" marR="0">
                        <a:spcBef>
                          <a:spcPts val="0"/>
                        </a:spcBef>
                        <a:spcAft>
                          <a:spcPts val="0"/>
                        </a:spcAft>
                      </a:pPr>
                      <a:r>
                        <a:rPr lang="en-US" sz="700">
                          <a:effectLst/>
                        </a:rPr>
                        <a:t> </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 </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 </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 </a:t>
                      </a:r>
                      <a:endParaRPr lang="en-US" sz="700">
                        <a:effectLst/>
                        <a:latin typeface="Times New Roman" panose="02020603050405020304" pitchFamily="18" charset="0"/>
                        <a:ea typeface="Times New Roman" panose="02020603050405020304" pitchFamily="18" charset="0"/>
                      </a:endParaRPr>
                    </a:p>
                  </a:txBody>
                  <a:tcPr marL="41993" marR="41993" marT="0" marB="0"/>
                </a:tc>
                <a:extLst>
                  <a:ext uri="{0D108BD9-81ED-4DB2-BD59-A6C34878D82A}">
                    <a16:rowId xmlns:a16="http://schemas.microsoft.com/office/drawing/2014/main" val="10006"/>
                  </a:ext>
                </a:extLst>
              </a:tr>
              <a:tr h="205301">
                <a:tc>
                  <a:txBody>
                    <a:bodyPr/>
                    <a:lstStyle/>
                    <a:p>
                      <a:pPr marL="0" marR="0">
                        <a:spcBef>
                          <a:spcPts val="0"/>
                        </a:spcBef>
                        <a:spcAft>
                          <a:spcPts val="0"/>
                        </a:spcAft>
                      </a:pPr>
                      <a:r>
                        <a:rPr lang="en-US" sz="700">
                          <a:effectLst/>
                        </a:rPr>
                        <a:t>KSA 1.1.(1,2,3).3 Pulse Polarity</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Negative Polarity or 80% Positive Polarity </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Negative Polarity or 100% Positive Polarity</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Negative Polarity Or 80% Positive Polarity</a:t>
                      </a:r>
                      <a:endParaRPr lang="en-US" sz="700">
                        <a:effectLst/>
                        <a:latin typeface="Times New Roman" panose="02020603050405020304" pitchFamily="18" charset="0"/>
                        <a:ea typeface="Times New Roman" panose="02020603050405020304" pitchFamily="18" charset="0"/>
                      </a:endParaRPr>
                    </a:p>
                  </a:txBody>
                  <a:tcPr marL="41993" marR="41993" marT="0" marB="0"/>
                </a:tc>
                <a:extLst>
                  <a:ext uri="{0D108BD9-81ED-4DB2-BD59-A6C34878D82A}">
                    <a16:rowId xmlns:a16="http://schemas.microsoft.com/office/drawing/2014/main" val="10007"/>
                  </a:ext>
                </a:extLst>
              </a:tr>
              <a:tr h="410603">
                <a:tc>
                  <a:txBody>
                    <a:bodyPr/>
                    <a:lstStyle/>
                    <a:p>
                      <a:pPr marL="0" marR="0">
                        <a:spcBef>
                          <a:spcPts val="0"/>
                        </a:spcBef>
                        <a:spcAft>
                          <a:spcPts val="0"/>
                        </a:spcAft>
                      </a:pPr>
                      <a:r>
                        <a:rPr lang="en-US" sz="700">
                          <a:effectLst/>
                        </a:rPr>
                        <a:t>KSA 1.1.(1,2,3).4 Warm X-ray Quality Metric</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80% of shots within ±15% of intended output level </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90% of shots within ±15% of intended output level </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Limited reproducibility data available within individual hardware configurations</a:t>
                      </a:r>
                      <a:endParaRPr lang="en-US" sz="700">
                        <a:effectLst/>
                        <a:latin typeface="Times New Roman" panose="02020603050405020304" pitchFamily="18" charset="0"/>
                        <a:ea typeface="Times New Roman" panose="02020603050405020304" pitchFamily="18" charset="0"/>
                      </a:endParaRPr>
                    </a:p>
                  </a:txBody>
                  <a:tcPr marL="41993" marR="41993" marT="0" marB="0"/>
                </a:tc>
                <a:extLst>
                  <a:ext uri="{0D108BD9-81ED-4DB2-BD59-A6C34878D82A}">
                    <a16:rowId xmlns:a16="http://schemas.microsoft.com/office/drawing/2014/main" val="10008"/>
                  </a:ext>
                </a:extLst>
              </a:tr>
              <a:tr h="205301">
                <a:tc>
                  <a:txBody>
                    <a:bodyPr/>
                    <a:lstStyle/>
                    <a:p>
                      <a:pPr marL="0" marR="0">
                        <a:spcBef>
                          <a:spcPts val="0"/>
                        </a:spcBef>
                        <a:spcAft>
                          <a:spcPts val="0"/>
                        </a:spcAft>
                      </a:pPr>
                      <a:r>
                        <a:rPr lang="en-US" sz="700">
                          <a:effectLst/>
                        </a:rPr>
                        <a:t>KSA 1.1.(1,2,3).5 X-ray Shot Rate</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8 good shots/week</a:t>
                      </a:r>
                    </a:p>
                    <a:p>
                      <a:pPr marL="0" marR="0" algn="ctr">
                        <a:spcBef>
                          <a:spcPts val="0"/>
                        </a:spcBef>
                        <a:spcAft>
                          <a:spcPts val="0"/>
                        </a:spcAft>
                      </a:pPr>
                      <a:r>
                        <a:rPr lang="en-US" sz="700">
                          <a:effectLst/>
                        </a:rPr>
                        <a:t> </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15 good shots/week</a:t>
                      </a:r>
                    </a:p>
                    <a:p>
                      <a:pPr marL="0" marR="0" algn="ctr">
                        <a:spcBef>
                          <a:spcPts val="0"/>
                        </a:spcBef>
                        <a:spcAft>
                          <a:spcPts val="0"/>
                        </a:spcAft>
                      </a:pPr>
                      <a:r>
                        <a:rPr lang="en-US" sz="700">
                          <a:effectLst/>
                        </a:rPr>
                        <a:t> </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5 good shots/week</a:t>
                      </a:r>
                    </a:p>
                    <a:p>
                      <a:pPr marL="0" marR="0" algn="ctr">
                        <a:spcBef>
                          <a:spcPts val="0"/>
                        </a:spcBef>
                        <a:spcAft>
                          <a:spcPts val="0"/>
                        </a:spcAft>
                      </a:pPr>
                      <a:r>
                        <a:rPr lang="en-US" sz="700">
                          <a:effectLst/>
                        </a:rPr>
                        <a:t> </a:t>
                      </a:r>
                      <a:endParaRPr lang="en-US" sz="700">
                        <a:effectLst/>
                        <a:latin typeface="Times New Roman" panose="02020603050405020304" pitchFamily="18" charset="0"/>
                        <a:ea typeface="Times New Roman" panose="02020603050405020304" pitchFamily="18" charset="0"/>
                      </a:endParaRPr>
                    </a:p>
                  </a:txBody>
                  <a:tcPr marL="41993" marR="41993" marT="0" marB="0"/>
                </a:tc>
                <a:extLst>
                  <a:ext uri="{0D108BD9-81ED-4DB2-BD59-A6C34878D82A}">
                    <a16:rowId xmlns:a16="http://schemas.microsoft.com/office/drawing/2014/main" val="10009"/>
                  </a:ext>
                </a:extLst>
              </a:tr>
              <a:tr h="205301">
                <a:tc>
                  <a:txBody>
                    <a:bodyPr/>
                    <a:lstStyle/>
                    <a:p>
                      <a:pPr marL="0" marR="0">
                        <a:spcBef>
                          <a:spcPts val="0"/>
                        </a:spcBef>
                        <a:spcAft>
                          <a:spcPts val="0"/>
                        </a:spcAft>
                      </a:pPr>
                      <a:r>
                        <a:rPr lang="en-US" sz="700">
                          <a:effectLst/>
                        </a:rPr>
                        <a:t>KSA 1.1.(1,2,3).6 X-ray Cost per Good Shot</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$13K</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$10K</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$22K</a:t>
                      </a:r>
                      <a:endParaRPr lang="en-US" sz="700">
                        <a:effectLst/>
                        <a:latin typeface="Times New Roman" panose="02020603050405020304" pitchFamily="18" charset="0"/>
                        <a:ea typeface="Times New Roman" panose="02020603050405020304" pitchFamily="18" charset="0"/>
                      </a:endParaRPr>
                    </a:p>
                  </a:txBody>
                  <a:tcPr marL="41993" marR="41993" marT="0" marB="0"/>
                </a:tc>
                <a:extLst>
                  <a:ext uri="{0D108BD9-81ED-4DB2-BD59-A6C34878D82A}">
                    <a16:rowId xmlns:a16="http://schemas.microsoft.com/office/drawing/2014/main" val="10010"/>
                  </a:ext>
                </a:extLst>
              </a:tr>
              <a:tr h="307952">
                <a:tc>
                  <a:txBody>
                    <a:bodyPr/>
                    <a:lstStyle/>
                    <a:p>
                      <a:pPr marL="0" marR="0">
                        <a:spcBef>
                          <a:spcPts val="0"/>
                        </a:spcBef>
                        <a:spcAft>
                          <a:spcPts val="0"/>
                        </a:spcAft>
                      </a:pPr>
                      <a:r>
                        <a:rPr lang="en-US" sz="700">
                          <a:effectLst/>
                        </a:rPr>
                        <a:t>KSA 1.1.(2,3).7 Low Endpoint Energy Warm Fluence Range</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8:1 Fluence range under vacuum</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8:1 Fluence range under vacuum</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4:1 Fluence range under vacuum</a:t>
                      </a:r>
                      <a:endParaRPr lang="en-US" sz="700">
                        <a:effectLst/>
                        <a:latin typeface="Times New Roman" panose="02020603050405020304" pitchFamily="18" charset="0"/>
                        <a:ea typeface="Times New Roman" panose="02020603050405020304" pitchFamily="18" charset="0"/>
                      </a:endParaRPr>
                    </a:p>
                  </a:txBody>
                  <a:tcPr marL="41993" marR="41993" marT="0" marB="0"/>
                </a:tc>
                <a:extLst>
                  <a:ext uri="{0D108BD9-81ED-4DB2-BD59-A6C34878D82A}">
                    <a16:rowId xmlns:a16="http://schemas.microsoft.com/office/drawing/2014/main" val="10011"/>
                  </a:ext>
                </a:extLst>
              </a:tr>
              <a:tr h="205301">
                <a:tc>
                  <a:txBody>
                    <a:bodyPr/>
                    <a:lstStyle/>
                    <a:p>
                      <a:pPr marL="0" marR="0">
                        <a:spcBef>
                          <a:spcPts val="0"/>
                        </a:spcBef>
                        <a:spcAft>
                          <a:spcPts val="0"/>
                        </a:spcAft>
                      </a:pPr>
                      <a:r>
                        <a:rPr lang="en-US" sz="700">
                          <a:effectLst/>
                        </a:rPr>
                        <a:t>KSA 1.2.(1,2).3 Cold X-ray Pulse Width</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&gt;7 ns FWHM</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&gt;20 ns FWHM</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7-10 ns FWHM</a:t>
                      </a:r>
                      <a:endParaRPr lang="en-US" sz="700">
                        <a:effectLst/>
                        <a:latin typeface="Times New Roman" panose="02020603050405020304" pitchFamily="18" charset="0"/>
                        <a:ea typeface="Times New Roman" panose="02020603050405020304" pitchFamily="18" charset="0"/>
                      </a:endParaRPr>
                    </a:p>
                  </a:txBody>
                  <a:tcPr marL="41993" marR="41993" marT="0" marB="0"/>
                </a:tc>
                <a:extLst>
                  <a:ext uri="{0D108BD9-81ED-4DB2-BD59-A6C34878D82A}">
                    <a16:rowId xmlns:a16="http://schemas.microsoft.com/office/drawing/2014/main" val="10012"/>
                  </a:ext>
                </a:extLst>
              </a:tr>
              <a:tr h="410603">
                <a:tc>
                  <a:txBody>
                    <a:bodyPr/>
                    <a:lstStyle/>
                    <a:p>
                      <a:pPr marL="0" marR="0">
                        <a:spcBef>
                          <a:spcPts val="0"/>
                        </a:spcBef>
                        <a:spcAft>
                          <a:spcPts val="0"/>
                        </a:spcAft>
                      </a:pPr>
                      <a:r>
                        <a:rPr lang="en-US" sz="700">
                          <a:effectLst/>
                        </a:rPr>
                        <a:t>KSA 1.1.2.8 Timing Jitter of Radiation Output Relative to Command Trigger</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±20 ns</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a:effectLst/>
                        </a:rPr>
                        <a:t>±5 ns</a:t>
                      </a:r>
                      <a:endParaRPr lang="en-US" sz="700">
                        <a:effectLst/>
                        <a:latin typeface="Times New Roman" panose="02020603050405020304" pitchFamily="18" charset="0"/>
                        <a:ea typeface="Times New Roman" panose="02020603050405020304" pitchFamily="18" charset="0"/>
                      </a:endParaRPr>
                    </a:p>
                  </a:txBody>
                  <a:tcPr marL="41993" marR="41993" marT="0" marB="0"/>
                </a:tc>
                <a:tc>
                  <a:txBody>
                    <a:bodyPr/>
                    <a:lstStyle/>
                    <a:p>
                      <a:pPr marL="0" marR="0" algn="ctr">
                        <a:spcBef>
                          <a:spcPts val="0"/>
                        </a:spcBef>
                        <a:spcAft>
                          <a:spcPts val="0"/>
                        </a:spcAft>
                      </a:pPr>
                      <a:r>
                        <a:rPr lang="en-US" sz="700" dirty="0">
                          <a:effectLst/>
                        </a:rPr>
                        <a:t>±50 ns</a:t>
                      </a:r>
                      <a:endParaRPr lang="en-US" sz="700" dirty="0">
                        <a:effectLst/>
                        <a:latin typeface="Times New Roman" panose="02020603050405020304" pitchFamily="18" charset="0"/>
                        <a:ea typeface="Times New Roman" panose="02020603050405020304" pitchFamily="18" charset="0"/>
                      </a:endParaRPr>
                    </a:p>
                  </a:txBody>
                  <a:tcPr marL="41993" marR="41993" marT="0" marB="0"/>
                </a:tc>
                <a:extLst>
                  <a:ext uri="{0D108BD9-81ED-4DB2-BD59-A6C34878D82A}">
                    <a16:rowId xmlns:a16="http://schemas.microsoft.com/office/drawing/2014/main" val="10013"/>
                  </a:ext>
                </a:extLst>
              </a:tr>
            </a:tbl>
          </a:graphicData>
        </a:graphic>
      </p:graphicFrame>
      <p:sp>
        <p:nvSpPr>
          <p:cNvPr id="5" name="Rectangle 4"/>
          <p:cNvSpPr/>
          <p:nvPr/>
        </p:nvSpPr>
        <p:spPr>
          <a:xfrm>
            <a:off x="4824203" y="1232484"/>
            <a:ext cx="1608582" cy="276999"/>
          </a:xfrm>
          <a:prstGeom prst="rect">
            <a:avLst/>
          </a:prstGeom>
        </p:spPr>
        <p:txBody>
          <a:bodyPr wrap="none">
            <a:spAutoFit/>
          </a:bodyPr>
          <a:lstStyle/>
          <a:p>
            <a:r>
              <a:rPr lang="en-US" sz="1200" b="1" dirty="0"/>
              <a:t>UNCLASSIFIED//FOUO</a:t>
            </a:r>
          </a:p>
        </p:txBody>
      </p:sp>
    </p:spTree>
    <p:extLst>
      <p:ext uri="{BB962C8B-B14F-4D97-AF65-F5344CB8AC3E}">
        <p14:creationId xmlns:p14="http://schemas.microsoft.com/office/powerpoint/2010/main" val="11037714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Gamble III KPPs/KSAs</a:t>
            </a:r>
            <a:endParaRPr lang="en-US" sz="2800" dirty="0"/>
          </a:p>
        </p:txBody>
      </p:sp>
      <p:sp>
        <p:nvSpPr>
          <p:cNvPr id="3" name="Slide Number Placeholder 2"/>
          <p:cNvSpPr>
            <a:spLocks noGrp="1"/>
          </p:cNvSpPr>
          <p:nvPr>
            <p:ph type="sldNum" sz="quarter" idx="12"/>
          </p:nvPr>
        </p:nvSpPr>
        <p:spPr/>
        <p:txBody>
          <a:bodyPr/>
          <a:lstStyle/>
          <a:p>
            <a:fld id="{263D757B-6F27-42D3-AF5E-6E942AA0A2B2}" type="slidenum">
              <a:rPr lang="en-US" smtClean="0"/>
              <a:t>33</a:t>
            </a:fld>
            <a:endParaRPr lang="en-US"/>
          </a:p>
        </p:txBody>
      </p:sp>
      <p:graphicFrame>
        <p:nvGraphicFramePr>
          <p:cNvPr id="4" name="Table 3"/>
          <p:cNvGraphicFramePr>
            <a:graphicFrameLocks noGrp="1"/>
          </p:cNvGraphicFramePr>
          <p:nvPr/>
        </p:nvGraphicFramePr>
        <p:xfrm>
          <a:off x="1603375" y="2430621"/>
          <a:ext cx="5937250" cy="2865120"/>
        </p:xfrm>
        <a:graphic>
          <a:graphicData uri="http://schemas.openxmlformats.org/drawingml/2006/table">
            <a:tbl>
              <a:tblPr firstRow="1" firstCol="1" bandRow="1">
                <a:tableStyleId>{5C22544A-7EE6-4342-B048-85BDC9FD1C3A}</a:tableStyleId>
              </a:tblPr>
              <a:tblGrid>
                <a:gridCol w="1483995">
                  <a:extLst>
                    <a:ext uri="{9D8B030D-6E8A-4147-A177-3AD203B41FA5}">
                      <a16:colId xmlns:a16="http://schemas.microsoft.com/office/drawing/2014/main" val="20000"/>
                    </a:ext>
                  </a:extLst>
                </a:gridCol>
                <a:gridCol w="1483995">
                  <a:extLst>
                    <a:ext uri="{9D8B030D-6E8A-4147-A177-3AD203B41FA5}">
                      <a16:colId xmlns:a16="http://schemas.microsoft.com/office/drawing/2014/main" val="20001"/>
                    </a:ext>
                  </a:extLst>
                </a:gridCol>
                <a:gridCol w="1484630">
                  <a:extLst>
                    <a:ext uri="{9D8B030D-6E8A-4147-A177-3AD203B41FA5}">
                      <a16:colId xmlns:a16="http://schemas.microsoft.com/office/drawing/2014/main" val="20002"/>
                    </a:ext>
                  </a:extLst>
                </a:gridCol>
                <a:gridCol w="1484630">
                  <a:extLst>
                    <a:ext uri="{9D8B030D-6E8A-4147-A177-3AD203B41FA5}">
                      <a16:colId xmlns:a16="http://schemas.microsoft.com/office/drawing/2014/main" val="20003"/>
                    </a:ext>
                  </a:extLst>
                </a:gridCol>
              </a:tblGrid>
              <a:tr h="0">
                <a:tc>
                  <a:txBody>
                    <a:bodyPr/>
                    <a:lstStyle/>
                    <a:p>
                      <a:pPr marL="0" marR="0" algn="ctr">
                        <a:spcBef>
                          <a:spcPts val="0"/>
                        </a:spcBef>
                        <a:spcAft>
                          <a:spcPts val="0"/>
                        </a:spcAft>
                      </a:pPr>
                      <a:r>
                        <a:rPr lang="en-US" sz="1200">
                          <a:effectLst/>
                        </a:rPr>
                        <a:t>Attribute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Threshold</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Objective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Current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spcBef>
                          <a:spcPts val="0"/>
                        </a:spcBef>
                        <a:spcAft>
                          <a:spcPts val="0"/>
                        </a:spcAft>
                      </a:pPr>
                      <a:r>
                        <a:rPr lang="en-US" sz="1100">
                          <a:effectLst/>
                        </a:rPr>
                        <a:t>KPP 2.1.(1,2).1 Ion Beam Fluence-area Product at 1.2 MeV Endpoint Energy</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1,500 cal</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4,000 cal</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1,000 cal</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spcBef>
                          <a:spcPts val="0"/>
                        </a:spcBef>
                        <a:spcAft>
                          <a:spcPts val="0"/>
                        </a:spcAft>
                      </a:pPr>
                      <a:r>
                        <a:rPr lang="en-US" sz="1100">
                          <a:effectLst/>
                        </a:rPr>
                        <a:t>KPP 2.1.(1,2).2 Pulse Polarity</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Negative or 80% Positive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Negative or 100% Positive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Negative or 80% Positive</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spcBef>
                          <a:spcPts val="0"/>
                        </a:spcBef>
                        <a:spcAft>
                          <a:spcPts val="0"/>
                        </a:spcAft>
                      </a:pPr>
                      <a:r>
                        <a:rPr lang="en-US" sz="1100">
                          <a:effectLst/>
                        </a:rPr>
                        <a:t>KPP 2.1.(1,2).3 Ion Beam Fluence Uniformity</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±25% over 100 cm</a:t>
                      </a:r>
                      <a:r>
                        <a:rPr lang="en-US" sz="1100" baseline="30000">
                          <a:effectLst/>
                        </a:rPr>
                        <a:t>2</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±10% over 200 cm</a:t>
                      </a:r>
                      <a:r>
                        <a:rPr lang="en-US" sz="1100" baseline="30000">
                          <a:effectLst/>
                        </a:rPr>
                        <a:t>2</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±50% over 50 cm</a:t>
                      </a:r>
                      <a:r>
                        <a:rPr lang="en-US" sz="1100" baseline="30000">
                          <a:effectLst/>
                        </a:rPr>
                        <a:t>2</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marL="0" marR="0">
                        <a:spcBef>
                          <a:spcPts val="0"/>
                        </a:spcBef>
                        <a:spcAft>
                          <a:spcPts val="0"/>
                        </a:spcAft>
                      </a:pPr>
                      <a:r>
                        <a:rPr lang="en-US" sz="1100">
                          <a:effectLst/>
                        </a:rPr>
                        <a:t>KSA 2.1.(1,2).4 Ion Beam Pulse Width</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&gt;50 ns FWHM</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Variable up to 100 ns FWHM</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58 ns FWHM</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marL="0" marR="0">
                        <a:spcBef>
                          <a:spcPts val="0"/>
                        </a:spcBef>
                        <a:spcAft>
                          <a:spcPts val="0"/>
                        </a:spcAft>
                      </a:pPr>
                      <a:r>
                        <a:rPr lang="en-US" sz="1100">
                          <a:effectLst/>
                        </a:rPr>
                        <a:t>KSA 2.1.(1,2).5 Ion Beam  Shot Rate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15 good shots/week</a:t>
                      </a:r>
                      <a:endParaRPr lang="en-US" sz="1200">
                        <a:effectLst/>
                      </a:endParaRPr>
                    </a:p>
                    <a:p>
                      <a:pPr marL="0" marR="0" algn="ctr">
                        <a:spcBef>
                          <a:spcPts val="0"/>
                        </a:spcBef>
                        <a:spcAft>
                          <a:spcPts val="0"/>
                        </a:spcAft>
                      </a:pPr>
                      <a:r>
                        <a:rPr lang="en-US" sz="11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20 good shots/week</a:t>
                      </a:r>
                      <a:endParaRPr lang="en-US" sz="1200">
                        <a:effectLst/>
                      </a:endParaRPr>
                    </a:p>
                    <a:p>
                      <a:pPr marL="0" marR="0" algn="ctr">
                        <a:spcBef>
                          <a:spcPts val="0"/>
                        </a:spcBef>
                        <a:spcAft>
                          <a:spcPts val="0"/>
                        </a:spcAft>
                      </a:pPr>
                      <a:r>
                        <a:rPr lang="en-US" sz="11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10 good shots/week</a:t>
                      </a:r>
                      <a:endParaRPr lang="en-US" sz="1200">
                        <a:effectLst/>
                      </a:endParaRPr>
                    </a:p>
                    <a:p>
                      <a:pPr marL="0" marR="0" algn="ctr">
                        <a:spcBef>
                          <a:spcPts val="0"/>
                        </a:spcBef>
                        <a:spcAft>
                          <a:spcPts val="0"/>
                        </a:spcAft>
                      </a:pPr>
                      <a:r>
                        <a:rPr lang="en-US" sz="11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0">
                <a:tc>
                  <a:txBody>
                    <a:bodyPr/>
                    <a:lstStyle/>
                    <a:p>
                      <a:pPr marL="0" marR="0">
                        <a:spcBef>
                          <a:spcPts val="0"/>
                        </a:spcBef>
                        <a:spcAft>
                          <a:spcPts val="0"/>
                        </a:spcAft>
                      </a:pPr>
                      <a:r>
                        <a:rPr lang="en-US" sz="1100">
                          <a:effectLst/>
                        </a:rPr>
                        <a:t>KSA 2.1.(1,2).6 Ion Beam Cost per Good Shot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$4.3K</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$3.3K</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dirty="0">
                          <a:effectLst/>
                        </a:rPr>
                        <a:t>$6.5K</a:t>
                      </a:r>
                      <a:endParaRPr lang="en-US"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6"/>
                  </a:ext>
                </a:extLst>
              </a:tr>
            </a:tbl>
          </a:graphicData>
        </a:graphic>
      </p:graphicFrame>
      <p:sp>
        <p:nvSpPr>
          <p:cNvPr id="5" name="Rectangle 4"/>
          <p:cNvSpPr/>
          <p:nvPr/>
        </p:nvSpPr>
        <p:spPr>
          <a:xfrm>
            <a:off x="6024353" y="2223084"/>
            <a:ext cx="1608582" cy="276999"/>
          </a:xfrm>
          <a:prstGeom prst="rect">
            <a:avLst/>
          </a:prstGeom>
        </p:spPr>
        <p:txBody>
          <a:bodyPr wrap="none">
            <a:spAutoFit/>
          </a:bodyPr>
          <a:lstStyle/>
          <a:p>
            <a:r>
              <a:rPr lang="en-US" sz="1200" b="1" dirty="0"/>
              <a:t>UNCLASSIFIED//FOUO</a:t>
            </a:r>
          </a:p>
        </p:txBody>
      </p:sp>
    </p:spTree>
    <p:extLst>
      <p:ext uri="{BB962C8B-B14F-4D97-AF65-F5344CB8AC3E}">
        <p14:creationId xmlns:p14="http://schemas.microsoft.com/office/powerpoint/2010/main" val="6605468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PITHON II KPPs/KSAs</a:t>
            </a:r>
            <a:endParaRPr lang="en-US" sz="2800" dirty="0"/>
          </a:p>
        </p:txBody>
      </p:sp>
      <p:sp>
        <p:nvSpPr>
          <p:cNvPr id="3" name="Slide Number Placeholder 2"/>
          <p:cNvSpPr>
            <a:spLocks noGrp="1"/>
          </p:cNvSpPr>
          <p:nvPr>
            <p:ph type="sldNum" sz="quarter" idx="12"/>
          </p:nvPr>
        </p:nvSpPr>
        <p:spPr/>
        <p:txBody>
          <a:bodyPr/>
          <a:lstStyle/>
          <a:p>
            <a:fld id="{263D757B-6F27-42D3-AF5E-6E942AA0A2B2}" type="slidenum">
              <a:rPr lang="en-US" smtClean="0"/>
              <a:t>34</a:t>
            </a:fld>
            <a:endParaRPr lang="en-US"/>
          </a:p>
        </p:txBody>
      </p:sp>
      <p:graphicFrame>
        <p:nvGraphicFramePr>
          <p:cNvPr id="4" name="Table 3"/>
          <p:cNvGraphicFramePr>
            <a:graphicFrameLocks noGrp="1"/>
          </p:cNvGraphicFramePr>
          <p:nvPr/>
        </p:nvGraphicFramePr>
        <p:xfrm>
          <a:off x="1603375" y="2598261"/>
          <a:ext cx="5937250" cy="2529840"/>
        </p:xfrm>
        <a:graphic>
          <a:graphicData uri="http://schemas.openxmlformats.org/drawingml/2006/table">
            <a:tbl>
              <a:tblPr firstRow="1" firstCol="1" bandRow="1">
                <a:tableStyleId>{5C22544A-7EE6-4342-B048-85BDC9FD1C3A}</a:tableStyleId>
              </a:tblPr>
              <a:tblGrid>
                <a:gridCol w="1483995">
                  <a:extLst>
                    <a:ext uri="{9D8B030D-6E8A-4147-A177-3AD203B41FA5}">
                      <a16:colId xmlns:a16="http://schemas.microsoft.com/office/drawing/2014/main" val="20000"/>
                    </a:ext>
                  </a:extLst>
                </a:gridCol>
                <a:gridCol w="1483995">
                  <a:extLst>
                    <a:ext uri="{9D8B030D-6E8A-4147-A177-3AD203B41FA5}">
                      <a16:colId xmlns:a16="http://schemas.microsoft.com/office/drawing/2014/main" val="20001"/>
                    </a:ext>
                  </a:extLst>
                </a:gridCol>
                <a:gridCol w="1484630">
                  <a:extLst>
                    <a:ext uri="{9D8B030D-6E8A-4147-A177-3AD203B41FA5}">
                      <a16:colId xmlns:a16="http://schemas.microsoft.com/office/drawing/2014/main" val="20002"/>
                    </a:ext>
                  </a:extLst>
                </a:gridCol>
                <a:gridCol w="1484630">
                  <a:extLst>
                    <a:ext uri="{9D8B030D-6E8A-4147-A177-3AD203B41FA5}">
                      <a16:colId xmlns:a16="http://schemas.microsoft.com/office/drawing/2014/main" val="20003"/>
                    </a:ext>
                  </a:extLst>
                </a:gridCol>
              </a:tblGrid>
              <a:tr h="0">
                <a:tc>
                  <a:txBody>
                    <a:bodyPr/>
                    <a:lstStyle/>
                    <a:p>
                      <a:pPr marL="0" marR="0" algn="ctr">
                        <a:spcBef>
                          <a:spcPts val="0"/>
                        </a:spcBef>
                        <a:spcAft>
                          <a:spcPts val="0"/>
                        </a:spcAft>
                      </a:pPr>
                      <a:r>
                        <a:rPr lang="en-US" sz="1200">
                          <a:effectLst/>
                        </a:rPr>
                        <a:t>Attribute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Threshold</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Objective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Current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spcBef>
                          <a:spcPts val="0"/>
                        </a:spcBef>
                        <a:spcAft>
                          <a:spcPts val="0"/>
                        </a:spcAft>
                      </a:pPr>
                      <a:r>
                        <a:rPr lang="en-US" sz="1100">
                          <a:effectLst/>
                        </a:rPr>
                        <a:t>KPP 3.1.1.1 Electron Beam Fluence-area Product at 1.5 MeV Endpoint Energy</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18,000 cal</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36,000 cal</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18,000 cal</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spcBef>
                          <a:spcPts val="0"/>
                        </a:spcBef>
                        <a:spcAft>
                          <a:spcPts val="0"/>
                        </a:spcAft>
                      </a:pPr>
                      <a:r>
                        <a:rPr lang="en-US" sz="1100">
                          <a:effectLst/>
                        </a:rPr>
                        <a:t>KPP 3.1.1.2 Electron Beam Fluence Uniformity</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±15% over 1,000 cm</a:t>
                      </a:r>
                      <a:r>
                        <a:rPr lang="en-US" sz="1100" baseline="30000">
                          <a:effectLst/>
                        </a:rPr>
                        <a:t>2</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±5% over 1,600 cm</a:t>
                      </a:r>
                      <a:r>
                        <a:rPr lang="en-US" sz="1100" baseline="30000">
                          <a:effectLst/>
                        </a:rPr>
                        <a:t>2</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±29% over 800 cm</a:t>
                      </a:r>
                      <a:r>
                        <a:rPr lang="en-US" sz="1100" baseline="30000">
                          <a:effectLst/>
                        </a:rPr>
                        <a:t>2</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spcBef>
                          <a:spcPts val="0"/>
                        </a:spcBef>
                        <a:spcAft>
                          <a:spcPts val="0"/>
                        </a:spcAft>
                      </a:pPr>
                      <a:r>
                        <a:rPr lang="en-US" sz="1100">
                          <a:effectLst/>
                        </a:rPr>
                        <a:t>KSA 3.1.1.3 Electron Beam Pulse Width</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&lt;100 ns FWHM</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&lt;25 ns FWHM</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100-120 ns FWHM</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marL="0" marR="0">
                        <a:spcBef>
                          <a:spcPts val="0"/>
                        </a:spcBef>
                        <a:spcAft>
                          <a:spcPts val="0"/>
                        </a:spcAft>
                      </a:pPr>
                      <a:r>
                        <a:rPr lang="en-US" sz="1100">
                          <a:effectLst/>
                        </a:rPr>
                        <a:t>KSA 3.1.1.4 Electron Beam Shot Rate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15 good shots/week</a:t>
                      </a:r>
                      <a:endParaRPr lang="en-US" sz="1200">
                        <a:effectLst/>
                      </a:endParaRPr>
                    </a:p>
                    <a:p>
                      <a:pPr marL="0" marR="0" algn="ctr">
                        <a:spcBef>
                          <a:spcPts val="0"/>
                        </a:spcBef>
                        <a:spcAft>
                          <a:spcPts val="0"/>
                        </a:spcAft>
                      </a:pPr>
                      <a:r>
                        <a:rPr lang="en-US" sz="11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20 good shots/week</a:t>
                      </a:r>
                      <a:endParaRPr lang="en-US" sz="1200">
                        <a:effectLst/>
                      </a:endParaRPr>
                    </a:p>
                    <a:p>
                      <a:pPr marL="0" marR="0" algn="ctr">
                        <a:spcBef>
                          <a:spcPts val="0"/>
                        </a:spcBef>
                        <a:spcAft>
                          <a:spcPts val="0"/>
                        </a:spcAft>
                      </a:pPr>
                      <a:r>
                        <a:rPr lang="en-US" sz="11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10 good shots/week</a:t>
                      </a:r>
                      <a:endParaRPr lang="en-US" sz="1200">
                        <a:effectLst/>
                      </a:endParaRPr>
                    </a:p>
                    <a:p>
                      <a:pPr marL="0" marR="0" algn="ctr">
                        <a:spcBef>
                          <a:spcPts val="0"/>
                        </a:spcBef>
                        <a:spcAft>
                          <a:spcPts val="0"/>
                        </a:spcAft>
                      </a:pPr>
                      <a:r>
                        <a:rPr lang="en-US" sz="11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marL="0" marR="0">
                        <a:spcBef>
                          <a:spcPts val="0"/>
                        </a:spcBef>
                        <a:spcAft>
                          <a:spcPts val="0"/>
                        </a:spcAft>
                      </a:pPr>
                      <a:r>
                        <a:rPr lang="en-US" sz="1100">
                          <a:effectLst/>
                        </a:rPr>
                        <a:t>KSA 3.1.1.5 Electron Beam Cost per Good Shot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$7.5K</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$5.5K</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dirty="0">
                          <a:effectLst/>
                        </a:rPr>
                        <a:t>$11K</a:t>
                      </a:r>
                      <a:endParaRPr lang="en-US"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
        <p:nvSpPr>
          <p:cNvPr id="5" name="Rectangle 4"/>
          <p:cNvSpPr/>
          <p:nvPr/>
        </p:nvSpPr>
        <p:spPr>
          <a:xfrm>
            <a:off x="5995778" y="2387937"/>
            <a:ext cx="1608582" cy="276999"/>
          </a:xfrm>
          <a:prstGeom prst="rect">
            <a:avLst/>
          </a:prstGeom>
        </p:spPr>
        <p:txBody>
          <a:bodyPr wrap="none">
            <a:spAutoFit/>
          </a:bodyPr>
          <a:lstStyle/>
          <a:p>
            <a:r>
              <a:rPr lang="en-US" sz="1200" b="1" dirty="0"/>
              <a:t>UNCLASSIFIED//FOUO</a:t>
            </a:r>
          </a:p>
        </p:txBody>
      </p:sp>
    </p:spTree>
    <p:extLst>
      <p:ext uri="{BB962C8B-B14F-4D97-AF65-F5344CB8AC3E}">
        <p14:creationId xmlns:p14="http://schemas.microsoft.com/office/powerpoint/2010/main" val="22695848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4371975" y="1261894"/>
            <a:ext cx="4314825" cy="289946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263D757B-6F27-42D3-AF5E-6E942AA0A2B2}" type="slidenum">
              <a:rPr lang="en-US" smtClean="0">
                <a:solidFill>
                  <a:prstClr val="black">
                    <a:tint val="75000"/>
                  </a:prstClr>
                </a:solidFill>
              </a:rPr>
              <a:pPr/>
              <a:t>35</a:t>
            </a:fld>
            <a:endParaRPr lang="en-US">
              <a:solidFill>
                <a:prstClr val="black">
                  <a:tint val="75000"/>
                </a:prstClr>
              </a:solidFill>
            </a:endParaRPr>
          </a:p>
        </p:txBody>
      </p:sp>
      <p:sp>
        <p:nvSpPr>
          <p:cNvPr id="2" name="Title 1"/>
          <p:cNvSpPr>
            <a:spLocks noGrp="1"/>
          </p:cNvSpPr>
          <p:nvPr>
            <p:ph type="title" idx="4294967295"/>
          </p:nvPr>
        </p:nvSpPr>
        <p:spPr>
          <a:xfrm>
            <a:off x="504741" y="-13504"/>
            <a:ext cx="8229600" cy="1143000"/>
          </a:xfrm>
        </p:spPr>
        <p:txBody>
          <a:bodyPr>
            <a:normAutofit/>
          </a:bodyPr>
          <a:lstStyle/>
          <a:p>
            <a:r>
              <a:rPr lang="en-US" sz="2800" dirty="0" smtClean="0"/>
              <a:t>IPT and Stakeholder Engagements</a:t>
            </a:r>
            <a:br>
              <a:rPr lang="en-US" sz="2800" dirty="0" smtClean="0"/>
            </a:br>
            <a:r>
              <a:rPr lang="en-US" sz="1800" i="1" dirty="0" smtClean="0"/>
              <a:t>Quick Look</a:t>
            </a:r>
            <a:endParaRPr lang="en-US" i="1" dirty="0"/>
          </a:p>
        </p:txBody>
      </p:sp>
      <p:pic>
        <p:nvPicPr>
          <p:cNvPr id="5" name="Picture 4"/>
          <p:cNvPicPr>
            <a:picLocks noChangeAspect="1"/>
          </p:cNvPicPr>
          <p:nvPr/>
        </p:nvPicPr>
        <p:blipFill>
          <a:blip r:embed="rId3"/>
          <a:stretch>
            <a:fillRect/>
          </a:stretch>
        </p:blipFill>
        <p:spPr>
          <a:xfrm>
            <a:off x="307044" y="1209675"/>
            <a:ext cx="4007781" cy="535305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2009775" y="3611050"/>
            <a:ext cx="4067259" cy="1796013"/>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4619541" y="4733332"/>
            <a:ext cx="4067259" cy="1621439"/>
          </a:xfrm>
          <a:prstGeom prst="rect">
            <a:avLst/>
          </a:prstGeom>
          <a:ln>
            <a:solidFill>
              <a:schemeClr val="tx1"/>
            </a:solidFill>
          </a:ln>
        </p:spPr>
      </p:pic>
      <p:sp>
        <p:nvSpPr>
          <p:cNvPr id="12" name="TextBox 11"/>
          <p:cNvSpPr txBox="1"/>
          <p:nvPr/>
        </p:nvSpPr>
        <p:spPr>
          <a:xfrm>
            <a:off x="6234377" y="1054342"/>
            <a:ext cx="3943142" cy="276999"/>
          </a:xfrm>
          <a:prstGeom prst="rect">
            <a:avLst/>
          </a:prstGeom>
          <a:noFill/>
        </p:spPr>
        <p:txBody>
          <a:bodyPr wrap="square" rtlCol="0">
            <a:spAutoFit/>
          </a:bodyPr>
          <a:lstStyle/>
          <a:p>
            <a:r>
              <a:rPr lang="en-US" sz="1200" b="1" dirty="0" smtClean="0"/>
              <a:t>All images are </a:t>
            </a:r>
            <a:r>
              <a:rPr lang="en-US" sz="1200" b="1" dirty="0"/>
              <a:t>UNCLASSIFIED//</a:t>
            </a:r>
            <a:r>
              <a:rPr lang="en-US" sz="1200" b="1" dirty="0" smtClean="0"/>
              <a:t>FOUO</a:t>
            </a:r>
            <a:endParaRPr lang="en-US" sz="1200" b="1" dirty="0"/>
          </a:p>
        </p:txBody>
      </p:sp>
    </p:spTree>
    <p:extLst>
      <p:ext uri="{BB962C8B-B14F-4D97-AF65-F5344CB8AC3E}">
        <p14:creationId xmlns:p14="http://schemas.microsoft.com/office/powerpoint/2010/main" val="2273687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63D757B-6F27-42D3-AF5E-6E942AA0A2B2}" type="slidenum">
              <a:rPr lang="en-US" smtClean="0">
                <a:solidFill>
                  <a:prstClr val="black">
                    <a:tint val="75000"/>
                  </a:prstClr>
                </a:solidFill>
              </a:rPr>
              <a:pPr/>
              <a:t>36</a:t>
            </a:fld>
            <a:endParaRPr lang="en-US">
              <a:solidFill>
                <a:prstClr val="black">
                  <a:tint val="75000"/>
                </a:prstClr>
              </a:solidFill>
            </a:endParaRPr>
          </a:p>
        </p:txBody>
      </p:sp>
      <p:pic>
        <p:nvPicPr>
          <p:cNvPr id="5" name="Picture 4"/>
          <p:cNvPicPr>
            <a:picLocks noChangeAspect="1"/>
          </p:cNvPicPr>
          <p:nvPr/>
        </p:nvPicPr>
        <p:blipFill>
          <a:blip r:embed="rId2"/>
          <a:stretch>
            <a:fillRect/>
          </a:stretch>
        </p:blipFill>
        <p:spPr>
          <a:xfrm>
            <a:off x="523875" y="1198563"/>
            <a:ext cx="3947121" cy="5122864"/>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4686144" y="1198563"/>
            <a:ext cx="4232791" cy="5122864"/>
          </a:xfrm>
          <a:prstGeom prst="rect">
            <a:avLst/>
          </a:prstGeom>
          <a:ln>
            <a:solidFill>
              <a:schemeClr val="tx1"/>
            </a:solidFill>
          </a:ln>
        </p:spPr>
      </p:pic>
      <p:sp>
        <p:nvSpPr>
          <p:cNvPr id="7" name="Title 1"/>
          <p:cNvSpPr txBox="1">
            <a:spLocks/>
          </p:cNvSpPr>
          <p:nvPr/>
        </p:nvSpPr>
        <p:spPr>
          <a:xfrm>
            <a:off x="356196" y="55563"/>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t>IPT and Stakeholder Engagements</a:t>
            </a:r>
            <a:br>
              <a:rPr lang="en-US" sz="2800" dirty="0" smtClean="0"/>
            </a:br>
            <a:r>
              <a:rPr lang="en-US" sz="1800" i="1" dirty="0" smtClean="0"/>
              <a:t>Quick Look</a:t>
            </a:r>
            <a:endParaRPr lang="en-US" i="1" dirty="0"/>
          </a:p>
        </p:txBody>
      </p:sp>
      <p:sp>
        <p:nvSpPr>
          <p:cNvPr id="8" name="TextBox 7"/>
          <p:cNvSpPr txBox="1"/>
          <p:nvPr/>
        </p:nvSpPr>
        <p:spPr>
          <a:xfrm>
            <a:off x="6472502" y="974339"/>
            <a:ext cx="3943142" cy="276999"/>
          </a:xfrm>
          <a:prstGeom prst="rect">
            <a:avLst/>
          </a:prstGeom>
          <a:noFill/>
        </p:spPr>
        <p:txBody>
          <a:bodyPr wrap="square" rtlCol="0">
            <a:spAutoFit/>
          </a:bodyPr>
          <a:lstStyle/>
          <a:p>
            <a:r>
              <a:rPr lang="en-US" sz="1200" b="1" dirty="0" smtClean="0"/>
              <a:t>All images are </a:t>
            </a:r>
            <a:r>
              <a:rPr lang="en-US" sz="1200" b="1" dirty="0"/>
              <a:t>UNCLASSIFIED//</a:t>
            </a:r>
            <a:r>
              <a:rPr lang="en-US" sz="1200" b="1" dirty="0" smtClean="0"/>
              <a:t>FOUO</a:t>
            </a:r>
            <a:endParaRPr lang="en-US" sz="1200" b="1" dirty="0"/>
          </a:p>
        </p:txBody>
      </p:sp>
    </p:spTree>
    <p:extLst>
      <p:ext uri="{BB962C8B-B14F-4D97-AF65-F5344CB8AC3E}">
        <p14:creationId xmlns:p14="http://schemas.microsoft.com/office/powerpoint/2010/main" val="35433033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662487" y="3989388"/>
            <a:ext cx="3286124" cy="2609794"/>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263D757B-6F27-42D3-AF5E-6E942AA0A2B2}" type="slidenum">
              <a:rPr lang="en-US" smtClean="0">
                <a:solidFill>
                  <a:prstClr val="black">
                    <a:tint val="75000"/>
                  </a:prstClr>
                </a:solidFill>
              </a:rPr>
              <a:pPr/>
              <a:t>37</a:t>
            </a:fld>
            <a:endParaRPr lang="en-US">
              <a:solidFill>
                <a:prstClr val="black">
                  <a:tint val="75000"/>
                </a:prstClr>
              </a:solidFill>
            </a:endParaRPr>
          </a:p>
        </p:txBody>
      </p:sp>
      <p:sp>
        <p:nvSpPr>
          <p:cNvPr id="10" name="Title 1"/>
          <p:cNvSpPr>
            <a:spLocks noGrp="1"/>
          </p:cNvSpPr>
          <p:nvPr>
            <p:ph type="title" idx="4294967295"/>
          </p:nvPr>
        </p:nvSpPr>
        <p:spPr>
          <a:xfrm>
            <a:off x="604836" y="74612"/>
            <a:ext cx="8229600" cy="1143000"/>
          </a:xfrm>
        </p:spPr>
        <p:txBody>
          <a:bodyPr>
            <a:normAutofit/>
          </a:bodyPr>
          <a:lstStyle/>
          <a:p>
            <a:r>
              <a:rPr lang="en-US" sz="2800" dirty="0" smtClean="0"/>
              <a:t>IPT and Stakeholder Engagements</a:t>
            </a:r>
            <a:br>
              <a:rPr lang="en-US" sz="2800" dirty="0" smtClean="0"/>
            </a:br>
            <a:r>
              <a:rPr lang="en-US" sz="1800" i="1" dirty="0"/>
              <a:t>Quick </a:t>
            </a:r>
            <a:r>
              <a:rPr lang="en-US" sz="1800" i="1" dirty="0" smtClean="0"/>
              <a:t>Look</a:t>
            </a:r>
            <a:endParaRPr lang="en-US" i="1" dirty="0"/>
          </a:p>
        </p:txBody>
      </p:sp>
      <p:pic>
        <p:nvPicPr>
          <p:cNvPr id="5" name="Picture 4"/>
          <p:cNvPicPr>
            <a:picLocks noChangeAspect="1"/>
          </p:cNvPicPr>
          <p:nvPr/>
        </p:nvPicPr>
        <p:blipFill>
          <a:blip r:embed="rId3"/>
          <a:stretch>
            <a:fillRect/>
          </a:stretch>
        </p:blipFill>
        <p:spPr>
          <a:xfrm>
            <a:off x="226198" y="1417638"/>
            <a:ext cx="4345802" cy="4876800"/>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5300587" y="1417638"/>
            <a:ext cx="3533849" cy="3040062"/>
          </a:xfrm>
          <a:prstGeom prst="rect">
            <a:avLst/>
          </a:prstGeom>
          <a:ln>
            <a:solidFill>
              <a:schemeClr val="tx1"/>
            </a:solidFill>
          </a:ln>
        </p:spPr>
      </p:pic>
      <p:sp>
        <p:nvSpPr>
          <p:cNvPr id="11" name="TextBox 10"/>
          <p:cNvSpPr txBox="1"/>
          <p:nvPr/>
        </p:nvSpPr>
        <p:spPr>
          <a:xfrm>
            <a:off x="6305549" y="1079113"/>
            <a:ext cx="3943142" cy="276999"/>
          </a:xfrm>
          <a:prstGeom prst="rect">
            <a:avLst/>
          </a:prstGeom>
          <a:noFill/>
        </p:spPr>
        <p:txBody>
          <a:bodyPr wrap="square" rtlCol="0">
            <a:spAutoFit/>
          </a:bodyPr>
          <a:lstStyle/>
          <a:p>
            <a:r>
              <a:rPr lang="en-US" sz="1200" b="1" dirty="0" smtClean="0"/>
              <a:t>All images are </a:t>
            </a:r>
            <a:r>
              <a:rPr lang="en-US" sz="1200" b="1" dirty="0"/>
              <a:t>UNCLASSIFIED//</a:t>
            </a:r>
            <a:r>
              <a:rPr lang="en-US" sz="1200" b="1" dirty="0" smtClean="0"/>
              <a:t>FOUO</a:t>
            </a:r>
            <a:endParaRPr lang="en-US" sz="1200" b="1" dirty="0"/>
          </a:p>
        </p:txBody>
      </p:sp>
    </p:spTree>
    <p:extLst>
      <p:ext uri="{BB962C8B-B14F-4D97-AF65-F5344CB8AC3E}">
        <p14:creationId xmlns:p14="http://schemas.microsoft.com/office/powerpoint/2010/main" val="23911957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63D757B-6F27-42D3-AF5E-6E942AA0A2B2}" type="slidenum">
              <a:rPr lang="en-US" smtClean="0">
                <a:solidFill>
                  <a:prstClr val="black">
                    <a:tint val="75000"/>
                  </a:prstClr>
                </a:solidFill>
              </a:rPr>
              <a:pPr/>
              <a:t>38</a:t>
            </a:fld>
            <a:endParaRPr lang="en-US">
              <a:solidFill>
                <a:prstClr val="black">
                  <a:tint val="75000"/>
                </a:prstClr>
              </a:solidFill>
            </a:endParaRPr>
          </a:p>
        </p:txBody>
      </p:sp>
      <p:sp>
        <p:nvSpPr>
          <p:cNvPr id="7" name="Title 1"/>
          <p:cNvSpPr>
            <a:spLocks noGrp="1"/>
          </p:cNvSpPr>
          <p:nvPr>
            <p:ph type="title" idx="4294967295"/>
          </p:nvPr>
        </p:nvSpPr>
        <p:spPr>
          <a:xfrm>
            <a:off x="645234" y="62885"/>
            <a:ext cx="8229600" cy="1143000"/>
          </a:xfrm>
        </p:spPr>
        <p:txBody>
          <a:bodyPr>
            <a:normAutofit/>
          </a:bodyPr>
          <a:lstStyle/>
          <a:p>
            <a:r>
              <a:rPr lang="en-US" sz="2800" dirty="0" smtClean="0"/>
              <a:t>IPT and Stakeholder Engagements</a:t>
            </a:r>
            <a:br>
              <a:rPr lang="en-US" sz="2800" dirty="0" smtClean="0"/>
            </a:br>
            <a:r>
              <a:rPr lang="en-US" sz="1800" i="1" dirty="0"/>
              <a:t>Quick </a:t>
            </a:r>
            <a:r>
              <a:rPr lang="en-US" sz="1800" i="1" dirty="0" smtClean="0"/>
              <a:t>Look</a:t>
            </a:r>
            <a:endParaRPr lang="en-US" i="1" dirty="0"/>
          </a:p>
        </p:txBody>
      </p:sp>
      <p:pic>
        <p:nvPicPr>
          <p:cNvPr id="5" name="Picture 4"/>
          <p:cNvPicPr>
            <a:picLocks noChangeAspect="1"/>
          </p:cNvPicPr>
          <p:nvPr/>
        </p:nvPicPr>
        <p:blipFill>
          <a:blip r:embed="rId2"/>
          <a:stretch>
            <a:fillRect/>
          </a:stretch>
        </p:blipFill>
        <p:spPr>
          <a:xfrm>
            <a:off x="457200" y="1511003"/>
            <a:ext cx="4194800" cy="4529492"/>
          </a:xfrm>
          <a:prstGeom prst="rect">
            <a:avLst/>
          </a:prstGeom>
          <a:ln>
            <a:solidFill>
              <a:schemeClr val="tx1"/>
            </a:solidFill>
          </a:ln>
        </p:spPr>
      </p:pic>
      <p:sp>
        <p:nvSpPr>
          <p:cNvPr id="8" name="TextBox 7"/>
          <p:cNvSpPr txBox="1"/>
          <p:nvPr/>
        </p:nvSpPr>
        <p:spPr>
          <a:xfrm>
            <a:off x="6405827" y="1205885"/>
            <a:ext cx="3943142" cy="276999"/>
          </a:xfrm>
          <a:prstGeom prst="rect">
            <a:avLst/>
          </a:prstGeom>
          <a:noFill/>
        </p:spPr>
        <p:txBody>
          <a:bodyPr wrap="square" rtlCol="0">
            <a:spAutoFit/>
          </a:bodyPr>
          <a:lstStyle/>
          <a:p>
            <a:r>
              <a:rPr lang="en-US" sz="1200" b="1" dirty="0" smtClean="0"/>
              <a:t>All images are </a:t>
            </a:r>
            <a:r>
              <a:rPr lang="en-US" sz="1200" b="1" dirty="0"/>
              <a:t>UNCLASSIFIED//</a:t>
            </a:r>
            <a:r>
              <a:rPr lang="en-US" sz="1200" b="1" dirty="0" smtClean="0"/>
              <a:t>FOUO</a:t>
            </a:r>
            <a:endParaRPr lang="en-US" sz="1200" b="1" dirty="0"/>
          </a:p>
        </p:txBody>
      </p:sp>
      <p:pic>
        <p:nvPicPr>
          <p:cNvPr id="2" name="Picture 1"/>
          <p:cNvPicPr>
            <a:picLocks noChangeAspect="1"/>
          </p:cNvPicPr>
          <p:nvPr/>
        </p:nvPicPr>
        <p:blipFill>
          <a:blip r:embed="rId3"/>
          <a:stretch>
            <a:fillRect/>
          </a:stretch>
        </p:blipFill>
        <p:spPr>
          <a:xfrm>
            <a:off x="4910833" y="1511003"/>
            <a:ext cx="3464144" cy="4529492"/>
          </a:xfrm>
          <a:prstGeom prst="rect">
            <a:avLst/>
          </a:prstGeom>
          <a:ln>
            <a:solidFill>
              <a:schemeClr val="tx1"/>
            </a:solidFill>
          </a:ln>
        </p:spPr>
      </p:pic>
    </p:spTree>
    <p:extLst>
      <p:ext uri="{BB962C8B-B14F-4D97-AF65-F5344CB8AC3E}">
        <p14:creationId xmlns:p14="http://schemas.microsoft.com/office/powerpoint/2010/main" val="41809607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63D757B-6F27-42D3-AF5E-6E942AA0A2B2}" type="slidenum">
              <a:rPr lang="en-US" smtClean="0">
                <a:solidFill>
                  <a:prstClr val="black">
                    <a:tint val="75000"/>
                  </a:prstClr>
                </a:solidFill>
              </a:rPr>
              <a:pPr/>
              <a:t>39</a:t>
            </a:fld>
            <a:endParaRPr lang="en-US">
              <a:solidFill>
                <a:prstClr val="black">
                  <a:tint val="75000"/>
                </a:prstClr>
              </a:solidFill>
            </a:endParaRPr>
          </a:p>
        </p:txBody>
      </p:sp>
      <p:sp>
        <p:nvSpPr>
          <p:cNvPr id="8" name="Title 1"/>
          <p:cNvSpPr>
            <a:spLocks noGrp="1"/>
          </p:cNvSpPr>
          <p:nvPr>
            <p:ph type="title" idx="4294967295"/>
          </p:nvPr>
        </p:nvSpPr>
        <p:spPr>
          <a:xfrm>
            <a:off x="457200" y="15100"/>
            <a:ext cx="8229600" cy="1143000"/>
          </a:xfrm>
        </p:spPr>
        <p:txBody>
          <a:bodyPr>
            <a:normAutofit/>
          </a:bodyPr>
          <a:lstStyle/>
          <a:p>
            <a:r>
              <a:rPr lang="en-US" sz="2800" dirty="0" smtClean="0"/>
              <a:t>IPT and Stakeholder Engagements</a:t>
            </a:r>
            <a:br>
              <a:rPr lang="en-US" sz="2800" dirty="0" smtClean="0"/>
            </a:br>
            <a:r>
              <a:rPr lang="en-US" sz="1800" i="1" dirty="0"/>
              <a:t>Quick </a:t>
            </a:r>
            <a:r>
              <a:rPr lang="en-US" sz="1800" i="1" dirty="0" smtClean="0"/>
              <a:t>Look</a:t>
            </a:r>
            <a:endParaRPr lang="en-US" i="1" dirty="0"/>
          </a:p>
        </p:txBody>
      </p:sp>
      <p:pic>
        <p:nvPicPr>
          <p:cNvPr id="3" name="Picture 2"/>
          <p:cNvPicPr>
            <a:picLocks noChangeAspect="1"/>
          </p:cNvPicPr>
          <p:nvPr/>
        </p:nvPicPr>
        <p:blipFill>
          <a:blip r:embed="rId2"/>
          <a:stretch>
            <a:fillRect/>
          </a:stretch>
        </p:blipFill>
        <p:spPr>
          <a:xfrm>
            <a:off x="612037" y="1417638"/>
            <a:ext cx="3874238" cy="5048250"/>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4726598" y="1479550"/>
            <a:ext cx="3960202" cy="4924425"/>
          </a:xfrm>
          <a:prstGeom prst="rect">
            <a:avLst/>
          </a:prstGeom>
          <a:ln>
            <a:solidFill>
              <a:schemeClr val="tx1"/>
            </a:solidFill>
          </a:ln>
        </p:spPr>
      </p:pic>
      <p:sp>
        <p:nvSpPr>
          <p:cNvPr id="9" name="TextBox 8"/>
          <p:cNvSpPr txBox="1"/>
          <p:nvPr/>
        </p:nvSpPr>
        <p:spPr>
          <a:xfrm>
            <a:off x="6262952" y="1158100"/>
            <a:ext cx="3943142" cy="276999"/>
          </a:xfrm>
          <a:prstGeom prst="rect">
            <a:avLst/>
          </a:prstGeom>
          <a:noFill/>
        </p:spPr>
        <p:txBody>
          <a:bodyPr wrap="square" rtlCol="0">
            <a:spAutoFit/>
          </a:bodyPr>
          <a:lstStyle/>
          <a:p>
            <a:r>
              <a:rPr lang="en-US" sz="1200" b="1" dirty="0" smtClean="0"/>
              <a:t>All images are </a:t>
            </a:r>
            <a:r>
              <a:rPr lang="en-US" sz="1200" b="1" dirty="0"/>
              <a:t>UNCLASSIFIED//</a:t>
            </a:r>
            <a:r>
              <a:rPr lang="en-US" sz="1200" b="1" dirty="0" smtClean="0"/>
              <a:t>FOUO</a:t>
            </a:r>
            <a:endParaRPr lang="en-US" sz="1200" b="1" dirty="0"/>
          </a:p>
        </p:txBody>
      </p:sp>
    </p:spTree>
    <p:extLst>
      <p:ext uri="{BB962C8B-B14F-4D97-AF65-F5344CB8AC3E}">
        <p14:creationId xmlns:p14="http://schemas.microsoft.com/office/powerpoint/2010/main" val="19065579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52400"/>
            <a:ext cx="8229600" cy="640080"/>
          </a:xfrm>
          <a:noFill/>
        </p:spPr>
        <p:txBody>
          <a:bodyPr>
            <a:normAutofit/>
          </a:bodyPr>
          <a:lstStyle/>
          <a:p>
            <a:pPr eaLnBrk="1" hangingPunct="1"/>
            <a:r>
              <a:rPr lang="en-US" sz="2800" dirty="0" smtClean="0">
                <a:latin typeface="+mn-lt"/>
                <a:cs typeface="Times New Roman" panose="02020603050405020304" pitchFamily="18" charset="0"/>
              </a:rPr>
              <a:t>Project Summary: Documented </a:t>
            </a:r>
            <a:r>
              <a:rPr lang="en-US" sz="2800" dirty="0">
                <a:latin typeface="+mn-lt"/>
                <a:cs typeface="Times New Roman" panose="02020603050405020304" pitchFamily="18" charset="0"/>
              </a:rPr>
              <a:t>Need</a:t>
            </a:r>
            <a:endParaRPr lang="en-US" sz="2800" dirty="0">
              <a:solidFill>
                <a:srgbClr val="FF0000"/>
              </a:solidFill>
              <a:latin typeface="+mn-lt"/>
              <a:cs typeface="Times New Roman" panose="02020603050405020304" pitchFamily="18" charset="0"/>
            </a:endParaRPr>
          </a:p>
        </p:txBody>
      </p:sp>
      <p:sp>
        <p:nvSpPr>
          <p:cNvPr id="6147" name="Rectangle 3"/>
          <p:cNvSpPr>
            <a:spLocks noChangeArrowheads="1"/>
          </p:cNvSpPr>
          <p:nvPr/>
        </p:nvSpPr>
        <p:spPr bwMode="auto">
          <a:xfrm>
            <a:off x="332822" y="894292"/>
            <a:ext cx="8168640" cy="932495"/>
          </a:xfrm>
          <a:prstGeom prst="rect">
            <a:avLst/>
          </a:prstGeom>
          <a:noFill/>
          <a:ln w="9525">
            <a:noFill/>
            <a:miter lim="800000"/>
            <a:headEnd/>
            <a:tailEnd/>
          </a:ln>
        </p:spPr>
        <p:txBody>
          <a:bodyPr/>
          <a:lstStyle/>
          <a:p>
            <a:pPr algn="ctr">
              <a:lnSpc>
                <a:spcPct val="90000"/>
              </a:lnSpc>
              <a:spcBef>
                <a:spcPct val="20000"/>
              </a:spcBef>
            </a:pPr>
            <a:r>
              <a:rPr lang="en-US" sz="2000" dirty="0" smtClean="0">
                <a:cs typeface="Times New Roman" panose="02020603050405020304" pitchFamily="18" charset="0"/>
              </a:rPr>
              <a:t>(U//FOUO) Current </a:t>
            </a:r>
            <a:r>
              <a:rPr lang="en-US" sz="2000" dirty="0">
                <a:cs typeface="Times New Roman" panose="02020603050405020304" pitchFamily="18" charset="0"/>
              </a:rPr>
              <a:t>simulators’ low accuracy and low precision increases errors for M&amp;S extrapolations to threat</a:t>
            </a:r>
          </a:p>
        </p:txBody>
      </p:sp>
      <p:sp>
        <p:nvSpPr>
          <p:cNvPr id="3" name="TextBox 2"/>
          <p:cNvSpPr txBox="1"/>
          <p:nvPr/>
        </p:nvSpPr>
        <p:spPr>
          <a:xfrm>
            <a:off x="193141" y="1732340"/>
            <a:ext cx="3989668" cy="3551742"/>
          </a:xfrm>
          <a:prstGeom prst="rect">
            <a:avLst/>
          </a:prstGeom>
          <a:noFill/>
        </p:spPr>
        <p:txBody>
          <a:bodyPr wrap="square" rtlCol="0">
            <a:spAutoFit/>
          </a:bodyPr>
          <a:lstStyle/>
          <a:p>
            <a:pPr marL="342900" indent="-342900">
              <a:lnSpc>
                <a:spcPct val="90000"/>
              </a:lnSpc>
              <a:spcBef>
                <a:spcPct val="20000"/>
              </a:spcBef>
              <a:buFontTx/>
              <a:buChar char="•"/>
            </a:pPr>
            <a:r>
              <a:rPr lang="en-US" dirty="0">
                <a:cs typeface="Times New Roman" panose="02020603050405020304" pitchFamily="18" charset="0"/>
              </a:rPr>
              <a:t>Low accuracy:  Simulators output does not represent threat level</a:t>
            </a:r>
          </a:p>
          <a:p>
            <a:pPr marL="800100" lvl="1" indent="-342900">
              <a:lnSpc>
                <a:spcPct val="90000"/>
              </a:lnSpc>
              <a:spcBef>
                <a:spcPct val="20000"/>
              </a:spcBef>
              <a:buFontTx/>
              <a:buChar char="•"/>
            </a:pPr>
            <a:r>
              <a:rPr lang="en-US" dirty="0">
                <a:cs typeface="Times New Roman" panose="02020603050405020304" pitchFamily="18" charset="0"/>
              </a:rPr>
              <a:t>Low Fluence: the number of photons</a:t>
            </a:r>
          </a:p>
          <a:p>
            <a:pPr marL="800100" lvl="1" indent="-342900">
              <a:lnSpc>
                <a:spcPct val="90000"/>
              </a:lnSpc>
              <a:spcBef>
                <a:spcPct val="20000"/>
              </a:spcBef>
              <a:buFontTx/>
              <a:buChar char="•"/>
            </a:pPr>
            <a:r>
              <a:rPr lang="en-US" dirty="0">
                <a:cs typeface="Times New Roman" panose="02020603050405020304" pitchFamily="18" charset="0"/>
              </a:rPr>
              <a:t>Partial Spectrum:  the energies of photons</a:t>
            </a:r>
          </a:p>
          <a:p>
            <a:pPr marL="342900" indent="-342900">
              <a:lnSpc>
                <a:spcPct val="90000"/>
              </a:lnSpc>
              <a:spcBef>
                <a:spcPct val="20000"/>
              </a:spcBef>
              <a:buFontTx/>
              <a:buChar char="•"/>
            </a:pPr>
            <a:r>
              <a:rPr lang="en-US" dirty="0">
                <a:cs typeface="Times New Roman" panose="02020603050405020304" pitchFamily="18" charset="0"/>
              </a:rPr>
              <a:t>Low precision:  Simulator output has poor reproducibility in terms of fluence, spectrum, and pulse-width</a:t>
            </a:r>
          </a:p>
          <a:p>
            <a:pPr marL="342900" indent="-342900">
              <a:lnSpc>
                <a:spcPct val="90000"/>
              </a:lnSpc>
              <a:spcBef>
                <a:spcPct val="20000"/>
              </a:spcBef>
              <a:buFontTx/>
              <a:buChar char="•"/>
            </a:pPr>
            <a:r>
              <a:rPr lang="en-US" dirty="0">
                <a:cs typeface="Times New Roman" panose="02020603050405020304" pitchFamily="18" charset="0"/>
              </a:rPr>
              <a:t>Low reliability: pulsed power failures result in test delays and increased customer test costs</a:t>
            </a:r>
          </a:p>
          <a:p>
            <a:endParaRPr lang="en-US" sz="1600" dirty="0"/>
          </a:p>
        </p:txBody>
      </p:sp>
      <p:grpSp>
        <p:nvGrpSpPr>
          <p:cNvPr id="12" name="Group 11"/>
          <p:cNvGrpSpPr/>
          <p:nvPr/>
        </p:nvGrpSpPr>
        <p:grpSpPr>
          <a:xfrm>
            <a:off x="5054236" y="2022779"/>
            <a:ext cx="3576498" cy="3253093"/>
            <a:chOff x="5054236" y="2237163"/>
            <a:chExt cx="3576498" cy="3253093"/>
          </a:xfrm>
        </p:grpSpPr>
        <p:grpSp>
          <p:nvGrpSpPr>
            <p:cNvPr id="6" name="Group 5"/>
            <p:cNvGrpSpPr/>
            <p:nvPr/>
          </p:nvGrpSpPr>
          <p:grpSpPr>
            <a:xfrm>
              <a:off x="5054236" y="2237163"/>
              <a:ext cx="1463040" cy="1463040"/>
              <a:chOff x="5080362" y="2531077"/>
              <a:chExt cx="1463040" cy="1463040"/>
            </a:xfrm>
          </p:grpSpPr>
          <p:sp>
            <p:nvSpPr>
              <p:cNvPr id="5" name="Oval 4"/>
              <p:cNvSpPr/>
              <p:nvPr/>
            </p:nvSpPr>
            <p:spPr>
              <a:xfrm>
                <a:off x="5080362" y="2531077"/>
                <a:ext cx="1463040" cy="1463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263242" y="2713957"/>
                <a:ext cx="1097280" cy="1097280"/>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446122" y="2896837"/>
                <a:ext cx="731520" cy="73152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flipH="1">
                <a:off x="5674722" y="3125437"/>
                <a:ext cx="274320" cy="274320"/>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5054236" y="4027216"/>
              <a:ext cx="1463040" cy="1463040"/>
              <a:chOff x="5080362" y="2531077"/>
              <a:chExt cx="1463040" cy="1463040"/>
            </a:xfrm>
          </p:grpSpPr>
          <p:sp>
            <p:nvSpPr>
              <p:cNvPr id="19" name="Oval 18"/>
              <p:cNvSpPr/>
              <p:nvPr/>
            </p:nvSpPr>
            <p:spPr>
              <a:xfrm>
                <a:off x="5080362" y="2531077"/>
                <a:ext cx="1463040" cy="1463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263242" y="2713957"/>
                <a:ext cx="1097280" cy="1097280"/>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446122" y="2896837"/>
                <a:ext cx="731520" cy="73152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flipH="1">
                <a:off x="5674722" y="3125437"/>
                <a:ext cx="274320" cy="274320"/>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7167694" y="4027216"/>
              <a:ext cx="1463040" cy="1463040"/>
              <a:chOff x="5080362" y="2531077"/>
              <a:chExt cx="1463040" cy="1463040"/>
            </a:xfrm>
          </p:grpSpPr>
          <p:sp>
            <p:nvSpPr>
              <p:cNvPr id="24" name="Oval 23"/>
              <p:cNvSpPr/>
              <p:nvPr/>
            </p:nvSpPr>
            <p:spPr>
              <a:xfrm>
                <a:off x="5080362" y="2531077"/>
                <a:ext cx="1463040" cy="1463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263242" y="2713957"/>
                <a:ext cx="1097280" cy="1097280"/>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446122" y="2896837"/>
                <a:ext cx="731520" cy="73152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flipH="1">
                <a:off x="5674722" y="3125437"/>
                <a:ext cx="274320" cy="274320"/>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7167694" y="2237163"/>
              <a:ext cx="1463040" cy="1463040"/>
              <a:chOff x="5080362" y="2531077"/>
              <a:chExt cx="1463040" cy="1463040"/>
            </a:xfrm>
          </p:grpSpPr>
          <p:sp>
            <p:nvSpPr>
              <p:cNvPr id="29" name="Oval 28"/>
              <p:cNvSpPr/>
              <p:nvPr/>
            </p:nvSpPr>
            <p:spPr>
              <a:xfrm>
                <a:off x="5080362" y="2531077"/>
                <a:ext cx="1463040" cy="14630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263242" y="2713957"/>
                <a:ext cx="1097280" cy="1097280"/>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446122" y="2896837"/>
                <a:ext cx="731520" cy="73152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flipH="1">
                <a:off x="5674722" y="3125437"/>
                <a:ext cx="274320" cy="274320"/>
              </a:xfrm>
              <a:prstGeom prst="ellipse">
                <a:avLst/>
              </a:prstGeom>
              <a:solidFill>
                <a:srgbClr val="FF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 name="Oval 7"/>
          <p:cNvSpPr/>
          <p:nvPr/>
        </p:nvSpPr>
        <p:spPr>
          <a:xfrm>
            <a:off x="4822906" y="1852871"/>
            <a:ext cx="73152" cy="731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163964" y="1695764"/>
            <a:ext cx="73152" cy="731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196630" y="1828609"/>
            <a:ext cx="73152" cy="731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906490" y="2351961"/>
            <a:ext cx="73152" cy="731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725964" y="3020781"/>
            <a:ext cx="73152" cy="731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819276" y="1824415"/>
            <a:ext cx="73152" cy="731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473192" y="1859271"/>
            <a:ext cx="73152" cy="731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524269" y="4427567"/>
            <a:ext cx="73152" cy="7315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669522" y="2527005"/>
            <a:ext cx="73152" cy="731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4434020" y="1945967"/>
            <a:ext cx="899605" cy="400110"/>
          </a:xfrm>
          <a:prstGeom prst="rect">
            <a:avLst/>
          </a:prstGeom>
          <a:noFill/>
        </p:spPr>
        <p:txBody>
          <a:bodyPr wrap="none" rtlCol="0">
            <a:spAutoFit/>
          </a:bodyPr>
          <a:lstStyle/>
          <a:p>
            <a:r>
              <a:rPr lang="en-US" sz="1000" dirty="0"/>
              <a:t>Low accuracy</a:t>
            </a:r>
          </a:p>
          <a:p>
            <a:r>
              <a:rPr lang="en-US" sz="1000" dirty="0"/>
              <a:t>Low precision</a:t>
            </a:r>
          </a:p>
        </p:txBody>
      </p:sp>
      <p:sp>
        <p:nvSpPr>
          <p:cNvPr id="44" name="TextBox 43"/>
          <p:cNvSpPr txBox="1"/>
          <p:nvPr/>
        </p:nvSpPr>
        <p:spPr>
          <a:xfrm>
            <a:off x="6480702" y="2005331"/>
            <a:ext cx="923651" cy="400110"/>
          </a:xfrm>
          <a:prstGeom prst="rect">
            <a:avLst/>
          </a:prstGeom>
          <a:noFill/>
        </p:spPr>
        <p:txBody>
          <a:bodyPr wrap="none" rtlCol="0">
            <a:spAutoFit/>
          </a:bodyPr>
          <a:lstStyle/>
          <a:p>
            <a:r>
              <a:rPr lang="en-US" sz="1000" dirty="0">
                <a:solidFill>
                  <a:srgbClr val="0000FF"/>
                </a:solidFill>
              </a:rPr>
              <a:t>Low accuracy</a:t>
            </a:r>
          </a:p>
          <a:p>
            <a:r>
              <a:rPr lang="en-US" sz="1000" dirty="0">
                <a:solidFill>
                  <a:srgbClr val="0000FF"/>
                </a:solidFill>
              </a:rPr>
              <a:t>High precision</a:t>
            </a:r>
          </a:p>
        </p:txBody>
      </p:sp>
      <p:sp>
        <p:nvSpPr>
          <p:cNvPr id="45" name="TextBox 44"/>
          <p:cNvSpPr txBox="1"/>
          <p:nvPr/>
        </p:nvSpPr>
        <p:spPr>
          <a:xfrm>
            <a:off x="6582183" y="3710976"/>
            <a:ext cx="923651" cy="400110"/>
          </a:xfrm>
          <a:prstGeom prst="rect">
            <a:avLst/>
          </a:prstGeom>
          <a:noFill/>
        </p:spPr>
        <p:txBody>
          <a:bodyPr wrap="none" rtlCol="0">
            <a:spAutoFit/>
          </a:bodyPr>
          <a:lstStyle/>
          <a:p>
            <a:r>
              <a:rPr lang="en-US" sz="1000" dirty="0">
                <a:solidFill>
                  <a:srgbClr val="008000"/>
                </a:solidFill>
              </a:rPr>
              <a:t>High accuracy</a:t>
            </a:r>
          </a:p>
          <a:p>
            <a:r>
              <a:rPr lang="en-US" sz="1000" dirty="0">
                <a:solidFill>
                  <a:srgbClr val="008000"/>
                </a:solidFill>
              </a:rPr>
              <a:t>High precision</a:t>
            </a:r>
          </a:p>
        </p:txBody>
      </p:sp>
      <p:sp>
        <p:nvSpPr>
          <p:cNvPr id="46" name="Oval 45"/>
          <p:cNvSpPr/>
          <p:nvPr/>
        </p:nvSpPr>
        <p:spPr>
          <a:xfrm>
            <a:off x="7384761" y="2206106"/>
            <a:ext cx="73152" cy="7315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507187" y="2257888"/>
            <a:ext cx="73152" cy="7315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414391" y="2294595"/>
            <a:ext cx="73152" cy="7315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428041" y="2118694"/>
            <a:ext cx="73152" cy="7315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501193" y="2152459"/>
            <a:ext cx="73152" cy="73152"/>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817074" y="4531501"/>
            <a:ext cx="73152" cy="73152"/>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899214" y="4490361"/>
            <a:ext cx="73152" cy="73152"/>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899214" y="4581801"/>
            <a:ext cx="73152" cy="73152"/>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7835206" y="4453785"/>
            <a:ext cx="73152" cy="73152"/>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4417142" y="3746795"/>
            <a:ext cx="899605" cy="400110"/>
          </a:xfrm>
          <a:prstGeom prst="rect">
            <a:avLst/>
          </a:prstGeom>
          <a:noFill/>
        </p:spPr>
        <p:txBody>
          <a:bodyPr wrap="none" rtlCol="0">
            <a:spAutoFit/>
          </a:bodyPr>
          <a:lstStyle/>
          <a:p>
            <a:r>
              <a:rPr lang="en-US" sz="1000" dirty="0">
                <a:solidFill>
                  <a:schemeClr val="accent6">
                    <a:lumMod val="75000"/>
                  </a:schemeClr>
                </a:solidFill>
              </a:rPr>
              <a:t>High accuracy</a:t>
            </a:r>
          </a:p>
          <a:p>
            <a:r>
              <a:rPr lang="en-US" sz="1000" dirty="0">
                <a:solidFill>
                  <a:schemeClr val="accent6">
                    <a:lumMod val="75000"/>
                  </a:schemeClr>
                </a:solidFill>
              </a:rPr>
              <a:t>Low precision</a:t>
            </a:r>
          </a:p>
        </p:txBody>
      </p:sp>
      <p:sp>
        <p:nvSpPr>
          <p:cNvPr id="56" name="Oval 55"/>
          <p:cNvSpPr/>
          <p:nvPr/>
        </p:nvSpPr>
        <p:spPr>
          <a:xfrm>
            <a:off x="5310570" y="5014716"/>
            <a:ext cx="73152" cy="7315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982511" y="4580595"/>
            <a:ext cx="73152" cy="7315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039337" y="5094116"/>
            <a:ext cx="73152" cy="7315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139964" y="4013998"/>
            <a:ext cx="73152" cy="7315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428574" y="3966112"/>
            <a:ext cx="73152" cy="7315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48" name="Group 6147"/>
          <p:cNvGrpSpPr/>
          <p:nvPr/>
        </p:nvGrpSpPr>
        <p:grpSpPr>
          <a:xfrm>
            <a:off x="5712104" y="2060525"/>
            <a:ext cx="143748" cy="1398221"/>
            <a:chOff x="5712104" y="2274909"/>
            <a:chExt cx="143748" cy="1398221"/>
          </a:xfrm>
        </p:grpSpPr>
        <p:cxnSp>
          <p:nvCxnSpPr>
            <p:cNvPr id="43" name="Straight Connector 42"/>
            <p:cNvCxnSpPr/>
            <p:nvPr/>
          </p:nvCxnSpPr>
          <p:spPr>
            <a:xfrm>
              <a:off x="5785756" y="2274909"/>
              <a:ext cx="0" cy="13954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45" name="Straight Connector 6144"/>
            <p:cNvCxnSpPr/>
            <p:nvPr/>
          </p:nvCxnSpPr>
          <p:spPr>
            <a:xfrm>
              <a:off x="5712104" y="3673130"/>
              <a:ext cx="143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712104" y="2274909"/>
              <a:ext cx="143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rot="5400000">
            <a:off x="5712103" y="1960464"/>
            <a:ext cx="143748" cy="1596793"/>
            <a:chOff x="5712104" y="2274909"/>
            <a:chExt cx="143748" cy="1398221"/>
          </a:xfrm>
        </p:grpSpPr>
        <p:cxnSp>
          <p:nvCxnSpPr>
            <p:cNvPr id="71" name="Straight Connector 70"/>
            <p:cNvCxnSpPr/>
            <p:nvPr/>
          </p:nvCxnSpPr>
          <p:spPr>
            <a:xfrm>
              <a:off x="5785756" y="2274909"/>
              <a:ext cx="0" cy="139545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712104" y="3673130"/>
              <a:ext cx="143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5712104" y="2274909"/>
              <a:ext cx="1437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p:nvGrpSpPr>
        <p:grpSpPr>
          <a:xfrm>
            <a:off x="7852462" y="4435927"/>
            <a:ext cx="84280" cy="203368"/>
            <a:chOff x="5712104" y="2274909"/>
            <a:chExt cx="143748" cy="1398221"/>
          </a:xfrm>
        </p:grpSpPr>
        <p:cxnSp>
          <p:nvCxnSpPr>
            <p:cNvPr id="75" name="Straight Connector 74"/>
            <p:cNvCxnSpPr/>
            <p:nvPr/>
          </p:nvCxnSpPr>
          <p:spPr>
            <a:xfrm>
              <a:off x="5785756" y="2274909"/>
              <a:ext cx="0" cy="1395453"/>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5712104" y="3673130"/>
              <a:ext cx="14374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712104" y="2274909"/>
              <a:ext cx="14374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rot="5400000">
            <a:off x="7856919" y="4444085"/>
            <a:ext cx="90273" cy="192095"/>
            <a:chOff x="5712104" y="2274909"/>
            <a:chExt cx="143748" cy="1398221"/>
          </a:xfrm>
        </p:grpSpPr>
        <p:cxnSp>
          <p:nvCxnSpPr>
            <p:cNvPr id="79" name="Straight Connector 78"/>
            <p:cNvCxnSpPr/>
            <p:nvPr/>
          </p:nvCxnSpPr>
          <p:spPr>
            <a:xfrm>
              <a:off x="5785756" y="2274909"/>
              <a:ext cx="0" cy="1395453"/>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712104" y="3673130"/>
              <a:ext cx="14374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712104" y="2274909"/>
              <a:ext cx="14374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grpSp>
      <p:cxnSp>
        <p:nvCxnSpPr>
          <p:cNvPr id="6150" name="Straight Arrow Connector 6149"/>
          <p:cNvCxnSpPr/>
          <p:nvPr/>
        </p:nvCxnSpPr>
        <p:spPr>
          <a:xfrm>
            <a:off x="5163964" y="1983446"/>
            <a:ext cx="621792" cy="7771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51" name="TextBox 6150"/>
          <p:cNvSpPr txBox="1"/>
          <p:nvPr/>
        </p:nvSpPr>
        <p:spPr>
          <a:xfrm rot="3109044">
            <a:off x="5302155" y="2231713"/>
            <a:ext cx="542136" cy="307777"/>
          </a:xfrm>
          <a:prstGeom prst="rect">
            <a:avLst/>
          </a:prstGeom>
          <a:noFill/>
        </p:spPr>
        <p:txBody>
          <a:bodyPr wrap="none" rtlCol="0">
            <a:spAutoFit/>
          </a:bodyPr>
          <a:lstStyle/>
          <a:p>
            <a:r>
              <a:rPr lang="en-US" sz="1400" dirty="0"/>
              <a:t>M&amp;S</a:t>
            </a:r>
          </a:p>
        </p:txBody>
      </p:sp>
      <p:cxnSp>
        <p:nvCxnSpPr>
          <p:cNvPr id="85" name="Straight Arrow Connector 84"/>
          <p:cNvCxnSpPr/>
          <p:nvPr/>
        </p:nvCxnSpPr>
        <p:spPr>
          <a:xfrm>
            <a:off x="7535360" y="2298934"/>
            <a:ext cx="354866" cy="461705"/>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rot="3109044">
            <a:off x="7483253" y="2305090"/>
            <a:ext cx="542136" cy="307777"/>
          </a:xfrm>
          <a:prstGeom prst="rect">
            <a:avLst/>
          </a:prstGeom>
          <a:noFill/>
        </p:spPr>
        <p:txBody>
          <a:bodyPr wrap="none" rtlCol="0">
            <a:spAutoFit/>
          </a:bodyPr>
          <a:lstStyle/>
          <a:p>
            <a:r>
              <a:rPr lang="en-US" sz="1400" dirty="0">
                <a:solidFill>
                  <a:srgbClr val="0000FF"/>
                </a:solidFill>
              </a:rPr>
              <a:t>M&amp;S</a:t>
            </a:r>
          </a:p>
        </p:txBody>
      </p:sp>
      <p:sp>
        <p:nvSpPr>
          <p:cNvPr id="87" name="TextBox 86"/>
          <p:cNvSpPr txBox="1"/>
          <p:nvPr/>
        </p:nvSpPr>
        <p:spPr>
          <a:xfrm>
            <a:off x="7496846" y="4185602"/>
            <a:ext cx="786763" cy="707886"/>
          </a:xfrm>
          <a:prstGeom prst="rect">
            <a:avLst/>
          </a:prstGeom>
          <a:noFill/>
        </p:spPr>
        <p:txBody>
          <a:bodyPr wrap="square" rtlCol="0">
            <a:spAutoFit/>
          </a:bodyPr>
          <a:lstStyle/>
          <a:p>
            <a:pPr algn="ctr"/>
            <a:r>
              <a:rPr lang="en-US" sz="1000" b="1" dirty="0">
                <a:solidFill>
                  <a:srgbClr val="008000"/>
                </a:solidFill>
              </a:rPr>
              <a:t>No M&amp;S </a:t>
            </a:r>
          </a:p>
          <a:p>
            <a:pPr algn="ctr"/>
            <a:endParaRPr lang="en-US" sz="1000" b="1" dirty="0">
              <a:solidFill>
                <a:srgbClr val="008000"/>
              </a:solidFill>
            </a:endParaRPr>
          </a:p>
          <a:p>
            <a:pPr algn="ctr"/>
            <a:endParaRPr lang="en-US" sz="1000" b="1" dirty="0">
              <a:solidFill>
                <a:srgbClr val="008000"/>
              </a:solidFill>
            </a:endParaRPr>
          </a:p>
          <a:p>
            <a:pPr algn="ctr"/>
            <a:r>
              <a:rPr lang="en-US" sz="1000" b="1" dirty="0">
                <a:solidFill>
                  <a:srgbClr val="008000"/>
                </a:solidFill>
              </a:rPr>
              <a:t>Needed</a:t>
            </a:r>
          </a:p>
        </p:txBody>
      </p:sp>
      <p:grpSp>
        <p:nvGrpSpPr>
          <p:cNvPr id="88" name="Group 87"/>
          <p:cNvGrpSpPr/>
          <p:nvPr/>
        </p:nvGrpSpPr>
        <p:grpSpPr>
          <a:xfrm>
            <a:off x="5707691" y="3953414"/>
            <a:ext cx="143748" cy="1201156"/>
            <a:chOff x="5712104" y="2274909"/>
            <a:chExt cx="143748" cy="1398221"/>
          </a:xfrm>
        </p:grpSpPr>
        <p:cxnSp>
          <p:nvCxnSpPr>
            <p:cNvPr id="89" name="Straight Connector 88"/>
            <p:cNvCxnSpPr/>
            <p:nvPr/>
          </p:nvCxnSpPr>
          <p:spPr>
            <a:xfrm>
              <a:off x="5785756" y="2274909"/>
              <a:ext cx="0" cy="1395453"/>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5712104" y="3673130"/>
              <a:ext cx="143748"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5712104" y="2274909"/>
              <a:ext cx="143748"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rot="5400000">
            <a:off x="5696897" y="4052752"/>
            <a:ext cx="143748" cy="985090"/>
            <a:chOff x="5712104" y="2274909"/>
            <a:chExt cx="143748" cy="1398221"/>
          </a:xfrm>
        </p:grpSpPr>
        <p:cxnSp>
          <p:nvCxnSpPr>
            <p:cNvPr id="93" name="Straight Connector 92"/>
            <p:cNvCxnSpPr/>
            <p:nvPr/>
          </p:nvCxnSpPr>
          <p:spPr>
            <a:xfrm>
              <a:off x="5785756" y="2274909"/>
              <a:ext cx="0" cy="1395453"/>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5712104" y="3673130"/>
              <a:ext cx="143748"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712104" y="2274909"/>
              <a:ext cx="143748"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a:off x="7832563" y="2600157"/>
            <a:ext cx="137163" cy="308482"/>
            <a:chOff x="5712104" y="2274909"/>
            <a:chExt cx="143748" cy="1398221"/>
          </a:xfrm>
        </p:grpSpPr>
        <p:cxnSp>
          <p:nvCxnSpPr>
            <p:cNvPr id="97" name="Straight Connector 96"/>
            <p:cNvCxnSpPr/>
            <p:nvPr/>
          </p:nvCxnSpPr>
          <p:spPr>
            <a:xfrm>
              <a:off x="5785756" y="2274909"/>
              <a:ext cx="0" cy="1395453"/>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712104" y="3673130"/>
              <a:ext cx="143748"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5712104" y="2274909"/>
              <a:ext cx="143748"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rot="5400000">
            <a:off x="7852496" y="2659142"/>
            <a:ext cx="97335" cy="207122"/>
            <a:chOff x="5712104" y="2274909"/>
            <a:chExt cx="143748" cy="1398221"/>
          </a:xfrm>
        </p:grpSpPr>
        <p:cxnSp>
          <p:nvCxnSpPr>
            <p:cNvPr id="101" name="Straight Connector 100"/>
            <p:cNvCxnSpPr/>
            <p:nvPr/>
          </p:nvCxnSpPr>
          <p:spPr>
            <a:xfrm>
              <a:off x="5785756" y="2274909"/>
              <a:ext cx="0" cy="1395453"/>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5712104" y="3673130"/>
              <a:ext cx="143748"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5712104" y="2274909"/>
              <a:ext cx="143748"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105" name="TextBox 104"/>
          <p:cNvSpPr txBox="1"/>
          <p:nvPr/>
        </p:nvSpPr>
        <p:spPr>
          <a:xfrm>
            <a:off x="5381952" y="4177880"/>
            <a:ext cx="786763" cy="677108"/>
          </a:xfrm>
          <a:prstGeom prst="rect">
            <a:avLst/>
          </a:prstGeom>
          <a:noFill/>
        </p:spPr>
        <p:txBody>
          <a:bodyPr wrap="square" rtlCol="0">
            <a:spAutoFit/>
          </a:bodyPr>
          <a:lstStyle/>
          <a:p>
            <a:pPr algn="ctr"/>
            <a:r>
              <a:rPr lang="en-US" sz="1000" b="1" dirty="0">
                <a:solidFill>
                  <a:schemeClr val="accent6">
                    <a:lumMod val="75000"/>
                  </a:schemeClr>
                </a:solidFill>
              </a:rPr>
              <a:t>M&amp;S </a:t>
            </a:r>
          </a:p>
          <a:p>
            <a:pPr algn="ctr"/>
            <a:endParaRPr lang="en-US" sz="700" b="1" dirty="0">
              <a:solidFill>
                <a:schemeClr val="accent6">
                  <a:lumMod val="75000"/>
                </a:schemeClr>
              </a:solidFill>
            </a:endParaRPr>
          </a:p>
          <a:p>
            <a:pPr algn="ctr"/>
            <a:endParaRPr lang="en-US" sz="1000" b="1" dirty="0">
              <a:solidFill>
                <a:schemeClr val="accent6">
                  <a:lumMod val="75000"/>
                </a:schemeClr>
              </a:solidFill>
            </a:endParaRPr>
          </a:p>
          <a:p>
            <a:pPr algn="ctr"/>
            <a:r>
              <a:rPr lang="en-US" sz="900" b="1" dirty="0">
                <a:solidFill>
                  <a:schemeClr val="accent6">
                    <a:lumMod val="75000"/>
                  </a:schemeClr>
                </a:solidFill>
              </a:rPr>
              <a:t>Problemati</a:t>
            </a:r>
            <a:r>
              <a:rPr lang="en-US" sz="1000" b="1" dirty="0">
                <a:solidFill>
                  <a:schemeClr val="accent6">
                    <a:lumMod val="75000"/>
                  </a:schemeClr>
                </a:solidFill>
              </a:rPr>
              <a:t>c</a:t>
            </a:r>
          </a:p>
        </p:txBody>
      </p:sp>
      <p:sp>
        <p:nvSpPr>
          <p:cNvPr id="6153" name="TextBox 6152"/>
          <p:cNvSpPr txBox="1"/>
          <p:nvPr/>
        </p:nvSpPr>
        <p:spPr>
          <a:xfrm>
            <a:off x="5428576" y="1481502"/>
            <a:ext cx="730521" cy="369332"/>
          </a:xfrm>
          <a:prstGeom prst="rect">
            <a:avLst/>
          </a:prstGeom>
          <a:noFill/>
        </p:spPr>
        <p:txBody>
          <a:bodyPr wrap="none" rtlCol="0">
            <a:spAutoFit/>
          </a:bodyPr>
          <a:lstStyle/>
          <a:p>
            <a:r>
              <a:rPr lang="en-US" dirty="0"/>
              <a:t>Today</a:t>
            </a:r>
          </a:p>
        </p:txBody>
      </p:sp>
      <p:sp>
        <p:nvSpPr>
          <p:cNvPr id="107" name="TextBox 106"/>
          <p:cNvSpPr txBox="1"/>
          <p:nvPr/>
        </p:nvSpPr>
        <p:spPr>
          <a:xfrm>
            <a:off x="6903257" y="1394629"/>
            <a:ext cx="2099266" cy="646331"/>
          </a:xfrm>
          <a:prstGeom prst="rect">
            <a:avLst/>
          </a:prstGeom>
          <a:noFill/>
        </p:spPr>
        <p:txBody>
          <a:bodyPr wrap="square" rtlCol="0">
            <a:spAutoFit/>
          </a:bodyPr>
          <a:lstStyle/>
          <a:p>
            <a:r>
              <a:rPr lang="en-US" b="1" dirty="0">
                <a:solidFill>
                  <a:srgbClr val="0000FF"/>
                </a:solidFill>
              </a:rPr>
              <a:t>Where we can go with CTEIP support</a:t>
            </a:r>
          </a:p>
        </p:txBody>
      </p:sp>
      <p:sp>
        <p:nvSpPr>
          <p:cNvPr id="108" name="TextBox 107"/>
          <p:cNvSpPr txBox="1"/>
          <p:nvPr/>
        </p:nvSpPr>
        <p:spPr>
          <a:xfrm>
            <a:off x="5546344" y="5232824"/>
            <a:ext cx="2555892" cy="400110"/>
          </a:xfrm>
          <a:prstGeom prst="rect">
            <a:avLst/>
          </a:prstGeom>
          <a:noFill/>
        </p:spPr>
        <p:txBody>
          <a:bodyPr wrap="none" rtlCol="0">
            <a:spAutoFit/>
          </a:bodyPr>
          <a:lstStyle/>
          <a:p>
            <a:r>
              <a:rPr lang="en-US" sz="2000" b="1" dirty="0"/>
              <a:t>Not feasible w/o UGTs</a:t>
            </a:r>
          </a:p>
        </p:txBody>
      </p:sp>
      <p:sp>
        <p:nvSpPr>
          <p:cNvPr id="6155" name="Rectangle 6154"/>
          <p:cNvSpPr/>
          <p:nvPr/>
        </p:nvSpPr>
        <p:spPr>
          <a:xfrm>
            <a:off x="4434018" y="3727745"/>
            <a:ext cx="4405182" cy="1826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4" name="Rectangle 6"/>
          <p:cNvSpPr>
            <a:spLocks noGrp="1" noChangeArrowheads="1"/>
          </p:cNvSpPr>
          <p:nvPr>
            <p:ph type="sldNum" sz="quarter" idx="12"/>
          </p:nvPr>
        </p:nvSpPr>
        <p:spPr>
          <a:xfrm>
            <a:off x="7239000" y="6472719"/>
            <a:ext cx="1905000" cy="457200"/>
          </a:xfrm>
          <a:ln/>
        </p:spPr>
        <p:txBody>
          <a:bodyPr/>
          <a:lstStyle>
            <a:lvl1pPr>
              <a:defRPr/>
            </a:lvl1pPr>
          </a:lstStyle>
          <a:p>
            <a:pPr>
              <a:defRPr/>
            </a:pPr>
            <a:r>
              <a:rPr lang="en-US" dirty="0" smtClean="0"/>
              <a:t>4</a:t>
            </a:r>
          </a:p>
        </p:txBody>
      </p:sp>
      <p:sp>
        <p:nvSpPr>
          <p:cNvPr id="2" name="TextBox 1"/>
          <p:cNvSpPr txBox="1"/>
          <p:nvPr/>
        </p:nvSpPr>
        <p:spPr>
          <a:xfrm>
            <a:off x="6387185" y="5539674"/>
            <a:ext cx="3943142" cy="276999"/>
          </a:xfrm>
          <a:prstGeom prst="rect">
            <a:avLst/>
          </a:prstGeom>
          <a:noFill/>
        </p:spPr>
        <p:txBody>
          <a:bodyPr wrap="square" rtlCol="0">
            <a:spAutoFit/>
          </a:bodyPr>
          <a:lstStyle/>
          <a:p>
            <a:r>
              <a:rPr lang="en-US" sz="1200" b="1" dirty="0" smtClean="0"/>
              <a:t>All images are </a:t>
            </a:r>
            <a:r>
              <a:rPr lang="en-US" sz="1200" b="1" dirty="0"/>
              <a:t>UNCLASSIFIED//</a:t>
            </a:r>
            <a:r>
              <a:rPr lang="en-US" sz="1200" b="1" dirty="0" smtClean="0"/>
              <a:t>FOUO</a:t>
            </a:r>
            <a:endParaRPr lang="en-US" sz="1200" b="1" dirty="0"/>
          </a:p>
        </p:txBody>
      </p:sp>
      <p:sp>
        <p:nvSpPr>
          <p:cNvPr id="106" name="TextBox 105"/>
          <p:cNvSpPr txBox="1"/>
          <p:nvPr/>
        </p:nvSpPr>
        <p:spPr>
          <a:xfrm>
            <a:off x="608146" y="5892868"/>
            <a:ext cx="8308787" cy="646331"/>
          </a:xfrm>
          <a:prstGeom prst="rect">
            <a:avLst/>
          </a:prstGeom>
          <a:solidFill>
            <a:srgbClr val="FFC000"/>
          </a:solidFill>
        </p:spPr>
        <p:txBody>
          <a:bodyPr wrap="square" rtlCol="0">
            <a:spAutoFit/>
          </a:bodyPr>
          <a:lstStyle>
            <a:defPPr>
              <a:defRPr lang="en-US"/>
            </a:defPPr>
            <a:lvl1pPr algn="ctr">
              <a:defRPr b="1">
                <a:latin typeface="Times New Roman" panose="02020603050405020304" pitchFamily="18" charset="0"/>
                <a:cs typeface="Times New Roman" panose="02020603050405020304" pitchFamily="18" charset="0"/>
              </a:defRPr>
            </a:lvl1pPr>
          </a:lstStyle>
          <a:p>
            <a:r>
              <a:rPr lang="en-US" dirty="0" smtClean="0">
                <a:latin typeface="+mn-lt"/>
              </a:rPr>
              <a:t>(U//FOUO) Failure </a:t>
            </a:r>
            <a:r>
              <a:rPr lang="en-US" dirty="0">
                <a:latin typeface="+mn-lt"/>
              </a:rPr>
              <a:t>to Modernize Aging X-ray </a:t>
            </a:r>
            <a:r>
              <a:rPr lang="en-US" dirty="0" smtClean="0">
                <a:latin typeface="+mn-lt"/>
              </a:rPr>
              <a:t>Simulator Capabilities </a:t>
            </a:r>
            <a:r>
              <a:rPr lang="en-US" dirty="0">
                <a:latin typeface="+mn-lt"/>
              </a:rPr>
              <a:t>will Increase Mission Critical System Design Margins and NWE Test Costs</a:t>
            </a:r>
          </a:p>
        </p:txBody>
      </p:sp>
    </p:spTree>
    <p:extLst>
      <p:ext uri="{BB962C8B-B14F-4D97-AF65-F5344CB8AC3E}">
        <p14:creationId xmlns:p14="http://schemas.microsoft.com/office/powerpoint/2010/main" val="15663696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725" y="-44674"/>
            <a:ext cx="8229600" cy="1143000"/>
          </a:xfrm>
        </p:spPr>
        <p:txBody>
          <a:bodyPr>
            <a:normAutofit/>
          </a:bodyPr>
          <a:lstStyle/>
          <a:p>
            <a:r>
              <a:rPr lang="en-US" sz="2800" dirty="0" smtClean="0"/>
              <a:t>Interceptor Component Test Scenario</a:t>
            </a:r>
            <a:endParaRPr lang="en-US" sz="2800" dirty="0"/>
          </a:p>
        </p:txBody>
      </p:sp>
      <p:sp>
        <p:nvSpPr>
          <p:cNvPr id="3" name="Slide Number Placeholder 2"/>
          <p:cNvSpPr>
            <a:spLocks noGrp="1"/>
          </p:cNvSpPr>
          <p:nvPr>
            <p:ph type="sldNum" sz="quarter" idx="12"/>
          </p:nvPr>
        </p:nvSpPr>
        <p:spPr>
          <a:xfrm>
            <a:off x="6928104" y="6562120"/>
            <a:ext cx="2133600" cy="365125"/>
          </a:xfrm>
        </p:spPr>
        <p:txBody>
          <a:bodyPr/>
          <a:lstStyle/>
          <a:p>
            <a:fld id="{263D757B-6F27-42D3-AF5E-6E942AA0A2B2}" type="slidenum">
              <a:rPr lang="en-US" smtClean="0"/>
              <a:t>40</a:t>
            </a:fld>
            <a:endParaRPr lang="en-US"/>
          </a:p>
        </p:txBody>
      </p:sp>
      <p:graphicFrame>
        <p:nvGraphicFramePr>
          <p:cNvPr id="4" name="Diagram 3"/>
          <p:cNvGraphicFramePr/>
          <p:nvPr>
            <p:extLst>
              <p:ext uri="{D42A27DB-BD31-4B8C-83A1-F6EECF244321}">
                <p14:modId xmlns:p14="http://schemas.microsoft.com/office/powerpoint/2010/main" val="3059874567"/>
              </p:ext>
            </p:extLst>
          </p:nvPr>
        </p:nvGraphicFramePr>
        <p:xfrm>
          <a:off x="283945" y="1107419"/>
          <a:ext cx="9380483" cy="5445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7096236" y="756678"/>
            <a:ext cx="1679054" cy="276999"/>
          </a:xfrm>
          <a:prstGeom prst="rect">
            <a:avLst/>
          </a:prstGeom>
          <a:noFill/>
        </p:spPr>
        <p:txBody>
          <a:bodyPr wrap="square" rtlCol="0">
            <a:spAutoFit/>
          </a:bodyPr>
          <a:lstStyle/>
          <a:p>
            <a:r>
              <a:rPr lang="en-US" sz="1200" b="1" dirty="0" smtClean="0"/>
              <a:t>UNCLASSIFIED</a:t>
            </a:r>
            <a:r>
              <a:rPr lang="en-US" sz="1200" b="1" dirty="0"/>
              <a:t>//</a:t>
            </a:r>
            <a:r>
              <a:rPr lang="en-US" sz="1200" b="1" dirty="0" smtClean="0"/>
              <a:t>FOUO</a:t>
            </a:r>
            <a:endParaRPr lang="en-US" sz="1200" b="1" dirty="0"/>
          </a:p>
        </p:txBody>
      </p:sp>
    </p:spTree>
    <p:extLst>
      <p:ext uri="{BB962C8B-B14F-4D97-AF65-F5344CB8AC3E}">
        <p14:creationId xmlns:p14="http://schemas.microsoft.com/office/powerpoint/2010/main" val="39366059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Oval 87"/>
          <p:cNvSpPr/>
          <p:nvPr/>
        </p:nvSpPr>
        <p:spPr>
          <a:xfrm>
            <a:off x="3955588" y="156930"/>
            <a:ext cx="4338824" cy="3690640"/>
          </a:xfrm>
          <a:prstGeom prst="ellipse">
            <a:avLst/>
          </a:prstGeom>
          <a:gradFill flip="none" rotWithShape="1">
            <a:gsLst>
              <a:gs pos="100000">
                <a:schemeClr val="accent6">
                  <a:lumMod val="0"/>
                  <a:lumOff val="100000"/>
                </a:schemeClr>
              </a:gs>
              <a:gs pos="57000">
                <a:schemeClr val="accent6">
                  <a:lumMod val="0"/>
                  <a:lumOff val="100000"/>
                </a:schemeClr>
              </a:gs>
              <a:gs pos="0">
                <a:srgbClr val="0000F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p:cNvSpPr/>
          <p:nvPr/>
        </p:nvSpPr>
        <p:spPr>
          <a:xfrm>
            <a:off x="324853" y="2016690"/>
            <a:ext cx="8025769" cy="5884191"/>
          </a:xfrm>
          <a:prstGeom prst="arc">
            <a:avLst>
              <a:gd name="adj1" fmla="val 10338236"/>
              <a:gd name="adj2" fmla="val 274956"/>
            </a:avLst>
          </a:prstGeom>
          <a:ln>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Interceptor Component Test Scenario</a:t>
            </a:r>
            <a:endParaRPr lang="en-US" dirty="0"/>
          </a:p>
        </p:txBody>
      </p:sp>
      <p:sp>
        <p:nvSpPr>
          <p:cNvPr id="3" name="Slide Number Placeholder 2"/>
          <p:cNvSpPr>
            <a:spLocks noGrp="1"/>
          </p:cNvSpPr>
          <p:nvPr>
            <p:ph type="sldNum" sz="quarter" idx="12"/>
          </p:nvPr>
        </p:nvSpPr>
        <p:spPr/>
        <p:txBody>
          <a:bodyPr/>
          <a:lstStyle/>
          <a:p>
            <a:fld id="{263D757B-6F27-42D3-AF5E-6E942AA0A2B2}" type="slidenum">
              <a:rPr lang="en-US" smtClean="0"/>
              <a:t>41</a:t>
            </a:fld>
            <a:endParaRPr lang="en-US"/>
          </a:p>
        </p:txBody>
      </p:sp>
      <p:sp>
        <p:nvSpPr>
          <p:cNvPr id="4" name="Flowchart: Document 3"/>
          <p:cNvSpPr/>
          <p:nvPr/>
        </p:nvSpPr>
        <p:spPr>
          <a:xfrm rot="10800000">
            <a:off x="0" y="5172302"/>
            <a:ext cx="8686800" cy="1323473"/>
          </a:xfrm>
          <a:prstGeom prst="flowChartDocumen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300000">
            <a:off x="242070" y="4814609"/>
            <a:ext cx="228601" cy="782054"/>
            <a:chOff x="7652085" y="1720576"/>
            <a:chExt cx="1034716" cy="3922235"/>
          </a:xfrm>
        </p:grpSpPr>
        <p:sp>
          <p:nvSpPr>
            <p:cNvPr id="7" name="Isosceles Triangle 6"/>
            <p:cNvSpPr/>
            <p:nvPr/>
          </p:nvSpPr>
          <p:spPr>
            <a:xfrm>
              <a:off x="7760288" y="1720576"/>
              <a:ext cx="782053" cy="63767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760290" y="2358252"/>
              <a:ext cx="782054" cy="27672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p:cNvSpPr/>
            <p:nvPr/>
          </p:nvSpPr>
          <p:spPr>
            <a:xfrm>
              <a:off x="7652085" y="5203656"/>
              <a:ext cx="1034716" cy="439155"/>
            </a:xfrm>
            <a:prstGeom prst="trapezoi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rot="-480000">
            <a:off x="8274995" y="4653537"/>
            <a:ext cx="228601" cy="782054"/>
            <a:chOff x="7652085" y="1720576"/>
            <a:chExt cx="1034716" cy="3922235"/>
          </a:xfrm>
        </p:grpSpPr>
        <p:sp>
          <p:nvSpPr>
            <p:cNvPr id="21" name="Isosceles Triangle 20"/>
            <p:cNvSpPr/>
            <p:nvPr/>
          </p:nvSpPr>
          <p:spPr>
            <a:xfrm>
              <a:off x="7760288" y="1720576"/>
              <a:ext cx="782053" cy="63767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760288" y="2358251"/>
              <a:ext cx="782053" cy="27672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pezoid 22"/>
            <p:cNvSpPr/>
            <p:nvPr/>
          </p:nvSpPr>
          <p:spPr>
            <a:xfrm>
              <a:off x="7652085" y="5203656"/>
              <a:ext cx="1034716" cy="439155"/>
            </a:xfrm>
            <a:prstGeom prst="trapezoi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rot="19875621">
            <a:off x="7860575" y="3516102"/>
            <a:ext cx="468565" cy="994685"/>
            <a:chOff x="7313909" y="2589108"/>
            <a:chExt cx="1886849" cy="3159172"/>
          </a:xfrm>
        </p:grpSpPr>
        <p:sp>
          <p:nvSpPr>
            <p:cNvPr id="26" name="Rectangle 25"/>
            <p:cNvSpPr/>
            <p:nvPr/>
          </p:nvSpPr>
          <p:spPr>
            <a:xfrm>
              <a:off x="7903105" y="3190975"/>
              <a:ext cx="748030" cy="2154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apezoid 26"/>
            <p:cNvSpPr/>
            <p:nvPr/>
          </p:nvSpPr>
          <p:spPr>
            <a:xfrm>
              <a:off x="7799609" y="5406361"/>
              <a:ext cx="989701" cy="341919"/>
            </a:xfrm>
            <a:prstGeom prst="trapezoi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Triangle 27"/>
            <p:cNvSpPr/>
            <p:nvPr/>
          </p:nvSpPr>
          <p:spPr>
            <a:xfrm rot="1587491">
              <a:off x="8712243" y="2589108"/>
              <a:ext cx="488515" cy="698296"/>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Triangle 31"/>
            <p:cNvSpPr/>
            <p:nvPr/>
          </p:nvSpPr>
          <p:spPr>
            <a:xfrm rot="14853158">
              <a:off x="7209879" y="2736109"/>
              <a:ext cx="710858" cy="502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rot="1093702">
            <a:off x="308347" y="3628427"/>
            <a:ext cx="468565" cy="994685"/>
            <a:chOff x="7313909" y="2589108"/>
            <a:chExt cx="1886849" cy="3159172"/>
          </a:xfrm>
        </p:grpSpPr>
        <p:sp>
          <p:nvSpPr>
            <p:cNvPr id="40" name="Rectangle 39"/>
            <p:cNvSpPr/>
            <p:nvPr/>
          </p:nvSpPr>
          <p:spPr>
            <a:xfrm>
              <a:off x="7903105" y="3190975"/>
              <a:ext cx="748030" cy="21544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rapezoid 40"/>
            <p:cNvSpPr/>
            <p:nvPr/>
          </p:nvSpPr>
          <p:spPr>
            <a:xfrm>
              <a:off x="7799609" y="5406361"/>
              <a:ext cx="989701" cy="341919"/>
            </a:xfrm>
            <a:prstGeom prst="trapezoi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Triangle 41"/>
            <p:cNvSpPr/>
            <p:nvPr/>
          </p:nvSpPr>
          <p:spPr>
            <a:xfrm rot="1587491">
              <a:off x="8712243" y="2589108"/>
              <a:ext cx="488515" cy="698296"/>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Triangle 42"/>
            <p:cNvSpPr/>
            <p:nvPr/>
          </p:nvSpPr>
          <p:spPr>
            <a:xfrm rot="14853158">
              <a:off x="7209879" y="2736109"/>
              <a:ext cx="710858" cy="50279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rot="2976813">
            <a:off x="7482096" y="3173365"/>
            <a:ext cx="443270" cy="288744"/>
            <a:chOff x="1408690" y="3301877"/>
            <a:chExt cx="2317126" cy="1341595"/>
          </a:xfrm>
        </p:grpSpPr>
        <p:sp>
          <p:nvSpPr>
            <p:cNvPr id="44" name="Rounded Rectangle 43"/>
            <p:cNvSpPr/>
            <p:nvPr/>
          </p:nvSpPr>
          <p:spPr>
            <a:xfrm>
              <a:off x="1408690" y="3697318"/>
              <a:ext cx="2193726" cy="58400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p:cNvSpPr/>
            <p:nvPr/>
          </p:nvSpPr>
          <p:spPr>
            <a:xfrm>
              <a:off x="3195126" y="3301877"/>
              <a:ext cx="530690" cy="134159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2054268" y="3669843"/>
              <a:ext cx="0" cy="65441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2445802" y="4217622"/>
              <a:ext cx="893809" cy="32795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a:xfrm>
              <a:off x="2571909" y="3902743"/>
              <a:ext cx="659221" cy="16620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p:cNvSpPr/>
            <p:nvPr/>
          </p:nvSpPr>
          <p:spPr>
            <a:xfrm>
              <a:off x="2459930" y="3399976"/>
              <a:ext cx="893809" cy="32795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6706469" y="2513380"/>
            <a:ext cx="443270" cy="288744"/>
            <a:chOff x="1408690" y="3301877"/>
            <a:chExt cx="2317126" cy="1341595"/>
          </a:xfrm>
        </p:grpSpPr>
        <p:sp>
          <p:nvSpPr>
            <p:cNvPr id="64" name="Rounded Rectangle 63"/>
            <p:cNvSpPr/>
            <p:nvPr/>
          </p:nvSpPr>
          <p:spPr>
            <a:xfrm>
              <a:off x="1408690" y="3697318"/>
              <a:ext cx="2193726" cy="58400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ounded Rectangle 64"/>
            <p:cNvSpPr/>
            <p:nvPr/>
          </p:nvSpPr>
          <p:spPr>
            <a:xfrm>
              <a:off x="3195126" y="3301877"/>
              <a:ext cx="530690" cy="134159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p:nvPr/>
          </p:nvCxnSpPr>
          <p:spPr>
            <a:xfrm>
              <a:off x="2054268" y="3669843"/>
              <a:ext cx="0" cy="65441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Rounded Rectangle 66"/>
            <p:cNvSpPr/>
            <p:nvPr/>
          </p:nvSpPr>
          <p:spPr>
            <a:xfrm>
              <a:off x="2445802" y="4217622"/>
              <a:ext cx="893809" cy="32795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p:cNvSpPr/>
            <p:nvPr/>
          </p:nvSpPr>
          <p:spPr>
            <a:xfrm>
              <a:off x="2571909" y="3902743"/>
              <a:ext cx="659221" cy="16620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p:cNvSpPr/>
            <p:nvPr/>
          </p:nvSpPr>
          <p:spPr>
            <a:xfrm>
              <a:off x="2459930" y="3399976"/>
              <a:ext cx="893809" cy="327957"/>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rapezoid 69"/>
          <p:cNvSpPr/>
          <p:nvPr/>
        </p:nvSpPr>
        <p:spPr>
          <a:xfrm rot="5400000">
            <a:off x="4140230" y="183898"/>
            <a:ext cx="188480" cy="4927722"/>
          </a:xfrm>
          <a:prstGeom prst="trapezoid">
            <a:avLst/>
          </a:prstGeom>
          <a:pattFill prst="dkVert">
            <a:fgClr>
              <a:srgbClr val="CE02C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Delay 71"/>
          <p:cNvSpPr/>
          <p:nvPr/>
        </p:nvSpPr>
        <p:spPr>
          <a:xfrm rot="17640000">
            <a:off x="615121" y="3585595"/>
            <a:ext cx="212569" cy="144377"/>
          </a:xfrm>
          <a:prstGeom prst="flowChartDelay">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685797" y="3308687"/>
            <a:ext cx="45719" cy="45719"/>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4" name="Oval 73"/>
          <p:cNvSpPr/>
          <p:nvPr/>
        </p:nvSpPr>
        <p:spPr>
          <a:xfrm>
            <a:off x="838197" y="3461087"/>
            <a:ext cx="45719" cy="45719"/>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5" name="Oval 74"/>
          <p:cNvSpPr/>
          <p:nvPr/>
        </p:nvSpPr>
        <p:spPr>
          <a:xfrm>
            <a:off x="990597" y="3613487"/>
            <a:ext cx="45719" cy="45719"/>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6" name="Oval 75"/>
          <p:cNvSpPr/>
          <p:nvPr/>
        </p:nvSpPr>
        <p:spPr>
          <a:xfrm>
            <a:off x="589541" y="3441023"/>
            <a:ext cx="45719" cy="45719"/>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77" name="Oval 76"/>
          <p:cNvSpPr/>
          <p:nvPr/>
        </p:nvSpPr>
        <p:spPr>
          <a:xfrm>
            <a:off x="1018669" y="3449039"/>
            <a:ext cx="45719" cy="45719"/>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nvGrpSpPr>
          <p:cNvPr id="84" name="Group 83"/>
          <p:cNvGrpSpPr/>
          <p:nvPr/>
        </p:nvGrpSpPr>
        <p:grpSpPr>
          <a:xfrm rot="1170958">
            <a:off x="1359592" y="2619753"/>
            <a:ext cx="474847" cy="455381"/>
            <a:chOff x="1295397" y="2594807"/>
            <a:chExt cx="474847" cy="455381"/>
          </a:xfrm>
        </p:grpSpPr>
        <p:sp>
          <p:nvSpPr>
            <p:cNvPr id="78" name="Flowchart: Delay 77"/>
            <p:cNvSpPr/>
            <p:nvPr/>
          </p:nvSpPr>
          <p:spPr>
            <a:xfrm rot="17640000">
              <a:off x="1320977" y="2871715"/>
              <a:ext cx="212569" cy="144377"/>
            </a:xfrm>
            <a:prstGeom prst="flowChartDelay">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391653" y="2594807"/>
              <a:ext cx="45719" cy="45719"/>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0" name="Oval 79"/>
            <p:cNvSpPr/>
            <p:nvPr/>
          </p:nvSpPr>
          <p:spPr>
            <a:xfrm>
              <a:off x="1544053" y="2747207"/>
              <a:ext cx="45719" cy="45719"/>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1" name="Oval 80"/>
            <p:cNvSpPr/>
            <p:nvPr/>
          </p:nvSpPr>
          <p:spPr>
            <a:xfrm>
              <a:off x="1696453" y="2899607"/>
              <a:ext cx="45719" cy="45719"/>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2" name="Oval 81"/>
            <p:cNvSpPr/>
            <p:nvPr/>
          </p:nvSpPr>
          <p:spPr>
            <a:xfrm>
              <a:off x="1295397" y="2727143"/>
              <a:ext cx="45719" cy="45719"/>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83" name="Oval 82"/>
            <p:cNvSpPr/>
            <p:nvPr/>
          </p:nvSpPr>
          <p:spPr>
            <a:xfrm>
              <a:off x="1724525" y="2735159"/>
              <a:ext cx="45719" cy="45719"/>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grpSp>
      <p:sp>
        <p:nvSpPr>
          <p:cNvPr id="89" name="Explosion 2 88"/>
          <p:cNvSpPr/>
          <p:nvPr/>
        </p:nvSpPr>
        <p:spPr>
          <a:xfrm>
            <a:off x="5725116" y="1259804"/>
            <a:ext cx="924560" cy="558351"/>
          </a:xfrm>
          <a:prstGeom prst="irregularSeal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479137" y="4948899"/>
            <a:ext cx="1732020" cy="523220"/>
          </a:xfrm>
          <a:prstGeom prst="rect">
            <a:avLst/>
          </a:prstGeom>
          <a:noFill/>
        </p:spPr>
        <p:txBody>
          <a:bodyPr wrap="square" rtlCol="0">
            <a:spAutoFit/>
          </a:bodyPr>
          <a:lstStyle/>
          <a:p>
            <a:r>
              <a:rPr lang="en-US" sz="1400" b="1" dirty="0" smtClean="0">
                <a:solidFill>
                  <a:schemeClr val="accent2"/>
                </a:solidFill>
              </a:rPr>
              <a:t>Threat Missile Launched</a:t>
            </a:r>
            <a:endParaRPr lang="en-US" sz="1400" b="1" dirty="0">
              <a:solidFill>
                <a:schemeClr val="accent2"/>
              </a:solidFill>
            </a:endParaRPr>
          </a:p>
        </p:txBody>
      </p:sp>
      <p:sp>
        <p:nvSpPr>
          <p:cNvPr id="91" name="TextBox 90"/>
          <p:cNvSpPr txBox="1"/>
          <p:nvPr/>
        </p:nvSpPr>
        <p:spPr>
          <a:xfrm>
            <a:off x="751471" y="4044100"/>
            <a:ext cx="1732020" cy="523220"/>
          </a:xfrm>
          <a:prstGeom prst="rect">
            <a:avLst/>
          </a:prstGeom>
          <a:noFill/>
        </p:spPr>
        <p:txBody>
          <a:bodyPr wrap="square" rtlCol="0">
            <a:spAutoFit/>
          </a:bodyPr>
          <a:lstStyle/>
          <a:p>
            <a:r>
              <a:rPr lang="en-US" sz="1400" b="1" dirty="0" smtClean="0">
                <a:solidFill>
                  <a:schemeClr val="tx2">
                    <a:lumMod val="75000"/>
                  </a:schemeClr>
                </a:solidFill>
              </a:rPr>
              <a:t>Weapon and Decoys Released</a:t>
            </a:r>
            <a:endParaRPr lang="en-US" sz="1400" b="1" dirty="0">
              <a:solidFill>
                <a:schemeClr val="tx2">
                  <a:lumMod val="75000"/>
                </a:schemeClr>
              </a:solidFill>
            </a:endParaRPr>
          </a:p>
        </p:txBody>
      </p:sp>
      <p:sp>
        <p:nvSpPr>
          <p:cNvPr id="92" name="TextBox 91"/>
          <p:cNvSpPr txBox="1"/>
          <p:nvPr/>
        </p:nvSpPr>
        <p:spPr>
          <a:xfrm>
            <a:off x="731516" y="1982469"/>
            <a:ext cx="2089697" cy="523220"/>
          </a:xfrm>
          <a:prstGeom prst="rect">
            <a:avLst/>
          </a:prstGeom>
          <a:noFill/>
        </p:spPr>
        <p:txBody>
          <a:bodyPr wrap="square" rtlCol="0">
            <a:spAutoFit/>
          </a:bodyPr>
          <a:lstStyle/>
          <a:p>
            <a:r>
              <a:rPr lang="en-US" sz="1400" b="1" dirty="0" smtClean="0">
                <a:solidFill>
                  <a:schemeClr val="accent3">
                    <a:lumMod val="50000"/>
                  </a:schemeClr>
                </a:solidFill>
              </a:rPr>
              <a:t>KV Attempts to track and ID enemy weapon</a:t>
            </a:r>
            <a:endParaRPr lang="en-US" sz="1400" b="1" dirty="0">
              <a:solidFill>
                <a:schemeClr val="accent3">
                  <a:lumMod val="50000"/>
                </a:schemeClr>
              </a:solidFill>
            </a:endParaRPr>
          </a:p>
        </p:txBody>
      </p:sp>
      <p:sp>
        <p:nvSpPr>
          <p:cNvPr id="93" name="TextBox 92"/>
          <p:cNvSpPr txBox="1"/>
          <p:nvPr/>
        </p:nvSpPr>
        <p:spPr>
          <a:xfrm>
            <a:off x="6182054" y="3789007"/>
            <a:ext cx="1655231" cy="523220"/>
          </a:xfrm>
          <a:prstGeom prst="rect">
            <a:avLst/>
          </a:prstGeom>
          <a:noFill/>
        </p:spPr>
        <p:txBody>
          <a:bodyPr wrap="square" rtlCol="0">
            <a:spAutoFit/>
          </a:bodyPr>
          <a:lstStyle/>
          <a:p>
            <a:pPr algn="r"/>
            <a:r>
              <a:rPr lang="en-US" sz="1400" b="1" dirty="0" smtClean="0">
                <a:solidFill>
                  <a:schemeClr val="accent6">
                    <a:lumMod val="75000"/>
                  </a:schemeClr>
                </a:solidFill>
              </a:rPr>
              <a:t>KV separates from Interceptor</a:t>
            </a:r>
            <a:endParaRPr lang="en-US" sz="1400" b="1" dirty="0">
              <a:solidFill>
                <a:schemeClr val="accent6">
                  <a:lumMod val="75000"/>
                </a:schemeClr>
              </a:solidFill>
            </a:endParaRPr>
          </a:p>
        </p:txBody>
      </p:sp>
      <p:sp>
        <p:nvSpPr>
          <p:cNvPr id="95" name="TextBox 94"/>
          <p:cNvSpPr txBox="1"/>
          <p:nvPr/>
        </p:nvSpPr>
        <p:spPr>
          <a:xfrm>
            <a:off x="7269870" y="4681235"/>
            <a:ext cx="1655231" cy="523220"/>
          </a:xfrm>
          <a:prstGeom prst="rect">
            <a:avLst/>
          </a:prstGeom>
          <a:noFill/>
        </p:spPr>
        <p:txBody>
          <a:bodyPr wrap="square" rtlCol="0">
            <a:spAutoFit/>
          </a:bodyPr>
          <a:lstStyle/>
          <a:p>
            <a:r>
              <a:rPr lang="en-US" sz="1400" b="1" dirty="0" smtClean="0">
                <a:solidFill>
                  <a:srgbClr val="7030A0"/>
                </a:solidFill>
              </a:rPr>
              <a:t>Interceptor Launched</a:t>
            </a:r>
            <a:endParaRPr lang="en-US" sz="1400" b="1" dirty="0">
              <a:solidFill>
                <a:srgbClr val="7030A0"/>
              </a:solidFill>
            </a:endParaRPr>
          </a:p>
        </p:txBody>
      </p:sp>
      <p:sp>
        <p:nvSpPr>
          <p:cNvPr id="97" name="TextBox 96"/>
          <p:cNvSpPr txBox="1"/>
          <p:nvPr/>
        </p:nvSpPr>
        <p:spPr>
          <a:xfrm>
            <a:off x="7279175" y="2194797"/>
            <a:ext cx="1864825" cy="523220"/>
          </a:xfrm>
          <a:prstGeom prst="rect">
            <a:avLst/>
          </a:prstGeom>
          <a:noFill/>
        </p:spPr>
        <p:txBody>
          <a:bodyPr wrap="square" rtlCol="0">
            <a:spAutoFit/>
          </a:bodyPr>
          <a:lstStyle/>
          <a:p>
            <a:r>
              <a:rPr lang="en-US" sz="1400" b="1" dirty="0" smtClean="0">
                <a:solidFill>
                  <a:schemeClr val="tx2">
                    <a:lumMod val="75000"/>
                  </a:schemeClr>
                </a:solidFill>
              </a:rPr>
              <a:t>KV adjusts position to eliminate target</a:t>
            </a:r>
            <a:endParaRPr lang="en-US" sz="1400" b="1" dirty="0">
              <a:solidFill>
                <a:schemeClr val="tx2">
                  <a:lumMod val="75000"/>
                </a:schemeClr>
              </a:solidFill>
            </a:endParaRPr>
          </a:p>
        </p:txBody>
      </p:sp>
      <p:sp>
        <p:nvSpPr>
          <p:cNvPr id="100" name="TextBox 99"/>
          <p:cNvSpPr txBox="1"/>
          <p:nvPr/>
        </p:nvSpPr>
        <p:spPr>
          <a:xfrm>
            <a:off x="3958625" y="1606243"/>
            <a:ext cx="1843490" cy="738664"/>
          </a:xfrm>
          <a:prstGeom prst="rect">
            <a:avLst/>
          </a:prstGeom>
          <a:noFill/>
        </p:spPr>
        <p:txBody>
          <a:bodyPr wrap="square" rtlCol="0">
            <a:spAutoFit/>
          </a:bodyPr>
          <a:lstStyle/>
          <a:p>
            <a:pPr algn="r"/>
            <a:r>
              <a:rPr lang="en-US" sz="1400" b="1" dirty="0" smtClean="0"/>
              <a:t>Nuclear Engagement exposes KV to damaging photons</a:t>
            </a:r>
            <a:endParaRPr lang="en-US" sz="1400" b="1" dirty="0"/>
          </a:p>
        </p:txBody>
      </p:sp>
      <p:pic>
        <p:nvPicPr>
          <p:cNvPr id="71" name="Picture 70"/>
          <p:cNvPicPr>
            <a:picLocks noChangeAspect="1"/>
          </p:cNvPicPr>
          <p:nvPr/>
        </p:nvPicPr>
        <p:blipFill>
          <a:blip r:embed="rId2"/>
          <a:stretch>
            <a:fillRect/>
          </a:stretch>
        </p:blipFill>
        <p:spPr>
          <a:xfrm>
            <a:off x="3270053" y="3133909"/>
            <a:ext cx="1798217" cy="1117683"/>
          </a:xfrm>
          <a:prstGeom prst="rect">
            <a:avLst/>
          </a:prstGeom>
          <a:ln w="12700" cmpd="sng">
            <a:solidFill>
              <a:schemeClr val="tx1"/>
            </a:solidFill>
          </a:ln>
        </p:spPr>
      </p:pic>
      <p:sp>
        <p:nvSpPr>
          <p:cNvPr id="6" name="Rectangle 5"/>
          <p:cNvSpPr/>
          <p:nvPr/>
        </p:nvSpPr>
        <p:spPr>
          <a:xfrm>
            <a:off x="2714176" y="4243800"/>
            <a:ext cx="3212017" cy="954107"/>
          </a:xfrm>
          <a:prstGeom prst="rect">
            <a:avLst/>
          </a:prstGeom>
        </p:spPr>
        <p:txBody>
          <a:bodyPr wrap="square">
            <a:spAutoFit/>
          </a:bodyPr>
          <a:lstStyle/>
          <a:p>
            <a:pPr>
              <a:spcBef>
                <a:spcPct val="0"/>
              </a:spcBef>
              <a:defRPr/>
            </a:pPr>
            <a:r>
              <a:rPr lang="en-US" sz="1400" b="1" dirty="0" smtClean="0"/>
              <a:t>Continuous </a:t>
            </a:r>
            <a:r>
              <a:rPr lang="en-US" sz="1400" b="1" dirty="0"/>
              <a:t>technology upgrades needs survivability verification tests</a:t>
            </a:r>
          </a:p>
          <a:p>
            <a:pPr lvl="1" indent="-285750">
              <a:spcBef>
                <a:spcPct val="0"/>
              </a:spcBef>
              <a:buFont typeface="Arial" charset="0"/>
              <a:buChar char="•"/>
              <a:defRPr/>
            </a:pPr>
            <a:r>
              <a:rPr lang="en-US" sz="1400" b="1" dirty="0"/>
              <a:t>Redesigned Kill Vehicle (KV)</a:t>
            </a:r>
          </a:p>
          <a:p>
            <a:pPr lvl="1" indent="-285750">
              <a:spcBef>
                <a:spcPct val="0"/>
              </a:spcBef>
              <a:buFont typeface="Arial" charset="0"/>
              <a:buChar char="•"/>
              <a:defRPr/>
            </a:pPr>
            <a:r>
              <a:rPr lang="en-US" sz="1400" b="1" dirty="0"/>
              <a:t>Multiple Object KV</a:t>
            </a:r>
          </a:p>
        </p:txBody>
      </p:sp>
      <p:cxnSp>
        <p:nvCxnSpPr>
          <p:cNvPr id="12" name="Straight Connector 11"/>
          <p:cNvCxnSpPr>
            <a:stCxn id="71" idx="3"/>
          </p:cNvCxnSpPr>
          <p:nvPr/>
        </p:nvCxnSpPr>
        <p:spPr>
          <a:xfrm flipV="1">
            <a:off x="5068270" y="2829165"/>
            <a:ext cx="1922093" cy="86358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524749" y="5373528"/>
            <a:ext cx="6481025" cy="1200329"/>
          </a:xfrm>
          <a:prstGeom prst="rect">
            <a:avLst/>
          </a:prstGeom>
        </p:spPr>
        <p:txBody>
          <a:bodyPr wrap="square">
            <a:spAutoFit/>
          </a:bodyPr>
          <a:lstStyle/>
          <a:p>
            <a:pPr>
              <a:defRPr/>
            </a:pPr>
            <a:r>
              <a:rPr lang="en-US" sz="1200" b="1" dirty="0">
                <a:solidFill>
                  <a:schemeClr val="tx2">
                    <a:lumMod val="75000"/>
                  </a:schemeClr>
                </a:solidFill>
              </a:rPr>
              <a:t>“One of the challenges faced by MDA [Missile Defense Agency] is the need for survivable optical components. </a:t>
            </a:r>
            <a:r>
              <a:rPr lang="en-US" sz="1200" b="1" u="sng" dirty="0">
                <a:solidFill>
                  <a:schemeClr val="tx2">
                    <a:lumMod val="75000"/>
                  </a:schemeClr>
                </a:solidFill>
              </a:rPr>
              <a:t>A multi-layer coating on a mirror may be damaged by X-ray exposure</a:t>
            </a:r>
            <a:r>
              <a:rPr lang="en-US" sz="1200" b="1" dirty="0">
                <a:solidFill>
                  <a:schemeClr val="tx2">
                    <a:lumMod val="75000"/>
                  </a:schemeClr>
                </a:solidFill>
              </a:rPr>
              <a:t>, vibration in the system can impair identification of a target, </a:t>
            </a:r>
            <a:r>
              <a:rPr lang="en-US" sz="1200" b="1" u="sng" dirty="0">
                <a:solidFill>
                  <a:schemeClr val="tx2">
                    <a:lumMod val="75000"/>
                  </a:schemeClr>
                </a:solidFill>
              </a:rPr>
              <a:t>and material blown off of baffles onto the mirror can obscure a scene.</a:t>
            </a:r>
            <a:r>
              <a:rPr lang="en-US" sz="1200" b="1" dirty="0">
                <a:solidFill>
                  <a:schemeClr val="tx2">
                    <a:lumMod val="75000"/>
                  </a:schemeClr>
                </a:solidFill>
              </a:rPr>
              <a:t>” </a:t>
            </a:r>
            <a:r>
              <a:rPr lang="en-US" sz="1200" b="1" dirty="0" smtClean="0">
                <a:solidFill>
                  <a:schemeClr val="tx2">
                    <a:lumMod val="75000"/>
                  </a:schemeClr>
                </a:solidFill>
              </a:rPr>
              <a:t>- Defense </a:t>
            </a:r>
            <a:r>
              <a:rPr lang="en-US" sz="1200" b="1" dirty="0">
                <a:solidFill>
                  <a:schemeClr val="tx2">
                    <a:lumMod val="75000"/>
                  </a:schemeClr>
                </a:solidFill>
              </a:rPr>
              <a:t>Science Board (DSB), Final Report on Nuclear Weapon Effects Test, Evaluation, and Simulation, April 2005. (UNCLASSIFIED)</a:t>
            </a:r>
          </a:p>
          <a:p>
            <a:pPr>
              <a:defRPr/>
            </a:pPr>
            <a:r>
              <a:rPr lang="en-US" sz="1200" dirty="0" smtClean="0">
                <a:solidFill>
                  <a:schemeClr val="tx2">
                    <a:lumMod val="75000"/>
                  </a:schemeClr>
                </a:solidFill>
              </a:rPr>
              <a:t> </a:t>
            </a:r>
            <a:endParaRPr lang="en-US" sz="1200" dirty="0">
              <a:solidFill>
                <a:schemeClr val="tx2">
                  <a:lumMod val="75000"/>
                </a:schemeClr>
              </a:solidFill>
            </a:endParaRPr>
          </a:p>
        </p:txBody>
      </p:sp>
      <p:sp>
        <p:nvSpPr>
          <p:cNvPr id="85" name="TextBox 84"/>
          <p:cNvSpPr txBox="1"/>
          <p:nvPr/>
        </p:nvSpPr>
        <p:spPr>
          <a:xfrm>
            <a:off x="5175314" y="1184805"/>
            <a:ext cx="3943142" cy="276999"/>
          </a:xfrm>
          <a:prstGeom prst="rect">
            <a:avLst/>
          </a:prstGeom>
          <a:noFill/>
        </p:spPr>
        <p:txBody>
          <a:bodyPr wrap="square" rtlCol="0">
            <a:spAutoFit/>
          </a:bodyPr>
          <a:lstStyle/>
          <a:p>
            <a:pPr algn="r"/>
            <a:r>
              <a:rPr lang="en-US" sz="1200" b="1" dirty="0" smtClean="0"/>
              <a:t>This graphic is UNCLASSIFIED//FOUO</a:t>
            </a:r>
            <a:endParaRPr lang="en-US" sz="1200" b="1" dirty="0"/>
          </a:p>
        </p:txBody>
      </p:sp>
    </p:spTree>
    <p:extLst>
      <p:ext uri="{BB962C8B-B14F-4D97-AF65-F5344CB8AC3E}">
        <p14:creationId xmlns:p14="http://schemas.microsoft.com/office/powerpoint/2010/main" val="37130097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Interceptor Component Test </a:t>
            </a:r>
            <a:r>
              <a:rPr lang="en-US" dirty="0" smtClean="0"/>
              <a:t>Scenario</a:t>
            </a:r>
            <a:br>
              <a:rPr lang="en-US" dirty="0" smtClean="0"/>
            </a:br>
            <a:r>
              <a:rPr lang="en-US" sz="2200" i="1" dirty="0" smtClean="0"/>
              <a:t>Determining KPPs and KSAs</a:t>
            </a:r>
            <a:endParaRPr lang="en-US" sz="2200" i="1" dirty="0"/>
          </a:p>
        </p:txBody>
      </p:sp>
      <p:sp>
        <p:nvSpPr>
          <p:cNvPr id="3" name="Slide Number Placeholder 2"/>
          <p:cNvSpPr>
            <a:spLocks noGrp="1"/>
          </p:cNvSpPr>
          <p:nvPr>
            <p:ph type="sldNum" sz="quarter" idx="12"/>
          </p:nvPr>
        </p:nvSpPr>
        <p:spPr/>
        <p:txBody>
          <a:bodyPr/>
          <a:lstStyle/>
          <a:p>
            <a:fld id="{263D757B-6F27-42D3-AF5E-6E942AA0A2B2}" type="slidenum">
              <a:rPr lang="en-US" smtClean="0"/>
              <a:t>42</a:t>
            </a:fld>
            <a:endParaRPr lang="en-US"/>
          </a:p>
        </p:txBody>
      </p:sp>
      <p:grpSp>
        <p:nvGrpSpPr>
          <p:cNvPr id="45" name="Group 44"/>
          <p:cNvGrpSpPr/>
          <p:nvPr/>
        </p:nvGrpSpPr>
        <p:grpSpPr>
          <a:xfrm>
            <a:off x="0" y="1417638"/>
            <a:ext cx="3158835" cy="2304617"/>
            <a:chOff x="-378690" y="1417638"/>
            <a:chExt cx="4583543" cy="3177310"/>
          </a:xfrm>
        </p:grpSpPr>
        <p:sp>
          <p:nvSpPr>
            <p:cNvPr id="13" name="Oval 12"/>
            <p:cNvSpPr/>
            <p:nvPr/>
          </p:nvSpPr>
          <p:spPr>
            <a:xfrm>
              <a:off x="-378690" y="1417638"/>
              <a:ext cx="4373418" cy="3177310"/>
            </a:xfrm>
            <a:prstGeom prst="ellipse">
              <a:avLst/>
            </a:prstGeom>
            <a:gradFill>
              <a:gsLst>
                <a:gs pos="100000">
                  <a:schemeClr val="accent6">
                    <a:lumMod val="0"/>
                    <a:lumOff val="100000"/>
                  </a:schemeClr>
                </a:gs>
                <a:gs pos="57000">
                  <a:schemeClr val="accent6">
                    <a:lumMod val="0"/>
                    <a:lumOff val="100000"/>
                  </a:schemeClr>
                </a:gs>
                <a:gs pos="0">
                  <a:srgbClr val="0000FF"/>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804146" y="1838036"/>
              <a:ext cx="2400707" cy="2540001"/>
              <a:chOff x="1804146" y="1838036"/>
              <a:chExt cx="2400707" cy="2540001"/>
            </a:xfrm>
          </p:grpSpPr>
          <p:sp>
            <p:nvSpPr>
              <p:cNvPr id="15" name="Rectangle 14"/>
              <p:cNvSpPr/>
              <p:nvPr/>
            </p:nvSpPr>
            <p:spPr>
              <a:xfrm>
                <a:off x="2773217" y="1838036"/>
                <a:ext cx="1431636" cy="2540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773217" y="1948874"/>
                <a:ext cx="0" cy="2161308"/>
              </a:xfrm>
              <a:prstGeom prst="line">
                <a:avLst/>
              </a:prstGeom>
              <a:ln w="44450">
                <a:solidFill>
                  <a:schemeClr val="tx1">
                    <a:lumMod val="95000"/>
                    <a:lumOff val="5000"/>
                    <a:alpha val="52000"/>
                  </a:scheme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613891" y="2162930"/>
                <a:ext cx="1140403" cy="1733195"/>
              </a:xfrm>
              <a:prstGeom prst="rect">
                <a:avLst/>
              </a:prstGeom>
              <a:pattFill prst="lgConfetti">
                <a:fgClr>
                  <a:schemeClr val="accent1"/>
                </a:fgClr>
                <a:bgClr>
                  <a:schemeClr val="bg1"/>
                </a:bgClr>
              </a:pattFill>
              <a:ln w="9525">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Direct Access Storage 3"/>
              <p:cNvSpPr/>
              <p:nvPr/>
            </p:nvSpPr>
            <p:spPr>
              <a:xfrm>
                <a:off x="3506495" y="2402608"/>
                <a:ext cx="275939" cy="1253837"/>
              </a:xfrm>
              <a:prstGeom prst="flowChartMagneticDrum">
                <a:avLst/>
              </a:prstGeom>
              <a:gradFill>
                <a:gsLst>
                  <a:gs pos="0">
                    <a:schemeClr val="accent6">
                      <a:lumMod val="0"/>
                      <a:lumOff val="100000"/>
                    </a:schemeClr>
                  </a:gs>
                  <a:gs pos="0">
                    <a:schemeClr val="accent6">
                      <a:lumMod val="0"/>
                      <a:lumOff val="100000"/>
                    </a:schemeClr>
                  </a:gs>
                  <a:gs pos="100000">
                    <a:schemeClr val="bg2">
                      <a:lumMod val="90000"/>
                    </a:schemeClr>
                  </a:gs>
                </a:gsLst>
                <a:path path="circle">
                  <a:fillToRect l="50000" t="50000" r="50000" b="50000"/>
                </a:path>
              </a:gra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1804146" y="3044369"/>
                <a:ext cx="45719" cy="377069"/>
              </a:xfrm>
              <a:prstGeom prst="roundRect">
                <a:avLst/>
              </a:prstGeom>
              <a:solidFill>
                <a:schemeClr val="accent2">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6" name="TextBox 45"/>
          <p:cNvSpPr txBox="1"/>
          <p:nvPr/>
        </p:nvSpPr>
        <p:spPr>
          <a:xfrm>
            <a:off x="2958126" y="2217466"/>
            <a:ext cx="1732020" cy="646331"/>
          </a:xfrm>
          <a:prstGeom prst="rect">
            <a:avLst/>
          </a:prstGeom>
          <a:noFill/>
        </p:spPr>
        <p:txBody>
          <a:bodyPr wrap="square" rtlCol="0">
            <a:spAutoFit/>
          </a:bodyPr>
          <a:lstStyle/>
          <a:p>
            <a:r>
              <a:rPr lang="en-US" sz="1200" b="1" dirty="0" smtClean="0"/>
              <a:t>Full-Scale Coated Optic from KV Telescope used for tracking target</a:t>
            </a:r>
            <a:endParaRPr lang="en-US" sz="1200" b="1" dirty="0"/>
          </a:p>
        </p:txBody>
      </p:sp>
      <p:sp>
        <p:nvSpPr>
          <p:cNvPr id="47" name="TextBox 46"/>
          <p:cNvSpPr txBox="1"/>
          <p:nvPr/>
        </p:nvSpPr>
        <p:spPr>
          <a:xfrm>
            <a:off x="1507011" y="3664451"/>
            <a:ext cx="1326430" cy="646331"/>
          </a:xfrm>
          <a:prstGeom prst="rect">
            <a:avLst/>
          </a:prstGeom>
          <a:noFill/>
        </p:spPr>
        <p:txBody>
          <a:bodyPr wrap="square" rtlCol="0">
            <a:spAutoFit/>
          </a:bodyPr>
          <a:lstStyle/>
          <a:p>
            <a:pPr algn="ctr"/>
            <a:r>
              <a:rPr lang="en-US" sz="1200" b="1" dirty="0" smtClean="0">
                <a:solidFill>
                  <a:schemeClr val="tx2">
                    <a:lumMod val="75000"/>
                  </a:schemeClr>
                </a:solidFill>
              </a:rPr>
              <a:t>Filter to create debris-free environment</a:t>
            </a:r>
            <a:endParaRPr lang="en-US" sz="1200" b="1" dirty="0">
              <a:solidFill>
                <a:schemeClr val="tx2">
                  <a:lumMod val="75000"/>
                </a:schemeClr>
              </a:solidFill>
            </a:endParaRPr>
          </a:p>
        </p:txBody>
      </p:sp>
      <p:cxnSp>
        <p:nvCxnSpPr>
          <p:cNvPr id="49" name="Straight Arrow Connector 48"/>
          <p:cNvCxnSpPr/>
          <p:nvPr/>
        </p:nvCxnSpPr>
        <p:spPr>
          <a:xfrm flipV="1">
            <a:off x="2170226" y="3451031"/>
            <a:ext cx="9237" cy="24747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14322" y="3162785"/>
            <a:ext cx="1521529" cy="646331"/>
          </a:xfrm>
          <a:prstGeom prst="rect">
            <a:avLst/>
          </a:prstGeom>
          <a:noFill/>
        </p:spPr>
        <p:txBody>
          <a:bodyPr wrap="square" rtlCol="0">
            <a:spAutoFit/>
          </a:bodyPr>
          <a:lstStyle/>
          <a:p>
            <a:pPr algn="ctr"/>
            <a:r>
              <a:rPr lang="en-US" sz="1200" b="1" dirty="0" smtClean="0">
                <a:solidFill>
                  <a:srgbClr val="FF0000"/>
                </a:solidFill>
              </a:rPr>
              <a:t>Plasma radiation source (PRS) driven by pulse power</a:t>
            </a:r>
            <a:endParaRPr lang="en-US" sz="1200" b="1" dirty="0">
              <a:solidFill>
                <a:srgbClr val="FF0000"/>
              </a:solidFill>
            </a:endParaRPr>
          </a:p>
        </p:txBody>
      </p:sp>
      <p:cxnSp>
        <p:nvCxnSpPr>
          <p:cNvPr id="52" name="Straight Arrow Connector 51"/>
          <p:cNvCxnSpPr/>
          <p:nvPr/>
        </p:nvCxnSpPr>
        <p:spPr>
          <a:xfrm flipV="1">
            <a:off x="999274" y="2863797"/>
            <a:ext cx="474057" cy="3515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17892" y="1285304"/>
            <a:ext cx="1326430" cy="461665"/>
          </a:xfrm>
          <a:prstGeom prst="rect">
            <a:avLst/>
          </a:prstGeom>
          <a:noFill/>
        </p:spPr>
        <p:txBody>
          <a:bodyPr wrap="square" rtlCol="0">
            <a:spAutoFit/>
          </a:bodyPr>
          <a:lstStyle/>
          <a:p>
            <a:pPr algn="ctr"/>
            <a:r>
              <a:rPr lang="en-US" sz="1200" b="1" dirty="0" smtClean="0">
                <a:solidFill>
                  <a:srgbClr val="0000FF"/>
                </a:solidFill>
              </a:rPr>
              <a:t>PRS X-ray yield and debris</a:t>
            </a:r>
            <a:endParaRPr lang="en-US" sz="1200" b="1" dirty="0">
              <a:solidFill>
                <a:srgbClr val="0000FF"/>
              </a:solidFill>
            </a:endParaRPr>
          </a:p>
        </p:txBody>
      </p:sp>
      <p:cxnSp>
        <p:nvCxnSpPr>
          <p:cNvPr id="56" name="Straight Arrow Connector 55"/>
          <p:cNvCxnSpPr/>
          <p:nvPr/>
        </p:nvCxnSpPr>
        <p:spPr>
          <a:xfrm>
            <a:off x="983088" y="1685533"/>
            <a:ext cx="206021" cy="314876"/>
          </a:xfrm>
          <a:prstGeom prst="straightConnector1">
            <a:avLst/>
          </a:prstGeom>
          <a:ln>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254100" y="1292693"/>
            <a:ext cx="1732020" cy="276999"/>
          </a:xfrm>
          <a:prstGeom prst="rect">
            <a:avLst/>
          </a:prstGeom>
          <a:noFill/>
        </p:spPr>
        <p:txBody>
          <a:bodyPr wrap="square" rtlCol="0">
            <a:spAutoFit/>
          </a:bodyPr>
          <a:lstStyle/>
          <a:p>
            <a:r>
              <a:rPr lang="en-US" sz="1200" b="1" dirty="0" smtClean="0">
                <a:solidFill>
                  <a:schemeClr val="tx2"/>
                </a:solidFill>
              </a:rPr>
              <a:t>Filtered cold photons</a:t>
            </a:r>
            <a:endParaRPr lang="en-US" sz="1200" b="1" dirty="0">
              <a:solidFill>
                <a:schemeClr val="tx2"/>
              </a:solidFill>
            </a:endParaRPr>
          </a:p>
        </p:txBody>
      </p:sp>
      <p:cxnSp>
        <p:nvCxnSpPr>
          <p:cNvPr id="69" name="Straight Arrow Connector 68"/>
          <p:cNvCxnSpPr>
            <a:endCxn id="39" idx="0"/>
          </p:cNvCxnSpPr>
          <p:nvPr/>
        </p:nvCxnSpPr>
        <p:spPr>
          <a:xfrm flipH="1">
            <a:off x="2455359" y="1569692"/>
            <a:ext cx="222190" cy="388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4823362" y="1417638"/>
            <a:ext cx="4209483" cy="33547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smtClean="0"/>
              <a:t>Test Scenario</a:t>
            </a:r>
          </a:p>
          <a:p>
            <a:r>
              <a:rPr lang="en-US" sz="1200" b="1" dirty="0" smtClean="0"/>
              <a:t>User Objective</a:t>
            </a:r>
            <a:r>
              <a:rPr lang="en-US" sz="1200" dirty="0" smtClean="0"/>
              <a:t>: Determine degradation of optical component in nuclear environment and subsequent impact to mission</a:t>
            </a:r>
          </a:p>
          <a:p>
            <a:endParaRPr lang="en-US" sz="1200" dirty="0" smtClean="0"/>
          </a:p>
          <a:p>
            <a:r>
              <a:rPr lang="en-US" sz="1200" b="1" dirty="0" smtClean="0"/>
              <a:t>Simulator Objective</a:t>
            </a:r>
            <a:r>
              <a:rPr lang="en-US" sz="1200" dirty="0" smtClean="0"/>
              <a:t>: Provide relevant and reproducible environment i.e., x-ray yield, pulse width, fluence, </a:t>
            </a:r>
            <a:r>
              <a:rPr lang="en-US" sz="1200" dirty="0" err="1" smtClean="0"/>
              <a:t>etc</a:t>
            </a:r>
            <a:r>
              <a:rPr lang="en-US" sz="1200" dirty="0" smtClean="0"/>
              <a:t> </a:t>
            </a:r>
          </a:p>
          <a:p>
            <a:endParaRPr lang="en-US" sz="1200" dirty="0" smtClean="0"/>
          </a:p>
          <a:p>
            <a:r>
              <a:rPr lang="en-US" sz="1200" b="1" dirty="0" smtClean="0"/>
              <a:t>User Parameters</a:t>
            </a:r>
            <a:r>
              <a:rPr lang="en-US" sz="1200" dirty="0" smtClean="0"/>
              <a:t>: Multiple reproducible cold x-ray shots in debris free environment needed to characterize material and collect data for component verification and model validation.</a:t>
            </a:r>
          </a:p>
          <a:p>
            <a:endParaRPr lang="en-US" sz="1200" dirty="0"/>
          </a:p>
          <a:p>
            <a:r>
              <a:rPr lang="en-US" sz="1200" b="1" dirty="0"/>
              <a:t>User Tes</a:t>
            </a:r>
            <a:r>
              <a:rPr lang="en-US" sz="1200" dirty="0"/>
              <a:t>t: </a:t>
            </a:r>
            <a:endParaRPr lang="en-US" sz="1200" dirty="0" smtClean="0"/>
          </a:p>
          <a:p>
            <a:pPr marL="214313" indent="-214313">
              <a:buFont typeface="Arial"/>
              <a:buChar char="•"/>
            </a:pPr>
            <a:r>
              <a:rPr lang="en-US" sz="1200" dirty="0"/>
              <a:t>Full scale coating/substrate performance verification</a:t>
            </a:r>
          </a:p>
          <a:p>
            <a:pPr marL="214313" indent="-214313">
              <a:buFont typeface="Arial"/>
              <a:buChar char="•"/>
            </a:pPr>
            <a:r>
              <a:rPr lang="en-US" sz="1200" dirty="0" smtClean="0"/>
              <a:t>Mirror </a:t>
            </a:r>
            <a:r>
              <a:rPr lang="en-US" sz="1200" dirty="0"/>
              <a:t>Deformation performance</a:t>
            </a:r>
          </a:p>
          <a:p>
            <a:pPr marL="214313" indent="-214313">
              <a:buFont typeface="Arial"/>
              <a:buChar char="•"/>
            </a:pPr>
            <a:r>
              <a:rPr lang="en-US" sz="1200" dirty="0" smtClean="0"/>
              <a:t>Manufacturability/Repeatability </a:t>
            </a:r>
            <a:r>
              <a:rPr lang="en-US" sz="1200" dirty="0"/>
              <a:t>verification</a:t>
            </a:r>
          </a:p>
          <a:p>
            <a:pPr marL="214313" indent="-214313">
              <a:buFont typeface="Arial"/>
              <a:buChar char="•"/>
            </a:pPr>
            <a:r>
              <a:rPr lang="en-US" sz="1200" dirty="0"/>
              <a:t>Provides full and partial illumination performance</a:t>
            </a:r>
          </a:p>
          <a:p>
            <a:endParaRPr lang="en-US" sz="1400" dirty="0" smtClean="0"/>
          </a:p>
        </p:txBody>
      </p:sp>
      <p:pic>
        <p:nvPicPr>
          <p:cNvPr id="25" name="Content Placeholder 7" descr="HT Data 2"/>
          <p:cNvPicPr>
            <a:picLocks noGrp="1" noChangeAspect="1" noChangeArrowheads="1"/>
          </p:cNvPicPr>
          <p:nvPr/>
        </p:nvPicPr>
        <p:blipFill>
          <a:blip r:embed="rId2" cstate="print">
            <a:extLst>
              <a:ext uri="{28A0092B-C50C-407E-A947-70E740481C1C}">
                <a14:useLocalDpi xmlns:a14="http://schemas.microsoft.com/office/drawing/2010/main" val="0"/>
              </a:ext>
            </a:extLst>
          </a:blip>
          <a:srcRect r="3896"/>
          <a:stretch>
            <a:fillRect/>
          </a:stretch>
        </p:blipFill>
        <p:spPr bwMode="auto">
          <a:xfrm>
            <a:off x="331462" y="4755972"/>
            <a:ext cx="2488993" cy="1427557"/>
          </a:xfrm>
          <a:prstGeom prst="rect">
            <a:avLst/>
          </a:prstGeom>
          <a:noFill/>
          <a:ln>
            <a:noFill/>
          </a:ln>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808080">
                      <a:alpha val="74998"/>
                    </a:srgbClr>
                  </a:outerShdw>
                </a:effectLst>
              </a14:hiddenEffects>
            </a:ext>
          </a:extLst>
        </p:spPr>
      </p:pic>
      <p:pic>
        <p:nvPicPr>
          <p:cNvPr id="26" name="Content Placeholder 21"/>
          <p:cNvPicPr>
            <a:picLocks noGrp="1" noChangeAspect="1"/>
          </p:cNvPicPr>
          <p:nvPr/>
        </p:nvPicPr>
        <p:blipFill>
          <a:blip r:embed="rId3"/>
          <a:srcRect l="-21670" r="-21670"/>
          <a:stretch>
            <a:fillRect/>
          </a:stretch>
        </p:blipFill>
        <p:spPr bwMode="auto">
          <a:xfrm>
            <a:off x="2677549" y="5482404"/>
            <a:ext cx="1985514" cy="1074706"/>
          </a:xfrm>
          <a:prstGeom prst="rect">
            <a:avLst/>
          </a:prstGeom>
          <a:noFill/>
          <a:ln>
            <a:noFill/>
          </a:ln>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pic>
      <p:pic>
        <p:nvPicPr>
          <p:cNvPr id="27" name="Content Placeholder 26"/>
          <p:cNvPicPr>
            <a:picLocks noGrp="1" noChangeAspect="1"/>
          </p:cNvPicPr>
          <p:nvPr/>
        </p:nvPicPr>
        <p:blipFill>
          <a:blip r:embed="rId4"/>
          <a:srcRect l="-24271" r="-24271"/>
          <a:stretch>
            <a:fillRect/>
          </a:stretch>
        </p:blipFill>
        <p:spPr bwMode="auto">
          <a:xfrm>
            <a:off x="2669922" y="4344407"/>
            <a:ext cx="1985514" cy="1075486"/>
          </a:xfrm>
          <a:prstGeom prst="rect">
            <a:avLst/>
          </a:prstGeom>
          <a:noFill/>
          <a:ln>
            <a:noFill/>
          </a:ln>
          <a:extLst>
            <a:ext uri="{909E8E84-426E-40dd-AFC4-6F175D3DCCD1}">
              <a14:hiddenFill xmlns:a14="http://schemas.microsoft.com/office/drawing/2010/main" xmlns="" xmlns:lc="http://schemas.openxmlformats.org/drawingml/2006/lockedCanvas">
                <a:solidFill>
                  <a:srgbClr val="FFFFFF"/>
                </a:solidFill>
              </a14:hiddenFill>
            </a:ext>
            <a:ext uri="{91240B29-F687-4f45-9708-019B960494DF}">
              <a14:hiddenLine xmlns:a14="http://schemas.microsoft.com/office/drawing/2010/main" xmlns="" xmlns:lc="http://schemas.openxmlformats.org/drawingml/2006/lockedCanvas" w="9525">
                <a:solidFill>
                  <a:srgbClr val="000000"/>
                </a:solidFill>
                <a:miter lim="800000"/>
                <a:headEnd/>
                <a:tailEnd/>
              </a14:hiddenLine>
            </a:ext>
          </a:extLst>
        </p:spPr>
      </p:pic>
      <p:sp>
        <p:nvSpPr>
          <p:cNvPr id="5" name="TextBox 4"/>
          <p:cNvSpPr txBox="1"/>
          <p:nvPr/>
        </p:nvSpPr>
        <p:spPr>
          <a:xfrm>
            <a:off x="6805535" y="5051685"/>
            <a:ext cx="2053652" cy="369332"/>
          </a:xfrm>
          <a:prstGeom prst="rect">
            <a:avLst/>
          </a:prstGeom>
          <a:noFill/>
        </p:spPr>
        <p:txBody>
          <a:bodyPr wrap="square" rtlCol="0">
            <a:spAutoFit/>
          </a:bodyPr>
          <a:lstStyle/>
          <a:p>
            <a:r>
              <a:rPr lang="en-US" b="1" dirty="0" smtClean="0">
                <a:solidFill>
                  <a:srgbClr val="FF0000"/>
                </a:solidFill>
              </a:rPr>
              <a:t>Provided by User</a:t>
            </a:r>
            <a:endParaRPr lang="en-US" b="1" dirty="0">
              <a:solidFill>
                <a:srgbClr val="FF0000"/>
              </a:solidFill>
            </a:endParaRPr>
          </a:p>
        </p:txBody>
      </p:sp>
      <p:cxnSp>
        <p:nvCxnSpPr>
          <p:cNvPr id="7" name="Straight Arrow Connector 6"/>
          <p:cNvCxnSpPr>
            <a:stCxn id="5" idx="1"/>
          </p:cNvCxnSpPr>
          <p:nvPr/>
        </p:nvCxnSpPr>
        <p:spPr>
          <a:xfrm flipH="1" flipV="1">
            <a:off x="6100997" y="4564505"/>
            <a:ext cx="704538" cy="6718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5" idx="1"/>
          </p:cNvCxnSpPr>
          <p:nvPr/>
        </p:nvCxnSpPr>
        <p:spPr>
          <a:xfrm flipH="1">
            <a:off x="4744387" y="5236351"/>
            <a:ext cx="2061148" cy="5723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519535" y="5747381"/>
            <a:ext cx="4572000" cy="738664"/>
          </a:xfrm>
          <a:prstGeom prst="rect">
            <a:avLst/>
          </a:prstGeom>
        </p:spPr>
        <p:txBody>
          <a:bodyPr>
            <a:spAutoFit/>
          </a:bodyPr>
          <a:lstStyle/>
          <a:p>
            <a:pPr algn="r"/>
            <a:r>
              <a:rPr lang="en-US" sz="1400" dirty="0" smtClean="0">
                <a:solidFill>
                  <a:srgbClr val="FF0000"/>
                </a:solidFill>
              </a:rPr>
              <a:t>(U//FOUO) MDA </a:t>
            </a:r>
            <a:r>
              <a:rPr lang="en-US" sz="1400" dirty="0">
                <a:solidFill>
                  <a:srgbClr val="FF0000"/>
                </a:solidFill>
              </a:rPr>
              <a:t>has been developing Harden Mirror Technology for VIS/IR Sensor Payloads during the last </a:t>
            </a:r>
            <a:r>
              <a:rPr lang="en-US" sz="1400" dirty="0" smtClean="0">
                <a:solidFill>
                  <a:srgbClr val="FF0000"/>
                </a:solidFill>
              </a:rPr>
              <a:t>decade, full scale mirror tests needed to verify design</a:t>
            </a:r>
            <a:endParaRPr lang="en-US" sz="1400" dirty="0">
              <a:solidFill>
                <a:srgbClr val="FF0000"/>
              </a:solidFill>
            </a:endParaRPr>
          </a:p>
        </p:txBody>
      </p:sp>
      <p:sp>
        <p:nvSpPr>
          <p:cNvPr id="29" name="TextBox 28"/>
          <p:cNvSpPr txBox="1"/>
          <p:nvPr/>
        </p:nvSpPr>
        <p:spPr>
          <a:xfrm>
            <a:off x="7522156" y="1208073"/>
            <a:ext cx="1678615" cy="276999"/>
          </a:xfrm>
          <a:prstGeom prst="rect">
            <a:avLst/>
          </a:prstGeom>
          <a:noFill/>
        </p:spPr>
        <p:txBody>
          <a:bodyPr wrap="square" rtlCol="0">
            <a:spAutoFit/>
          </a:bodyPr>
          <a:lstStyle/>
          <a:p>
            <a:r>
              <a:rPr lang="en-US" sz="1200" b="1" dirty="0"/>
              <a:t>UNCLASSIFIED//</a:t>
            </a:r>
            <a:r>
              <a:rPr lang="en-US" sz="1200" b="1" dirty="0" smtClean="0"/>
              <a:t>FOUO</a:t>
            </a:r>
            <a:endParaRPr lang="en-US" sz="1200" b="1" dirty="0"/>
          </a:p>
        </p:txBody>
      </p:sp>
      <p:sp>
        <p:nvSpPr>
          <p:cNvPr id="30" name="TextBox 29"/>
          <p:cNvSpPr txBox="1"/>
          <p:nvPr/>
        </p:nvSpPr>
        <p:spPr>
          <a:xfrm>
            <a:off x="-30107" y="6228264"/>
            <a:ext cx="2707656" cy="276999"/>
          </a:xfrm>
          <a:prstGeom prst="rect">
            <a:avLst/>
          </a:prstGeom>
          <a:noFill/>
        </p:spPr>
        <p:txBody>
          <a:bodyPr wrap="square" rtlCol="0">
            <a:spAutoFit/>
          </a:bodyPr>
          <a:lstStyle/>
          <a:p>
            <a:r>
              <a:rPr lang="en-US" sz="1200" b="1" dirty="0" smtClean="0"/>
              <a:t>All images are </a:t>
            </a:r>
            <a:r>
              <a:rPr lang="en-US" sz="1200" b="1" dirty="0"/>
              <a:t>UNCLASSIFIED//</a:t>
            </a:r>
            <a:r>
              <a:rPr lang="en-US" sz="1200" b="1" dirty="0" smtClean="0"/>
              <a:t>FOUO</a:t>
            </a:r>
            <a:endParaRPr lang="en-US" sz="1200" b="1" dirty="0"/>
          </a:p>
        </p:txBody>
      </p:sp>
    </p:spTree>
    <p:extLst>
      <p:ext uri="{BB962C8B-B14F-4D97-AF65-F5344CB8AC3E}">
        <p14:creationId xmlns:p14="http://schemas.microsoft.com/office/powerpoint/2010/main" val="6548689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63D757B-6F27-42D3-AF5E-6E942AA0A2B2}" type="slidenum">
              <a:rPr lang="en-US" smtClean="0"/>
              <a:t>43</a:t>
            </a:fld>
            <a:endParaRPr lang="en-US"/>
          </a:p>
        </p:txBody>
      </p:sp>
      <p:sp>
        <p:nvSpPr>
          <p:cNvPr id="5" name="Title 1"/>
          <p:cNvSpPr>
            <a:spLocks noGrp="1"/>
          </p:cNvSpPr>
          <p:nvPr>
            <p:ph type="title"/>
          </p:nvPr>
        </p:nvSpPr>
        <p:spPr>
          <a:xfrm>
            <a:off x="457200" y="274638"/>
            <a:ext cx="8229600" cy="1143000"/>
          </a:xfrm>
        </p:spPr>
        <p:txBody>
          <a:bodyPr>
            <a:normAutofit fontScale="90000"/>
          </a:bodyPr>
          <a:lstStyle/>
          <a:p>
            <a:r>
              <a:rPr lang="en-US" dirty="0"/>
              <a:t>Interceptor Component Test </a:t>
            </a:r>
            <a:r>
              <a:rPr lang="en-US" dirty="0" smtClean="0"/>
              <a:t>Scenario</a:t>
            </a:r>
            <a:br>
              <a:rPr lang="en-US" dirty="0" smtClean="0"/>
            </a:br>
            <a:r>
              <a:rPr lang="en-US" sz="2200" i="1" dirty="0" smtClean="0"/>
              <a:t>Determining KPPs and KSAs</a:t>
            </a:r>
            <a:endParaRPr lang="en-US" sz="2200" i="1" dirty="0"/>
          </a:p>
        </p:txBody>
      </p:sp>
      <p:graphicFrame>
        <p:nvGraphicFramePr>
          <p:cNvPr id="8" name="Table 7"/>
          <p:cNvGraphicFramePr>
            <a:graphicFrameLocks noGrp="1"/>
          </p:cNvGraphicFramePr>
          <p:nvPr>
            <p:extLst/>
          </p:nvPr>
        </p:nvGraphicFramePr>
        <p:xfrm>
          <a:off x="2024595" y="1524124"/>
          <a:ext cx="5937250" cy="3032760"/>
        </p:xfrm>
        <a:graphic>
          <a:graphicData uri="http://schemas.openxmlformats.org/drawingml/2006/table">
            <a:tbl>
              <a:tblPr firstRow="1" firstCol="1" bandRow="1">
                <a:tableStyleId>{5C22544A-7EE6-4342-B048-85BDC9FD1C3A}</a:tableStyleId>
              </a:tblPr>
              <a:tblGrid>
                <a:gridCol w="1483995">
                  <a:extLst>
                    <a:ext uri="{9D8B030D-6E8A-4147-A177-3AD203B41FA5}">
                      <a16:colId xmlns:a16="http://schemas.microsoft.com/office/drawing/2014/main" val="20000"/>
                    </a:ext>
                  </a:extLst>
                </a:gridCol>
                <a:gridCol w="1483995">
                  <a:extLst>
                    <a:ext uri="{9D8B030D-6E8A-4147-A177-3AD203B41FA5}">
                      <a16:colId xmlns:a16="http://schemas.microsoft.com/office/drawing/2014/main" val="20001"/>
                    </a:ext>
                  </a:extLst>
                </a:gridCol>
                <a:gridCol w="1484630">
                  <a:extLst>
                    <a:ext uri="{9D8B030D-6E8A-4147-A177-3AD203B41FA5}">
                      <a16:colId xmlns:a16="http://schemas.microsoft.com/office/drawing/2014/main" val="20002"/>
                    </a:ext>
                  </a:extLst>
                </a:gridCol>
                <a:gridCol w="1484630">
                  <a:extLst>
                    <a:ext uri="{9D8B030D-6E8A-4147-A177-3AD203B41FA5}">
                      <a16:colId xmlns:a16="http://schemas.microsoft.com/office/drawing/2014/main" val="20003"/>
                    </a:ext>
                  </a:extLst>
                </a:gridCol>
              </a:tblGrid>
              <a:tr h="0">
                <a:tc>
                  <a:txBody>
                    <a:bodyPr/>
                    <a:lstStyle/>
                    <a:p>
                      <a:pPr marL="0" marR="0" algn="ctr">
                        <a:spcBef>
                          <a:spcPts val="0"/>
                        </a:spcBef>
                        <a:spcAft>
                          <a:spcPts val="0"/>
                        </a:spcAft>
                      </a:pPr>
                      <a:r>
                        <a:rPr lang="en-US" sz="1200" dirty="0">
                          <a:effectLst/>
                        </a:rPr>
                        <a:t>Attribute</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Threshold</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Objective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a:effectLst/>
                        </a:rPr>
                        <a:t>Current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0">
                <a:tc>
                  <a:txBody>
                    <a:bodyPr/>
                    <a:lstStyle/>
                    <a:p>
                      <a:pPr marL="0" marR="0">
                        <a:spcBef>
                          <a:spcPts val="0"/>
                        </a:spcBef>
                        <a:spcAft>
                          <a:spcPts val="0"/>
                        </a:spcAft>
                      </a:pPr>
                      <a:r>
                        <a:rPr lang="en-US" sz="1100" dirty="0" smtClean="0">
                          <a:effectLst/>
                        </a:rPr>
                        <a:t>KPP: PRS </a:t>
                      </a:r>
                      <a:r>
                        <a:rPr lang="en-US" sz="1100" dirty="0">
                          <a:effectLst/>
                        </a:rPr>
                        <a:t>Yield of X-rays &gt;3 </a:t>
                      </a:r>
                      <a:r>
                        <a:rPr lang="en-US" sz="1100" dirty="0" err="1">
                          <a:effectLst/>
                        </a:rPr>
                        <a:t>keV</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40 kJ</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dirty="0">
                          <a:effectLst/>
                        </a:rPr>
                        <a:t>80 kJ</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20 kJ</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0">
                <a:tc>
                  <a:txBody>
                    <a:bodyPr/>
                    <a:lstStyle/>
                    <a:p>
                      <a:pPr marL="0" marR="0">
                        <a:spcBef>
                          <a:spcPts val="0"/>
                        </a:spcBef>
                        <a:spcAft>
                          <a:spcPts val="0"/>
                        </a:spcAft>
                      </a:pPr>
                      <a:r>
                        <a:rPr lang="en-US" sz="1100" dirty="0" smtClean="0">
                          <a:effectLst/>
                        </a:rPr>
                        <a:t>KPP:</a:t>
                      </a:r>
                      <a:r>
                        <a:rPr lang="en-US" sz="1100" baseline="0" dirty="0" smtClean="0">
                          <a:effectLst/>
                        </a:rPr>
                        <a:t> </a:t>
                      </a:r>
                      <a:r>
                        <a:rPr lang="en-US" sz="1100" dirty="0" smtClean="0">
                          <a:effectLst/>
                        </a:rPr>
                        <a:t> PRS </a:t>
                      </a:r>
                      <a:r>
                        <a:rPr lang="en-US" sz="1100" dirty="0">
                          <a:effectLst/>
                        </a:rPr>
                        <a:t>Line-of-Sight Access for Diagnostics and Test Articles</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dirty="0">
                          <a:effectLst/>
                        </a:rPr>
                        <a:t>PRS viewable within 10° of normal to the Z axis at the center of the x-ray source at up to 3 meters in at least 4 azimuthal directions</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PRS viewable within 10° of normal to the Z axis at the center of the x-ray source at up to 3 meters in 8 azimuthal directions</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dirty="0">
                          <a:effectLst/>
                        </a:rPr>
                        <a:t>PRS viewable within 10° of normal to the Z axis at the center of the x-ray source at up to 3 meters in 3 azimuthal directions</a:t>
                      </a:r>
                      <a:endParaRPr lang="en-US"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0">
                <a:tc>
                  <a:txBody>
                    <a:bodyPr/>
                    <a:lstStyle/>
                    <a:p>
                      <a:pPr marL="0" marR="0">
                        <a:spcBef>
                          <a:spcPts val="0"/>
                        </a:spcBef>
                        <a:spcAft>
                          <a:spcPts val="0"/>
                        </a:spcAft>
                      </a:pPr>
                      <a:r>
                        <a:rPr lang="en-US" sz="1100" dirty="0" smtClean="0">
                          <a:effectLst/>
                        </a:rPr>
                        <a:t>KPP:</a:t>
                      </a:r>
                      <a:r>
                        <a:rPr lang="en-US" sz="1100" baseline="0" dirty="0" smtClean="0">
                          <a:effectLst/>
                        </a:rPr>
                        <a:t> </a:t>
                      </a:r>
                      <a:r>
                        <a:rPr lang="en-US" sz="1100" dirty="0" smtClean="0">
                          <a:effectLst/>
                        </a:rPr>
                        <a:t> Cold X-ray </a:t>
                      </a:r>
                      <a:r>
                        <a:rPr lang="en-US" sz="1100" dirty="0">
                          <a:effectLst/>
                        </a:rPr>
                        <a:t>Quality Metric</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80% of shots within ±15% of intended output level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90% of shots within ±15% of intended output level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60% of shots are within ±15% of intended output level</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0">
                <a:tc>
                  <a:txBody>
                    <a:bodyPr/>
                    <a:lstStyle/>
                    <a:p>
                      <a:pPr marL="0" marR="0">
                        <a:spcBef>
                          <a:spcPts val="0"/>
                        </a:spcBef>
                        <a:spcAft>
                          <a:spcPts val="0"/>
                        </a:spcAft>
                      </a:pPr>
                      <a:r>
                        <a:rPr lang="en-US" sz="1100" dirty="0" smtClean="0">
                          <a:effectLst/>
                        </a:rPr>
                        <a:t>KSA:</a:t>
                      </a:r>
                      <a:r>
                        <a:rPr lang="en-US" sz="1100" baseline="0" dirty="0" smtClean="0">
                          <a:effectLst/>
                        </a:rPr>
                        <a:t> </a:t>
                      </a:r>
                      <a:r>
                        <a:rPr lang="en-US" sz="1100" dirty="0" smtClean="0">
                          <a:effectLst/>
                        </a:rPr>
                        <a:t>Cold </a:t>
                      </a:r>
                      <a:r>
                        <a:rPr lang="en-US" sz="1100" dirty="0">
                          <a:effectLst/>
                        </a:rPr>
                        <a:t>X-ray Pulse Width</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&gt;7 ns FWHM</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&gt;20 ns FWHM</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7-10 ns FWHM</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0">
                <a:tc>
                  <a:txBody>
                    <a:bodyPr/>
                    <a:lstStyle/>
                    <a:p>
                      <a:pPr marL="0" marR="0">
                        <a:spcBef>
                          <a:spcPts val="0"/>
                        </a:spcBef>
                        <a:spcAft>
                          <a:spcPts val="0"/>
                        </a:spcAft>
                      </a:pPr>
                      <a:r>
                        <a:rPr lang="en-US" sz="1100" dirty="0" smtClean="0">
                          <a:effectLst/>
                        </a:rPr>
                        <a:t>KSA:</a:t>
                      </a:r>
                      <a:r>
                        <a:rPr lang="en-US" sz="1100" baseline="0" dirty="0" smtClean="0">
                          <a:effectLst/>
                        </a:rPr>
                        <a:t> </a:t>
                      </a:r>
                      <a:r>
                        <a:rPr lang="en-US" sz="1100" dirty="0" smtClean="0">
                          <a:effectLst/>
                        </a:rPr>
                        <a:t>Cold </a:t>
                      </a:r>
                      <a:r>
                        <a:rPr lang="en-US" sz="1100" dirty="0">
                          <a:effectLst/>
                        </a:rPr>
                        <a:t>X-ray Shot Rate</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8 good shots/week</a:t>
                      </a:r>
                      <a:endParaRPr lang="en-US" sz="1200">
                        <a:effectLst/>
                      </a:endParaRPr>
                    </a:p>
                    <a:p>
                      <a:pPr marL="0" marR="0" algn="ctr">
                        <a:spcBef>
                          <a:spcPts val="0"/>
                        </a:spcBef>
                        <a:spcAft>
                          <a:spcPts val="0"/>
                        </a:spcAft>
                      </a:pPr>
                      <a:r>
                        <a:rPr lang="en-US" sz="11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10 good shots/week</a:t>
                      </a:r>
                      <a:endParaRPr lang="en-US" sz="1200">
                        <a:effectLst/>
                      </a:endParaRPr>
                    </a:p>
                    <a:p>
                      <a:pPr marL="0" marR="0" algn="ctr">
                        <a:spcBef>
                          <a:spcPts val="0"/>
                        </a:spcBef>
                        <a:spcAft>
                          <a:spcPts val="0"/>
                        </a:spcAft>
                      </a:pPr>
                      <a:r>
                        <a:rPr lang="en-US" sz="11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5 good shots/week</a:t>
                      </a:r>
                      <a:endParaRPr lang="en-US" sz="1200">
                        <a:effectLst/>
                      </a:endParaRPr>
                    </a:p>
                    <a:p>
                      <a:pPr marL="0" marR="0" algn="ctr">
                        <a:spcBef>
                          <a:spcPts val="0"/>
                        </a:spcBef>
                        <a:spcAft>
                          <a:spcPts val="0"/>
                        </a:spcAft>
                      </a:pPr>
                      <a:r>
                        <a:rPr lang="en-US" sz="11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0">
                <a:tc>
                  <a:txBody>
                    <a:bodyPr/>
                    <a:lstStyle/>
                    <a:p>
                      <a:pPr marL="0" marR="0">
                        <a:spcBef>
                          <a:spcPts val="0"/>
                        </a:spcBef>
                        <a:spcAft>
                          <a:spcPts val="0"/>
                        </a:spcAft>
                      </a:pPr>
                      <a:r>
                        <a:rPr lang="en-US" sz="1100" dirty="0" smtClean="0">
                          <a:effectLst/>
                        </a:rPr>
                        <a:t>KSA: </a:t>
                      </a:r>
                      <a:r>
                        <a:rPr lang="en-US" sz="1100" dirty="0">
                          <a:effectLst/>
                        </a:rPr>
                        <a:t>Cold X-ray Cost per Good Shot</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dirty="0">
                          <a:effectLst/>
                        </a:rPr>
                        <a:t>$13K</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a:effectLst/>
                        </a:rPr>
                        <a:t>$10K</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100" dirty="0">
                          <a:effectLst/>
                        </a:rPr>
                        <a:t>$22K</a:t>
                      </a:r>
                      <a:endParaRPr lang="en-US"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6"/>
                  </a:ext>
                </a:extLst>
              </a:tr>
            </a:tbl>
          </a:graphicData>
        </a:graphic>
      </p:graphicFrame>
      <p:sp>
        <p:nvSpPr>
          <p:cNvPr id="11" name="TextBox 10"/>
          <p:cNvSpPr txBox="1"/>
          <p:nvPr/>
        </p:nvSpPr>
        <p:spPr>
          <a:xfrm>
            <a:off x="0" y="1432483"/>
            <a:ext cx="1833367" cy="646331"/>
          </a:xfrm>
          <a:prstGeom prst="rect">
            <a:avLst/>
          </a:prstGeom>
          <a:noFill/>
        </p:spPr>
        <p:txBody>
          <a:bodyPr wrap="square" rtlCol="0">
            <a:spAutoFit/>
          </a:bodyPr>
          <a:lstStyle/>
          <a:p>
            <a:r>
              <a:rPr lang="en-US" sz="1200" b="1" dirty="0">
                <a:solidFill>
                  <a:srgbClr val="002060"/>
                </a:solidFill>
              </a:rPr>
              <a:t>Driven by physics environment but </a:t>
            </a:r>
            <a:r>
              <a:rPr lang="en-US" sz="1200" b="1" dirty="0" smtClean="0">
                <a:solidFill>
                  <a:srgbClr val="002060"/>
                </a:solidFill>
              </a:rPr>
              <a:t>limited by </a:t>
            </a:r>
            <a:r>
              <a:rPr lang="en-US" sz="1200" b="1" dirty="0">
                <a:solidFill>
                  <a:srgbClr val="002060"/>
                </a:solidFill>
              </a:rPr>
              <a:t>technology</a:t>
            </a:r>
          </a:p>
        </p:txBody>
      </p:sp>
      <p:cxnSp>
        <p:nvCxnSpPr>
          <p:cNvPr id="13" name="Straight Arrow Connector 12"/>
          <p:cNvCxnSpPr/>
          <p:nvPr/>
        </p:nvCxnSpPr>
        <p:spPr>
          <a:xfrm>
            <a:off x="1590675" y="1857375"/>
            <a:ext cx="433920" cy="70485"/>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506688" y="1942827"/>
            <a:ext cx="517907" cy="1798786"/>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0" y="2495999"/>
            <a:ext cx="1628725" cy="1200329"/>
          </a:xfrm>
          <a:prstGeom prst="rect">
            <a:avLst/>
          </a:prstGeom>
          <a:noFill/>
        </p:spPr>
        <p:txBody>
          <a:bodyPr wrap="square" rtlCol="0">
            <a:spAutoFit/>
          </a:bodyPr>
          <a:lstStyle/>
          <a:p>
            <a:r>
              <a:rPr lang="en-US" sz="1200" b="1" dirty="0">
                <a:solidFill>
                  <a:srgbClr val="FF0000"/>
                </a:solidFill>
              </a:rPr>
              <a:t>Driven by </a:t>
            </a:r>
            <a:r>
              <a:rPr lang="en-US" sz="1200" b="1" dirty="0" smtClean="0">
                <a:solidFill>
                  <a:srgbClr val="FF0000"/>
                </a:solidFill>
              </a:rPr>
              <a:t>user test requirements/needs for characterization and model validation but bounded by technology</a:t>
            </a:r>
            <a:endParaRPr lang="en-US" sz="1200" b="1" dirty="0">
              <a:solidFill>
                <a:srgbClr val="FF0000"/>
              </a:solidFill>
            </a:endParaRPr>
          </a:p>
        </p:txBody>
      </p:sp>
      <p:cxnSp>
        <p:nvCxnSpPr>
          <p:cNvPr id="18" name="Straight Arrow Connector 17"/>
          <p:cNvCxnSpPr/>
          <p:nvPr/>
        </p:nvCxnSpPr>
        <p:spPr>
          <a:xfrm flipV="1">
            <a:off x="1370657" y="2308863"/>
            <a:ext cx="653938" cy="6556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370657" y="2979521"/>
            <a:ext cx="653938" cy="395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370657" y="2979521"/>
            <a:ext cx="653938" cy="10811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1686" y="4571851"/>
            <a:ext cx="8980628" cy="1169551"/>
          </a:xfrm>
          <a:prstGeom prst="rect">
            <a:avLst/>
          </a:prstGeom>
          <a:noFill/>
        </p:spPr>
        <p:txBody>
          <a:bodyPr wrap="square" rtlCol="0">
            <a:spAutoFit/>
          </a:bodyPr>
          <a:lstStyle/>
          <a:p>
            <a:r>
              <a:rPr lang="en-US" sz="1400" dirty="0" smtClean="0"/>
              <a:t>(U//FOUO) Driving Assumptions for Test Scenario: </a:t>
            </a:r>
            <a:r>
              <a:rPr lang="en-US" sz="1400" dirty="0"/>
              <a:t>(1) Future missile defense </a:t>
            </a:r>
            <a:r>
              <a:rPr lang="en-US" sz="1400" dirty="0" smtClean="0"/>
              <a:t>vehicles will </a:t>
            </a:r>
            <a:r>
              <a:rPr lang="en-US" sz="1400" dirty="0"/>
              <a:t>require nuclear survivability certification and significant testing will be needed during the development process; (2) Low Earth Orbit Space Tracking and Surveillance System satellites will have coated optical components and solar arrays with </a:t>
            </a:r>
            <a:r>
              <a:rPr lang="en-US" sz="1400" dirty="0" smtClean="0"/>
              <a:t>nuclear survivability </a:t>
            </a:r>
            <a:r>
              <a:rPr lang="en-US" sz="1400" dirty="0"/>
              <a:t>requirements; (3) Future satellite communications systems will have optical data links with coated optics and solar arrays that may require survivability certification.</a:t>
            </a:r>
          </a:p>
        </p:txBody>
      </p:sp>
      <p:sp>
        <p:nvSpPr>
          <p:cNvPr id="15" name="TextBox 14"/>
          <p:cNvSpPr txBox="1"/>
          <p:nvPr/>
        </p:nvSpPr>
        <p:spPr>
          <a:xfrm>
            <a:off x="680885" y="5906583"/>
            <a:ext cx="8018522" cy="584775"/>
          </a:xfrm>
          <a:prstGeom prst="rect">
            <a:avLst/>
          </a:prstGeom>
          <a:solidFill>
            <a:srgbClr val="FFC000"/>
          </a:solidFill>
        </p:spPr>
        <p:txBody>
          <a:bodyPr wrap="square" rtlCol="0">
            <a:spAutoFit/>
          </a:bodyPr>
          <a:lstStyle/>
          <a:p>
            <a:r>
              <a:rPr lang="en-US" sz="1600" b="1" dirty="0" smtClean="0"/>
              <a:t>An optic from a KV was used to demonstrate this test scenario; however, antenna arrays, radar windows, or any number of components from satellites or interceptors could be used. </a:t>
            </a:r>
            <a:endParaRPr lang="en-US" sz="1600" b="1" dirty="0"/>
          </a:p>
        </p:txBody>
      </p:sp>
      <p:sp>
        <p:nvSpPr>
          <p:cNvPr id="16" name="TextBox 15"/>
          <p:cNvSpPr txBox="1"/>
          <p:nvPr/>
        </p:nvSpPr>
        <p:spPr>
          <a:xfrm>
            <a:off x="7233136" y="1321106"/>
            <a:ext cx="3943142" cy="276999"/>
          </a:xfrm>
          <a:prstGeom prst="rect">
            <a:avLst/>
          </a:prstGeom>
          <a:noFill/>
        </p:spPr>
        <p:txBody>
          <a:bodyPr wrap="square" rtlCol="0">
            <a:spAutoFit/>
          </a:bodyPr>
          <a:lstStyle/>
          <a:p>
            <a:r>
              <a:rPr lang="en-US" sz="1200" b="1" dirty="0"/>
              <a:t>UNCLASSIFIED//</a:t>
            </a:r>
            <a:r>
              <a:rPr lang="en-US" sz="1200" b="1" dirty="0" smtClean="0"/>
              <a:t>FOUO</a:t>
            </a:r>
            <a:endParaRPr lang="en-US" sz="1200" b="1" dirty="0"/>
          </a:p>
        </p:txBody>
      </p:sp>
    </p:spTree>
    <p:extLst>
      <p:ext uri="{BB962C8B-B14F-4D97-AF65-F5344CB8AC3E}">
        <p14:creationId xmlns:p14="http://schemas.microsoft.com/office/powerpoint/2010/main" val="26398492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rcRect t="74309" r="66895" b="4282"/>
          <a:stretch>
            <a:fillRect/>
          </a:stretch>
        </p:blipFill>
        <p:spPr>
          <a:xfrm>
            <a:off x="5986108" y="3336616"/>
            <a:ext cx="3058326" cy="1279765"/>
          </a:xfrm>
          <a:prstGeom prst="rect">
            <a:avLst/>
          </a:prstGeom>
        </p:spPr>
      </p:pic>
      <p:sp>
        <p:nvSpPr>
          <p:cNvPr id="6146" name="Rectangle 2"/>
          <p:cNvSpPr>
            <a:spLocks noGrp="1" noChangeArrowheads="1"/>
          </p:cNvSpPr>
          <p:nvPr>
            <p:ph type="title"/>
          </p:nvPr>
        </p:nvSpPr>
        <p:spPr>
          <a:xfrm>
            <a:off x="457200" y="109536"/>
            <a:ext cx="8229600" cy="640080"/>
          </a:xfrm>
          <a:noFill/>
        </p:spPr>
        <p:txBody>
          <a:bodyPr>
            <a:normAutofit/>
          </a:bodyPr>
          <a:lstStyle/>
          <a:p>
            <a:pPr eaLnBrk="1" hangingPunct="1"/>
            <a:r>
              <a:rPr lang="en-US" sz="2800" dirty="0" smtClean="0">
                <a:latin typeface="+mn-lt"/>
                <a:cs typeface="Times New Roman" panose="02020603050405020304" pitchFamily="18" charset="0"/>
              </a:rPr>
              <a:t>Project Summary: Proposed </a:t>
            </a:r>
            <a:r>
              <a:rPr lang="en-US" sz="2800" dirty="0">
                <a:latin typeface="+mn-lt"/>
                <a:cs typeface="Times New Roman" panose="02020603050405020304" pitchFamily="18" charset="0"/>
              </a:rPr>
              <a:t>Capability</a:t>
            </a:r>
            <a:endParaRPr lang="en-US" sz="2800" dirty="0">
              <a:solidFill>
                <a:srgbClr val="FF0000"/>
              </a:solidFill>
              <a:latin typeface="+mn-lt"/>
              <a:cs typeface="Times New Roman" panose="02020603050405020304" pitchFamily="18" charset="0"/>
            </a:endParaRPr>
          </a:p>
        </p:txBody>
      </p:sp>
      <p:sp>
        <p:nvSpPr>
          <p:cNvPr id="6147" name="Rectangle 3"/>
          <p:cNvSpPr>
            <a:spLocks noChangeArrowheads="1"/>
          </p:cNvSpPr>
          <p:nvPr/>
        </p:nvSpPr>
        <p:spPr bwMode="auto">
          <a:xfrm>
            <a:off x="457200" y="606399"/>
            <a:ext cx="8229600" cy="972312"/>
          </a:xfrm>
          <a:prstGeom prst="rect">
            <a:avLst/>
          </a:prstGeom>
          <a:noFill/>
          <a:ln w="9525">
            <a:noFill/>
            <a:miter lim="800000"/>
            <a:headEnd/>
            <a:tailEnd/>
          </a:ln>
        </p:spPr>
        <p:txBody>
          <a:bodyPr/>
          <a:lstStyle/>
          <a:p>
            <a:pPr algn="ctr">
              <a:lnSpc>
                <a:spcPct val="90000"/>
              </a:lnSpc>
              <a:spcBef>
                <a:spcPct val="20000"/>
              </a:spcBef>
            </a:pPr>
            <a:r>
              <a:rPr lang="en-US" sz="2000" i="1" dirty="0">
                <a:solidFill>
                  <a:prstClr val="black"/>
                </a:solidFill>
                <a:cs typeface="Times New Roman" panose="02020603050405020304" pitchFamily="18" charset="0"/>
              </a:rPr>
              <a:t>Replace existing suite of critical DoD simulators with modern technologies and improved performance</a:t>
            </a:r>
          </a:p>
          <a:p>
            <a:pPr marL="342900" indent="-342900">
              <a:lnSpc>
                <a:spcPct val="90000"/>
              </a:lnSpc>
              <a:spcBef>
                <a:spcPct val="20000"/>
              </a:spcBef>
              <a:buFontTx/>
              <a:buChar char="•"/>
            </a:pPr>
            <a:endParaRPr lang="en-US" sz="2800" dirty="0">
              <a:solidFill>
                <a:prstClr val="black"/>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70587" y="1390207"/>
            <a:ext cx="5938327" cy="1754326"/>
          </a:xfrm>
          <a:prstGeom prst="rect">
            <a:avLst/>
          </a:prstGeom>
          <a:noFill/>
        </p:spPr>
        <p:txBody>
          <a:bodyPr wrap="square" rtlCol="0">
            <a:spAutoFit/>
          </a:bodyPr>
          <a:lstStyle/>
          <a:p>
            <a:r>
              <a:rPr lang="en-US" u="sng" dirty="0">
                <a:solidFill>
                  <a:prstClr val="black"/>
                </a:solidFill>
                <a:cs typeface="Times New Roman" panose="02020603050405020304" pitchFamily="18" charset="0"/>
              </a:rPr>
              <a:t>Double-Eagle (DE) will be replaced by Quad-Eagle (QE) </a:t>
            </a:r>
          </a:p>
          <a:p>
            <a:pPr marL="169863" indent="-169863">
              <a:buFont typeface="Arial" panose="020B0604020202020204" pitchFamily="34" charset="0"/>
              <a:buChar char="•"/>
            </a:pPr>
            <a:r>
              <a:rPr lang="en-US" sz="1500" dirty="0">
                <a:solidFill>
                  <a:prstClr val="black"/>
                </a:solidFill>
                <a:cs typeface="Times New Roman" panose="02020603050405020304" pitchFamily="18" charset="0"/>
              </a:rPr>
              <a:t>Modern pulsed power components will reduce timing </a:t>
            </a:r>
            <a:r>
              <a:rPr lang="en-US" sz="1500" dirty="0" smtClean="0">
                <a:solidFill>
                  <a:prstClr val="black"/>
                </a:solidFill>
                <a:cs typeface="Times New Roman" panose="02020603050405020304" pitchFamily="18" charset="0"/>
              </a:rPr>
              <a:t>uncertainty</a:t>
            </a:r>
            <a:br>
              <a:rPr lang="en-US" sz="1500" dirty="0" smtClean="0">
                <a:solidFill>
                  <a:prstClr val="black"/>
                </a:solidFill>
                <a:cs typeface="Times New Roman" panose="02020603050405020304" pitchFamily="18" charset="0"/>
              </a:rPr>
            </a:br>
            <a:r>
              <a:rPr lang="en-US" sz="1500" dirty="0" smtClean="0">
                <a:solidFill>
                  <a:prstClr val="black"/>
                </a:solidFill>
                <a:cs typeface="Times New Roman" panose="02020603050405020304" pitchFamily="18" charset="0"/>
              </a:rPr>
              <a:t> </a:t>
            </a:r>
            <a:r>
              <a:rPr lang="en-US" sz="1500" dirty="0">
                <a:solidFill>
                  <a:prstClr val="black"/>
                </a:solidFill>
                <a:cs typeface="Times New Roman" panose="02020603050405020304" pitchFamily="18" charset="0"/>
              </a:rPr>
              <a:t>that has limited DE performance and reduce maintenance costs</a:t>
            </a:r>
          </a:p>
          <a:p>
            <a:pPr marL="169863" indent="-169863">
              <a:buFont typeface="Arial" panose="020B0604020202020204" pitchFamily="34" charset="0"/>
              <a:buChar char="•"/>
            </a:pPr>
            <a:r>
              <a:rPr lang="en-US" sz="1500" dirty="0" smtClean="0">
                <a:solidFill>
                  <a:prstClr val="black"/>
                </a:solidFill>
                <a:cs typeface="Times New Roman" panose="02020603050405020304" pitchFamily="18" charset="0"/>
              </a:rPr>
              <a:t>(U//FOUO)</a:t>
            </a:r>
            <a:r>
              <a:rPr lang="en-US" sz="1500" dirty="0">
                <a:solidFill>
                  <a:prstClr val="black"/>
                </a:solidFill>
                <a:cs typeface="Times New Roman" panose="02020603050405020304" pitchFamily="18" charset="0"/>
              </a:rPr>
              <a:t> </a:t>
            </a:r>
            <a:r>
              <a:rPr lang="en-US" sz="1500" dirty="0" smtClean="0">
                <a:solidFill>
                  <a:prstClr val="black"/>
                </a:solidFill>
                <a:cs typeface="Times New Roman" panose="02020603050405020304" pitchFamily="18" charset="0"/>
              </a:rPr>
              <a:t>Increase </a:t>
            </a:r>
            <a:r>
              <a:rPr lang="en-US" sz="1500" dirty="0">
                <a:solidFill>
                  <a:prstClr val="black"/>
                </a:solidFill>
                <a:cs typeface="Times New Roman" panose="02020603050405020304" pitchFamily="18" charset="0"/>
              </a:rPr>
              <a:t>cold and warm x-ray output with 2x more electrical output</a:t>
            </a:r>
          </a:p>
          <a:p>
            <a:pPr marL="169863" indent="-169863">
              <a:buFont typeface="Arial" panose="020B0604020202020204" pitchFamily="34" charset="0"/>
              <a:buChar char="•"/>
            </a:pPr>
            <a:r>
              <a:rPr lang="en-US" sz="1500" dirty="0">
                <a:solidFill>
                  <a:prstClr val="black"/>
                </a:solidFill>
                <a:cs typeface="Times New Roman" panose="02020603050405020304" pitchFamily="18" charset="0"/>
              </a:rPr>
              <a:t>Reusing/incorporating part of existing DE and its infrastructure enables cost savings and risk reduction</a:t>
            </a:r>
          </a:p>
        </p:txBody>
      </p:sp>
      <p:sp>
        <p:nvSpPr>
          <p:cNvPr id="9" name="TextBox 8"/>
          <p:cNvSpPr txBox="1"/>
          <p:nvPr/>
        </p:nvSpPr>
        <p:spPr>
          <a:xfrm>
            <a:off x="70587" y="3088573"/>
            <a:ext cx="6400800" cy="1292662"/>
          </a:xfrm>
          <a:prstGeom prst="rect">
            <a:avLst/>
          </a:prstGeom>
          <a:noFill/>
        </p:spPr>
        <p:txBody>
          <a:bodyPr wrap="square" rtlCol="0">
            <a:spAutoFit/>
          </a:bodyPr>
          <a:lstStyle/>
          <a:p>
            <a:r>
              <a:rPr lang="en-US" u="sng" dirty="0">
                <a:solidFill>
                  <a:prstClr val="black"/>
                </a:solidFill>
                <a:cs typeface="Times New Roman" panose="02020603050405020304" pitchFamily="18" charset="0"/>
              </a:rPr>
              <a:t>PITHON simulator will be replaced by PITHON </a:t>
            </a:r>
            <a:r>
              <a:rPr lang="en-US" u="sng" dirty="0" smtClean="0">
                <a:solidFill>
                  <a:prstClr val="black"/>
                </a:solidFill>
                <a:cs typeface="Times New Roman" panose="02020603050405020304" pitchFamily="18" charset="0"/>
              </a:rPr>
              <a:t>II </a:t>
            </a:r>
            <a:r>
              <a:rPr lang="en-US" u="sng" dirty="0">
                <a:solidFill>
                  <a:prstClr val="black"/>
                </a:solidFill>
                <a:cs typeface="Times New Roman" panose="02020603050405020304" pitchFamily="18" charset="0"/>
              </a:rPr>
              <a:t>(PII)</a:t>
            </a:r>
          </a:p>
          <a:p>
            <a:pPr marL="169863" indent="-169863">
              <a:buFont typeface="Arial" panose="020B0604020202020204" pitchFamily="34" charset="0"/>
              <a:buChar char="•"/>
            </a:pPr>
            <a:r>
              <a:rPr lang="en-US" sz="1500" dirty="0">
                <a:solidFill>
                  <a:prstClr val="black"/>
                </a:solidFill>
                <a:cs typeface="Times New Roman" panose="02020603050405020304" pitchFamily="18" charset="0"/>
              </a:rPr>
              <a:t>Replace largest pulsed power components with modern systems</a:t>
            </a:r>
          </a:p>
          <a:p>
            <a:pPr marL="169863" indent="-169863">
              <a:buFont typeface="Arial" panose="020B0604020202020204" pitchFamily="34" charset="0"/>
              <a:buChar char="•"/>
            </a:pPr>
            <a:r>
              <a:rPr lang="en-US" sz="1500" dirty="0">
                <a:solidFill>
                  <a:prstClr val="black"/>
                </a:solidFill>
                <a:cs typeface="Times New Roman" panose="02020603050405020304" pitchFamily="18" charset="0"/>
              </a:rPr>
              <a:t>Reduced footprint and maintenance costs</a:t>
            </a:r>
          </a:p>
          <a:p>
            <a:pPr marL="169863" indent="-169863">
              <a:buFont typeface="Arial" panose="020B0604020202020204" pitchFamily="34" charset="0"/>
              <a:buChar char="•"/>
            </a:pPr>
            <a:r>
              <a:rPr lang="en-US" sz="1500" dirty="0">
                <a:solidFill>
                  <a:prstClr val="black"/>
                </a:solidFill>
                <a:cs typeface="Times New Roman" panose="02020603050405020304" pitchFamily="18" charset="0"/>
              </a:rPr>
              <a:t>Automated control systems improves precision and reduces labor costs</a:t>
            </a:r>
          </a:p>
          <a:p>
            <a:pPr marL="169863" indent="-169863">
              <a:buFont typeface="Arial" panose="020B0604020202020204" pitchFamily="34" charset="0"/>
              <a:buChar char="•"/>
            </a:pPr>
            <a:r>
              <a:rPr lang="en-US" sz="1500" dirty="0">
                <a:solidFill>
                  <a:prstClr val="black"/>
                </a:solidFill>
                <a:cs typeface="Times New Roman" panose="02020603050405020304" pitchFamily="18" charset="0"/>
              </a:rPr>
              <a:t>Increase useful shot rate and reduce customer test facility costs</a:t>
            </a:r>
          </a:p>
        </p:txBody>
      </p:sp>
      <p:sp>
        <p:nvSpPr>
          <p:cNvPr id="7" name="TextBox 6"/>
          <p:cNvSpPr txBox="1"/>
          <p:nvPr/>
        </p:nvSpPr>
        <p:spPr>
          <a:xfrm>
            <a:off x="70589" y="4418367"/>
            <a:ext cx="6052256" cy="1292662"/>
          </a:xfrm>
          <a:prstGeom prst="rect">
            <a:avLst/>
          </a:prstGeom>
          <a:noFill/>
        </p:spPr>
        <p:txBody>
          <a:bodyPr wrap="square" rtlCol="0">
            <a:spAutoFit/>
          </a:bodyPr>
          <a:lstStyle/>
          <a:p>
            <a:r>
              <a:rPr lang="en-US" u="sng" dirty="0">
                <a:solidFill>
                  <a:prstClr val="black"/>
                </a:solidFill>
                <a:cs typeface="Times New Roman" panose="02020603050405020304" pitchFamily="18" charset="0"/>
              </a:rPr>
              <a:t>Gamble II (GII) simulator will be replaced by Gamble III (GIII)</a:t>
            </a:r>
            <a:r>
              <a:rPr lang="en-US" dirty="0">
                <a:solidFill>
                  <a:prstClr val="black"/>
                </a:solidFill>
                <a:cs typeface="Times New Roman" panose="02020603050405020304" pitchFamily="18" charset="0"/>
              </a:rPr>
              <a:t> </a:t>
            </a:r>
          </a:p>
          <a:p>
            <a:pPr marL="169863" indent="-169863">
              <a:buFont typeface="Arial" panose="020B0604020202020204" pitchFamily="34" charset="0"/>
              <a:buChar char="•"/>
            </a:pPr>
            <a:r>
              <a:rPr lang="en-US" sz="1500" dirty="0">
                <a:solidFill>
                  <a:prstClr val="black"/>
                </a:solidFill>
                <a:cs typeface="Times New Roman" panose="02020603050405020304" pitchFamily="18" charset="0"/>
              </a:rPr>
              <a:t>Replace antiquated pulsed-power technology with newer, proven technology from Sandia National Labs</a:t>
            </a:r>
          </a:p>
          <a:p>
            <a:pPr marL="169863" indent="-169863">
              <a:buFont typeface="Arial" panose="020B0604020202020204" pitchFamily="34" charset="0"/>
              <a:buChar char="•"/>
            </a:pPr>
            <a:r>
              <a:rPr lang="en-US" sz="1500" dirty="0">
                <a:solidFill>
                  <a:prstClr val="black"/>
                </a:solidFill>
                <a:cs typeface="Times New Roman" panose="02020603050405020304" pitchFamily="18" charset="0"/>
              </a:rPr>
              <a:t>Relatively high shot rate maintained and reliability improved</a:t>
            </a:r>
          </a:p>
          <a:p>
            <a:pPr marL="169863" indent="-169863">
              <a:buFont typeface="Arial" panose="020B0604020202020204" pitchFamily="34" charset="0"/>
              <a:buChar char="•"/>
            </a:pPr>
            <a:r>
              <a:rPr lang="en-US" sz="1500" dirty="0" smtClean="0">
                <a:solidFill>
                  <a:prstClr val="black"/>
                </a:solidFill>
                <a:cs typeface="Times New Roman" panose="02020603050405020304" pitchFamily="18" charset="0"/>
              </a:rPr>
              <a:t>(U//FOUO) Increase </a:t>
            </a:r>
            <a:r>
              <a:rPr lang="en-US" sz="1500" dirty="0">
                <a:solidFill>
                  <a:prstClr val="black"/>
                </a:solidFill>
                <a:cs typeface="Times New Roman" panose="02020603050405020304" pitchFamily="18" charset="0"/>
              </a:rPr>
              <a:t>current output by 1.5X</a:t>
            </a:r>
          </a:p>
        </p:txBody>
      </p:sp>
      <p:pic>
        <p:nvPicPr>
          <p:cNvPr id="1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9158" y="4624717"/>
            <a:ext cx="2332379" cy="1184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810228" y="5809716"/>
            <a:ext cx="7720314" cy="646331"/>
          </a:xfrm>
          <a:prstGeom prst="rect">
            <a:avLst/>
          </a:prstGeom>
          <a:solidFill>
            <a:srgbClr val="FFC000"/>
          </a:solidFill>
        </p:spPr>
        <p:txBody>
          <a:bodyPr wrap="square" rtlCol="0">
            <a:spAutoFit/>
          </a:bodyPr>
          <a:lstStyle>
            <a:defPPr>
              <a:defRPr lang="en-US"/>
            </a:defPPr>
            <a:lvl1pPr algn="ctr">
              <a:defRPr b="1">
                <a:latin typeface="Times New Roman" panose="02020603050405020304" pitchFamily="18" charset="0"/>
                <a:cs typeface="Times New Roman" panose="02020603050405020304" pitchFamily="18" charset="0"/>
              </a:defRPr>
            </a:lvl1pPr>
          </a:lstStyle>
          <a:p>
            <a:r>
              <a:rPr lang="en-US" dirty="0">
                <a:latin typeface="+mn-lt"/>
              </a:rPr>
              <a:t>Significantly reduce T&amp;E costs, error bars</a:t>
            </a:r>
            <a:r>
              <a:rPr lang="en-US" dirty="0" smtClean="0">
                <a:latin typeface="+mn-lt"/>
              </a:rPr>
              <a:t>, </a:t>
            </a:r>
            <a:r>
              <a:rPr lang="en-US" dirty="0">
                <a:latin typeface="+mn-lt"/>
              </a:rPr>
              <a:t>and extrapolations to threat that drive high design </a:t>
            </a:r>
            <a:r>
              <a:rPr lang="en-US" dirty="0" smtClean="0">
                <a:latin typeface="+mn-lt"/>
              </a:rPr>
              <a:t>margins. Additionally, capacity will be increased at facilities.</a:t>
            </a:r>
            <a:endParaRPr lang="en-US" dirty="0">
              <a:latin typeface="+mn-lt"/>
            </a:endParaRPr>
          </a:p>
        </p:txBody>
      </p:sp>
      <p:sp>
        <p:nvSpPr>
          <p:cNvPr id="12" name="Rectangle 6"/>
          <p:cNvSpPr txBox="1">
            <a:spLocks noChangeArrowheads="1"/>
          </p:cNvSpPr>
          <p:nvPr/>
        </p:nvSpPr>
        <p:spPr>
          <a:xfrm>
            <a:off x="7239000" y="6472719"/>
            <a:ext cx="1905000" cy="457200"/>
          </a:xfrm>
          <a:prstGeom prst="rect">
            <a:avLst/>
          </a:prstGeom>
          <a:ln/>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a:solidFill>
                  <a:prstClr val="black">
                    <a:tint val="75000"/>
                  </a:prstClr>
                </a:solidFill>
              </a:rPr>
              <a:t>5</a:t>
            </a:r>
          </a:p>
        </p:txBody>
      </p:sp>
      <p:pic>
        <p:nvPicPr>
          <p:cNvPr id="16" name="Picture 15"/>
          <p:cNvPicPr>
            <a:picLocks noChangeAspect="1"/>
          </p:cNvPicPr>
          <p:nvPr/>
        </p:nvPicPr>
        <p:blipFill>
          <a:blip r:embed="rId5"/>
          <a:stretch>
            <a:fillRect/>
          </a:stretch>
        </p:blipFill>
        <p:spPr>
          <a:xfrm>
            <a:off x="6008914" y="1600346"/>
            <a:ext cx="3112623" cy="1699138"/>
          </a:xfrm>
          <a:prstGeom prst="rect">
            <a:avLst/>
          </a:prstGeom>
        </p:spPr>
      </p:pic>
      <p:sp>
        <p:nvSpPr>
          <p:cNvPr id="13" name="TextBox 12"/>
          <p:cNvSpPr txBox="1"/>
          <p:nvPr/>
        </p:nvSpPr>
        <p:spPr>
          <a:xfrm>
            <a:off x="6634427" y="1390207"/>
            <a:ext cx="3943142" cy="276999"/>
          </a:xfrm>
          <a:prstGeom prst="rect">
            <a:avLst/>
          </a:prstGeom>
          <a:noFill/>
        </p:spPr>
        <p:txBody>
          <a:bodyPr wrap="square" rtlCol="0">
            <a:spAutoFit/>
          </a:bodyPr>
          <a:lstStyle/>
          <a:p>
            <a:r>
              <a:rPr lang="en-US" sz="1200" b="1" dirty="0" smtClean="0"/>
              <a:t>All images are </a:t>
            </a:r>
            <a:r>
              <a:rPr lang="en-US" sz="1200" b="1" dirty="0"/>
              <a:t>UNCLASSIFIED//</a:t>
            </a:r>
            <a:r>
              <a:rPr lang="en-US" sz="1200" b="1" dirty="0" smtClean="0"/>
              <a:t>FOUO</a:t>
            </a:r>
            <a:endParaRPr lang="en-US" sz="1200" b="1" dirty="0"/>
          </a:p>
        </p:txBody>
      </p:sp>
    </p:spTree>
    <p:extLst>
      <p:ext uri="{BB962C8B-B14F-4D97-AF65-F5344CB8AC3E}">
        <p14:creationId xmlns:p14="http://schemas.microsoft.com/office/powerpoint/2010/main" val="16331393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255" y="-33999"/>
            <a:ext cx="8229600" cy="1143000"/>
          </a:xfrm>
        </p:spPr>
        <p:txBody>
          <a:bodyPr>
            <a:normAutofit/>
          </a:bodyPr>
          <a:lstStyle/>
          <a:p>
            <a:r>
              <a:rPr lang="en-US" sz="2800" dirty="0" smtClean="0">
                <a:latin typeface="+mn-lt"/>
                <a:cs typeface="Times New Roman" panose="02020603050405020304" pitchFamily="18" charset="0"/>
              </a:rPr>
              <a:t>Project Summary: Multi-Service IPT</a:t>
            </a:r>
            <a:endParaRPr lang="en-US" sz="2800" dirty="0">
              <a:latin typeface="+mn-lt"/>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263D757B-6F27-42D3-AF5E-6E942AA0A2B2}" type="slidenum">
              <a:rPr lang="en-US" smtClean="0"/>
              <a:t>6</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7341391"/>
              </p:ext>
            </p:extLst>
          </p:nvPr>
        </p:nvGraphicFramePr>
        <p:xfrm>
          <a:off x="141701" y="1639061"/>
          <a:ext cx="4839874" cy="3228601"/>
        </p:xfrm>
        <a:graphic>
          <a:graphicData uri="http://schemas.openxmlformats.org/drawingml/2006/table">
            <a:tbl>
              <a:tblPr firstRow="1" firstCol="1" bandRow="1"/>
              <a:tblGrid>
                <a:gridCol w="1710666">
                  <a:extLst>
                    <a:ext uri="{9D8B030D-6E8A-4147-A177-3AD203B41FA5}">
                      <a16:colId xmlns:a16="http://schemas.microsoft.com/office/drawing/2014/main" val="20000"/>
                    </a:ext>
                  </a:extLst>
                </a:gridCol>
                <a:gridCol w="1515917">
                  <a:extLst>
                    <a:ext uri="{9D8B030D-6E8A-4147-A177-3AD203B41FA5}">
                      <a16:colId xmlns:a16="http://schemas.microsoft.com/office/drawing/2014/main" val="20001"/>
                    </a:ext>
                  </a:extLst>
                </a:gridCol>
                <a:gridCol w="1613291">
                  <a:extLst>
                    <a:ext uri="{9D8B030D-6E8A-4147-A177-3AD203B41FA5}">
                      <a16:colId xmlns:a16="http://schemas.microsoft.com/office/drawing/2014/main" val="20002"/>
                    </a:ext>
                  </a:extLst>
                </a:gridCol>
              </a:tblGrid>
              <a:tr h="160904">
                <a:tc>
                  <a:txBody>
                    <a:bodyPr/>
                    <a:lstStyle>
                      <a:lvl1pPr marL="0" algn="l" defTabSz="685800" rtl="0" eaLnBrk="1" latinLnBrk="0" hangingPunct="1">
                        <a:defRPr sz="1350" b="1" kern="1200">
                          <a:solidFill>
                            <a:schemeClr val="lt1"/>
                          </a:solidFill>
                          <a:latin typeface="Calibri"/>
                        </a:defRPr>
                      </a:lvl1pPr>
                      <a:lvl2pPr marL="342900" algn="l" defTabSz="685800" rtl="0" eaLnBrk="1" latinLnBrk="0" hangingPunct="1">
                        <a:defRPr sz="1350" b="1" kern="1200">
                          <a:solidFill>
                            <a:schemeClr val="lt1"/>
                          </a:solidFill>
                          <a:latin typeface="Calibri"/>
                        </a:defRPr>
                      </a:lvl2pPr>
                      <a:lvl3pPr marL="685800" algn="l" defTabSz="685800" rtl="0" eaLnBrk="1" latinLnBrk="0" hangingPunct="1">
                        <a:defRPr sz="1350" b="1" kern="1200">
                          <a:solidFill>
                            <a:schemeClr val="lt1"/>
                          </a:solidFill>
                          <a:latin typeface="Calibri"/>
                        </a:defRPr>
                      </a:lvl3pPr>
                      <a:lvl4pPr marL="1028700" algn="l" defTabSz="685800" rtl="0" eaLnBrk="1" latinLnBrk="0" hangingPunct="1">
                        <a:defRPr sz="1350" b="1" kern="1200">
                          <a:solidFill>
                            <a:schemeClr val="lt1"/>
                          </a:solidFill>
                          <a:latin typeface="Calibri"/>
                        </a:defRPr>
                      </a:lvl4pPr>
                      <a:lvl5pPr marL="1371600" algn="l" defTabSz="685800" rtl="0" eaLnBrk="1" latinLnBrk="0" hangingPunct="1">
                        <a:defRPr sz="1350" b="1" kern="1200">
                          <a:solidFill>
                            <a:schemeClr val="lt1"/>
                          </a:solidFill>
                          <a:latin typeface="Calibri"/>
                        </a:defRPr>
                      </a:lvl5pPr>
                      <a:lvl6pPr marL="1714500" algn="l" defTabSz="685800" rtl="0" eaLnBrk="1" latinLnBrk="0" hangingPunct="1">
                        <a:defRPr sz="1350" b="1" kern="1200">
                          <a:solidFill>
                            <a:schemeClr val="lt1"/>
                          </a:solidFill>
                          <a:latin typeface="Calibri"/>
                        </a:defRPr>
                      </a:lvl6pPr>
                      <a:lvl7pPr marL="2057400" algn="l" defTabSz="685800" rtl="0" eaLnBrk="1" latinLnBrk="0" hangingPunct="1">
                        <a:defRPr sz="1350" b="1" kern="1200">
                          <a:solidFill>
                            <a:schemeClr val="lt1"/>
                          </a:solidFill>
                          <a:latin typeface="Calibri"/>
                        </a:defRPr>
                      </a:lvl7pPr>
                      <a:lvl8pPr marL="2400300" algn="l" defTabSz="685800" rtl="0" eaLnBrk="1" latinLnBrk="0" hangingPunct="1">
                        <a:defRPr sz="1350" b="1" kern="1200">
                          <a:solidFill>
                            <a:schemeClr val="lt1"/>
                          </a:solidFill>
                          <a:latin typeface="Calibri"/>
                        </a:defRPr>
                      </a:lvl8pPr>
                      <a:lvl9pPr marL="2743200" algn="l" defTabSz="685800" rtl="0" eaLnBrk="1" latinLnBrk="0" hangingPunct="1">
                        <a:defRPr sz="1350" b="1" kern="1200">
                          <a:solidFill>
                            <a:schemeClr val="lt1"/>
                          </a:solidFill>
                          <a:latin typeface="Calibri"/>
                        </a:defRPr>
                      </a:lvl9pPr>
                    </a:lstStyle>
                    <a:p>
                      <a:pPr marL="0" marR="0">
                        <a:lnSpc>
                          <a:spcPct val="107000"/>
                        </a:lnSpc>
                        <a:spcBef>
                          <a:spcPts val="0"/>
                        </a:spcBef>
                        <a:spcAft>
                          <a:spcPts val="0"/>
                        </a:spcAft>
                      </a:pPr>
                      <a:r>
                        <a:rPr lang="en-US" sz="1600" i="1" dirty="0">
                          <a:effectLst/>
                          <a:latin typeface="+mn-lt"/>
                          <a:cs typeface="Times New Roman" panose="02020603050405020304" pitchFamily="18" charset="0"/>
                        </a:rPr>
                        <a:t>Name</a:t>
                      </a:r>
                      <a:endParaRPr lang="en-US" sz="1600" i="1" dirty="0">
                        <a:effectLst/>
                        <a:latin typeface="+mn-lt"/>
                        <a:ea typeface="Calibri" panose="020F0502020204030204" pitchFamily="34" charset="0"/>
                        <a:cs typeface="Times New Roman" panose="02020603050405020304" pitchFamily="18" charset="0"/>
                      </a:endParaRPr>
                    </a:p>
                  </a:txBody>
                  <a:tcPr marL="57676" marR="57676" marT="0" marB="0">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a:lnSpc>
                          <a:spcPct val="107000"/>
                        </a:lnSpc>
                        <a:spcBef>
                          <a:spcPts val="0"/>
                        </a:spcBef>
                        <a:spcAft>
                          <a:spcPts val="0"/>
                        </a:spcAft>
                      </a:pPr>
                      <a:r>
                        <a:rPr lang="en-US" sz="1600" b="1" i="1" kern="1200" dirty="0" smtClean="0">
                          <a:solidFill>
                            <a:schemeClr val="lt1"/>
                          </a:solidFill>
                          <a:effectLst/>
                          <a:latin typeface="+mn-lt"/>
                          <a:ea typeface="+mn-ea"/>
                          <a:cs typeface="Times New Roman" panose="02020603050405020304" pitchFamily="18" charset="0"/>
                        </a:rPr>
                        <a:t>TCRD Role</a:t>
                      </a:r>
                      <a:endParaRPr lang="en-US" sz="1600" b="1" i="1" kern="1200" dirty="0">
                        <a:solidFill>
                          <a:schemeClr val="lt1"/>
                        </a:solidFill>
                        <a:effectLst/>
                        <a:latin typeface="+mn-lt"/>
                        <a:ea typeface="+mn-ea"/>
                        <a:cs typeface="Times New Roman" panose="02020603050405020304" pitchFamily="18" charset="0"/>
                      </a:endParaRPr>
                    </a:p>
                  </a:txBody>
                  <a:tcPr marL="57676" marR="57676"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685800" rtl="0" eaLnBrk="1" latinLnBrk="0" hangingPunct="1">
                        <a:defRPr sz="1350" b="1" kern="1200">
                          <a:solidFill>
                            <a:schemeClr val="lt1"/>
                          </a:solidFill>
                          <a:latin typeface="Calibri"/>
                        </a:defRPr>
                      </a:lvl1pPr>
                      <a:lvl2pPr marL="342900" algn="l" defTabSz="685800" rtl="0" eaLnBrk="1" latinLnBrk="0" hangingPunct="1">
                        <a:defRPr sz="1350" b="1" kern="1200">
                          <a:solidFill>
                            <a:schemeClr val="lt1"/>
                          </a:solidFill>
                          <a:latin typeface="Calibri"/>
                        </a:defRPr>
                      </a:lvl2pPr>
                      <a:lvl3pPr marL="685800" algn="l" defTabSz="685800" rtl="0" eaLnBrk="1" latinLnBrk="0" hangingPunct="1">
                        <a:defRPr sz="1350" b="1" kern="1200">
                          <a:solidFill>
                            <a:schemeClr val="lt1"/>
                          </a:solidFill>
                          <a:latin typeface="Calibri"/>
                        </a:defRPr>
                      </a:lvl3pPr>
                      <a:lvl4pPr marL="1028700" algn="l" defTabSz="685800" rtl="0" eaLnBrk="1" latinLnBrk="0" hangingPunct="1">
                        <a:defRPr sz="1350" b="1" kern="1200">
                          <a:solidFill>
                            <a:schemeClr val="lt1"/>
                          </a:solidFill>
                          <a:latin typeface="Calibri"/>
                        </a:defRPr>
                      </a:lvl4pPr>
                      <a:lvl5pPr marL="1371600" algn="l" defTabSz="685800" rtl="0" eaLnBrk="1" latinLnBrk="0" hangingPunct="1">
                        <a:defRPr sz="1350" b="1" kern="1200">
                          <a:solidFill>
                            <a:schemeClr val="lt1"/>
                          </a:solidFill>
                          <a:latin typeface="Calibri"/>
                        </a:defRPr>
                      </a:lvl5pPr>
                      <a:lvl6pPr marL="1714500" algn="l" defTabSz="685800" rtl="0" eaLnBrk="1" latinLnBrk="0" hangingPunct="1">
                        <a:defRPr sz="1350" b="1" kern="1200">
                          <a:solidFill>
                            <a:schemeClr val="lt1"/>
                          </a:solidFill>
                          <a:latin typeface="Calibri"/>
                        </a:defRPr>
                      </a:lvl6pPr>
                      <a:lvl7pPr marL="2057400" algn="l" defTabSz="685800" rtl="0" eaLnBrk="1" latinLnBrk="0" hangingPunct="1">
                        <a:defRPr sz="1350" b="1" kern="1200">
                          <a:solidFill>
                            <a:schemeClr val="lt1"/>
                          </a:solidFill>
                          <a:latin typeface="Calibri"/>
                        </a:defRPr>
                      </a:lvl7pPr>
                      <a:lvl8pPr marL="2400300" algn="l" defTabSz="685800" rtl="0" eaLnBrk="1" latinLnBrk="0" hangingPunct="1">
                        <a:defRPr sz="1350" b="1" kern="1200">
                          <a:solidFill>
                            <a:schemeClr val="lt1"/>
                          </a:solidFill>
                          <a:latin typeface="Calibri"/>
                        </a:defRPr>
                      </a:lvl8pPr>
                      <a:lvl9pPr marL="2743200" algn="l" defTabSz="685800" rtl="0" eaLnBrk="1" latinLnBrk="0" hangingPunct="1">
                        <a:defRPr sz="1350" b="1" kern="1200">
                          <a:solidFill>
                            <a:schemeClr val="lt1"/>
                          </a:solidFill>
                          <a:latin typeface="Calibri"/>
                        </a:defRPr>
                      </a:lvl9pPr>
                    </a:lstStyle>
                    <a:p>
                      <a:pPr marL="0" marR="0">
                        <a:lnSpc>
                          <a:spcPct val="107000"/>
                        </a:lnSpc>
                        <a:spcBef>
                          <a:spcPts val="0"/>
                        </a:spcBef>
                        <a:spcAft>
                          <a:spcPts val="0"/>
                        </a:spcAft>
                      </a:pPr>
                      <a:r>
                        <a:rPr lang="en-US" sz="1600" i="1" dirty="0" smtClean="0">
                          <a:effectLst/>
                          <a:latin typeface="+mn-lt"/>
                          <a:ea typeface="+mn-ea"/>
                          <a:cs typeface="Times New Roman" panose="02020603050405020304" pitchFamily="18" charset="0"/>
                        </a:rPr>
                        <a:t>Organization</a:t>
                      </a:r>
                      <a:endParaRPr lang="en-US" sz="1600" i="1" dirty="0">
                        <a:effectLst/>
                        <a:latin typeface="+mn-lt"/>
                        <a:ea typeface="Calibri" panose="020F0502020204030204" pitchFamily="34" charset="0"/>
                        <a:cs typeface="Times New Roman" panose="02020603050405020304" pitchFamily="18" charset="0"/>
                      </a:endParaRPr>
                    </a:p>
                  </a:txBody>
                  <a:tcPr marL="57676" marR="57676" marT="0" marB="0">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219545">
                <a:tc>
                  <a:txBody>
                    <a:bodyPr/>
                    <a:lstStyle>
                      <a:lvl1pPr marL="0" algn="l" defTabSz="685800" rtl="0" eaLnBrk="1" latinLnBrk="0" hangingPunct="1">
                        <a:defRPr sz="1350" b="1" kern="1200">
                          <a:solidFill>
                            <a:schemeClr val="lt1"/>
                          </a:solidFill>
                          <a:latin typeface="Calibri"/>
                        </a:defRPr>
                      </a:lvl1pPr>
                      <a:lvl2pPr marL="342900" algn="l" defTabSz="685800" rtl="0" eaLnBrk="1" latinLnBrk="0" hangingPunct="1">
                        <a:defRPr sz="1350" b="1" kern="1200">
                          <a:solidFill>
                            <a:schemeClr val="lt1"/>
                          </a:solidFill>
                          <a:latin typeface="Calibri"/>
                        </a:defRPr>
                      </a:lvl2pPr>
                      <a:lvl3pPr marL="685800" algn="l" defTabSz="685800" rtl="0" eaLnBrk="1" latinLnBrk="0" hangingPunct="1">
                        <a:defRPr sz="1350" b="1" kern="1200">
                          <a:solidFill>
                            <a:schemeClr val="lt1"/>
                          </a:solidFill>
                          <a:latin typeface="Calibri"/>
                        </a:defRPr>
                      </a:lvl3pPr>
                      <a:lvl4pPr marL="1028700" algn="l" defTabSz="685800" rtl="0" eaLnBrk="1" latinLnBrk="0" hangingPunct="1">
                        <a:defRPr sz="1350" b="1" kern="1200">
                          <a:solidFill>
                            <a:schemeClr val="lt1"/>
                          </a:solidFill>
                          <a:latin typeface="Calibri"/>
                        </a:defRPr>
                      </a:lvl4pPr>
                      <a:lvl5pPr marL="1371600" algn="l" defTabSz="685800" rtl="0" eaLnBrk="1" latinLnBrk="0" hangingPunct="1">
                        <a:defRPr sz="1350" b="1" kern="1200">
                          <a:solidFill>
                            <a:schemeClr val="lt1"/>
                          </a:solidFill>
                          <a:latin typeface="Calibri"/>
                        </a:defRPr>
                      </a:lvl5pPr>
                      <a:lvl6pPr marL="1714500" algn="l" defTabSz="685800" rtl="0" eaLnBrk="1" latinLnBrk="0" hangingPunct="1">
                        <a:defRPr sz="1350" b="1" kern="1200">
                          <a:solidFill>
                            <a:schemeClr val="lt1"/>
                          </a:solidFill>
                          <a:latin typeface="Calibri"/>
                        </a:defRPr>
                      </a:lvl6pPr>
                      <a:lvl7pPr marL="2057400" algn="l" defTabSz="685800" rtl="0" eaLnBrk="1" latinLnBrk="0" hangingPunct="1">
                        <a:defRPr sz="1350" b="1" kern="1200">
                          <a:solidFill>
                            <a:schemeClr val="lt1"/>
                          </a:solidFill>
                          <a:latin typeface="Calibri"/>
                        </a:defRPr>
                      </a:lvl7pPr>
                      <a:lvl8pPr marL="2400300" algn="l" defTabSz="685800" rtl="0" eaLnBrk="1" latinLnBrk="0" hangingPunct="1">
                        <a:defRPr sz="1350" b="1" kern="1200">
                          <a:solidFill>
                            <a:schemeClr val="lt1"/>
                          </a:solidFill>
                          <a:latin typeface="Calibri"/>
                        </a:defRPr>
                      </a:lvl8pPr>
                      <a:lvl9pPr marL="2743200" algn="l" defTabSz="685800" rtl="0" eaLnBrk="1" latinLnBrk="0" hangingPunct="1">
                        <a:defRPr sz="1350" b="1" kern="1200">
                          <a:solidFill>
                            <a:schemeClr val="lt1"/>
                          </a:solidFill>
                          <a:latin typeface="Calibri"/>
                        </a:defRPr>
                      </a:lvl9pPr>
                    </a:lstStyle>
                    <a:p>
                      <a:pPr marL="0" marR="0">
                        <a:lnSpc>
                          <a:spcPct val="107000"/>
                        </a:lnSpc>
                        <a:spcBef>
                          <a:spcPts val="0"/>
                        </a:spcBef>
                        <a:spcAft>
                          <a:spcPts val="0"/>
                        </a:spcAft>
                      </a:pPr>
                      <a:r>
                        <a:rPr lang="en-US" sz="1400" dirty="0">
                          <a:effectLst/>
                          <a:latin typeface="+mn-lt"/>
                          <a:cs typeface="Times New Roman" panose="02020603050405020304" pitchFamily="18" charset="0"/>
                        </a:rPr>
                        <a:t>Heather Jiles</a:t>
                      </a:r>
                      <a:endParaRPr lang="en-US" sz="1400" dirty="0">
                        <a:effectLst/>
                        <a:latin typeface="+mn-lt"/>
                        <a:ea typeface="Calibri" panose="020F0502020204030204" pitchFamily="34" charset="0"/>
                        <a:cs typeface="Times New Roman" panose="02020603050405020304" pitchFamily="18" charset="0"/>
                      </a:endParaRPr>
                    </a:p>
                  </a:txBody>
                  <a:tcPr marL="57676" marR="57676" marT="0" marB="0">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a:lnSpc>
                          <a:spcPct val="107000"/>
                        </a:lnSpc>
                        <a:spcBef>
                          <a:spcPts val="0"/>
                        </a:spcBef>
                        <a:spcAft>
                          <a:spcPts val="0"/>
                        </a:spcAft>
                      </a:pPr>
                      <a:r>
                        <a:rPr lang="en-US" sz="1400" dirty="0" smtClean="0">
                          <a:effectLst/>
                          <a:latin typeface="+mn-lt"/>
                          <a:ea typeface="Calibri" panose="020F0502020204030204" pitchFamily="34" charset="0"/>
                          <a:cs typeface="Times New Roman" panose="02020603050405020304" pitchFamily="18" charset="0"/>
                        </a:rPr>
                        <a:t>Author</a:t>
                      </a:r>
                      <a:endParaRPr lang="en-US" sz="1400" dirty="0">
                        <a:effectLst/>
                        <a:latin typeface="+mn-lt"/>
                        <a:ea typeface="Calibri" panose="020F0502020204030204" pitchFamily="34" charset="0"/>
                        <a:cs typeface="Times New Roman" panose="02020603050405020304" pitchFamily="18" charset="0"/>
                      </a:endParaRPr>
                    </a:p>
                  </a:txBody>
                  <a:tcPr marL="57676" marR="57676"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lvl1pPr marL="0" algn="l" defTabSz="685800" rtl="0" eaLnBrk="1" latinLnBrk="0" hangingPunct="1">
                        <a:defRPr sz="1350" kern="1200">
                          <a:solidFill>
                            <a:schemeClr val="dk1"/>
                          </a:solidFill>
                          <a:latin typeface="Calibri"/>
                        </a:defRPr>
                      </a:lvl1pPr>
                      <a:lvl2pPr marL="342900" algn="l" defTabSz="685800" rtl="0" eaLnBrk="1" latinLnBrk="0" hangingPunct="1">
                        <a:defRPr sz="1350" kern="1200">
                          <a:solidFill>
                            <a:schemeClr val="dk1"/>
                          </a:solidFill>
                          <a:latin typeface="Calibri"/>
                        </a:defRPr>
                      </a:lvl2pPr>
                      <a:lvl3pPr marL="685800" algn="l" defTabSz="685800" rtl="0" eaLnBrk="1" latinLnBrk="0" hangingPunct="1">
                        <a:defRPr sz="1350" kern="1200">
                          <a:solidFill>
                            <a:schemeClr val="dk1"/>
                          </a:solidFill>
                          <a:latin typeface="Calibri"/>
                        </a:defRPr>
                      </a:lvl3pPr>
                      <a:lvl4pPr marL="1028700" algn="l" defTabSz="685800" rtl="0" eaLnBrk="1" latinLnBrk="0" hangingPunct="1">
                        <a:defRPr sz="1350" kern="1200">
                          <a:solidFill>
                            <a:schemeClr val="dk1"/>
                          </a:solidFill>
                          <a:latin typeface="Calibri"/>
                        </a:defRPr>
                      </a:lvl4pPr>
                      <a:lvl5pPr marL="1371600" algn="l" defTabSz="685800" rtl="0" eaLnBrk="1" latinLnBrk="0" hangingPunct="1">
                        <a:defRPr sz="1350" kern="1200">
                          <a:solidFill>
                            <a:schemeClr val="dk1"/>
                          </a:solidFill>
                          <a:latin typeface="Calibri"/>
                        </a:defRPr>
                      </a:lvl5pPr>
                      <a:lvl6pPr marL="1714500" algn="l" defTabSz="685800" rtl="0" eaLnBrk="1" latinLnBrk="0" hangingPunct="1">
                        <a:defRPr sz="1350" kern="1200">
                          <a:solidFill>
                            <a:schemeClr val="dk1"/>
                          </a:solidFill>
                          <a:latin typeface="Calibri"/>
                        </a:defRPr>
                      </a:lvl6pPr>
                      <a:lvl7pPr marL="2057400" algn="l" defTabSz="685800" rtl="0" eaLnBrk="1" latinLnBrk="0" hangingPunct="1">
                        <a:defRPr sz="1350" kern="1200">
                          <a:solidFill>
                            <a:schemeClr val="dk1"/>
                          </a:solidFill>
                          <a:latin typeface="Calibri"/>
                        </a:defRPr>
                      </a:lvl7pPr>
                      <a:lvl8pPr marL="2400300" algn="l" defTabSz="685800" rtl="0" eaLnBrk="1" latinLnBrk="0" hangingPunct="1">
                        <a:defRPr sz="1350" kern="1200">
                          <a:solidFill>
                            <a:schemeClr val="dk1"/>
                          </a:solidFill>
                          <a:latin typeface="Calibri"/>
                        </a:defRPr>
                      </a:lvl8pPr>
                      <a:lvl9pPr marL="2743200" algn="l" defTabSz="685800" rtl="0" eaLnBrk="1" latinLnBrk="0" hangingPunct="1">
                        <a:defRPr sz="1350" kern="1200">
                          <a:solidFill>
                            <a:schemeClr val="dk1"/>
                          </a:solidFill>
                          <a:latin typeface="Calibri"/>
                        </a:defRPr>
                      </a:lvl9pPr>
                    </a:lstStyle>
                    <a:p>
                      <a:pPr marL="0" marR="0">
                        <a:lnSpc>
                          <a:spcPct val="107000"/>
                        </a:lnSpc>
                        <a:spcBef>
                          <a:spcPts val="0"/>
                        </a:spcBef>
                        <a:spcAft>
                          <a:spcPts val="0"/>
                        </a:spcAft>
                      </a:pPr>
                      <a:r>
                        <a:rPr lang="en-US" sz="1400" dirty="0">
                          <a:effectLst/>
                          <a:latin typeface="+mn-lt"/>
                          <a:cs typeface="Times New Roman" panose="02020603050405020304" pitchFamily="18" charset="0"/>
                        </a:rPr>
                        <a:t>DTRA</a:t>
                      </a:r>
                      <a:endParaRPr lang="en-US" sz="1400" dirty="0">
                        <a:effectLst/>
                        <a:latin typeface="+mn-lt"/>
                        <a:ea typeface="Calibri" panose="020F0502020204030204" pitchFamily="34" charset="0"/>
                        <a:cs typeface="Times New Roman" panose="02020603050405020304" pitchFamily="18" charset="0"/>
                      </a:endParaRPr>
                    </a:p>
                  </a:txBody>
                  <a:tcPr marL="57676" marR="57676"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219545">
                <a:tc>
                  <a:txBody>
                    <a:bodyPr/>
                    <a:lstStyle/>
                    <a:p>
                      <a:pPr marL="0" marR="0">
                        <a:lnSpc>
                          <a:spcPct val="107000"/>
                        </a:lnSpc>
                        <a:spcBef>
                          <a:spcPts val="0"/>
                        </a:spcBef>
                        <a:spcAft>
                          <a:spcPts val="0"/>
                        </a:spcAft>
                      </a:pPr>
                      <a:r>
                        <a:rPr lang="en-US" sz="1400" b="1" dirty="0" smtClean="0">
                          <a:solidFill>
                            <a:schemeClr val="bg1"/>
                          </a:solidFill>
                          <a:effectLst/>
                          <a:latin typeface="+mn-lt"/>
                          <a:ea typeface="Calibri" panose="020F0502020204030204" pitchFamily="34" charset="0"/>
                          <a:cs typeface="Times New Roman" panose="02020603050405020304" pitchFamily="18" charset="0"/>
                        </a:rPr>
                        <a:t>Paul Adamson</a:t>
                      </a:r>
                      <a:endParaRPr lang="en-US" sz="1400" b="1" dirty="0">
                        <a:solidFill>
                          <a:schemeClr val="bg1"/>
                        </a:solidFill>
                        <a:effectLst/>
                        <a:latin typeface="+mn-lt"/>
                        <a:ea typeface="Calibri" panose="020F0502020204030204" pitchFamily="34" charset="0"/>
                        <a:cs typeface="Times New Roman" panose="02020603050405020304" pitchFamily="18" charset="0"/>
                      </a:endParaRPr>
                    </a:p>
                  </a:txBody>
                  <a:tcPr marL="57676" marR="57676" marT="0" marB="0">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a:lnSpc>
                          <a:spcPct val="107000"/>
                        </a:lnSpc>
                        <a:spcBef>
                          <a:spcPts val="0"/>
                        </a:spcBef>
                        <a:spcAft>
                          <a:spcPts val="0"/>
                        </a:spcAft>
                      </a:pPr>
                      <a:r>
                        <a:rPr lang="en-US" sz="1400" dirty="0" smtClean="0">
                          <a:effectLst/>
                          <a:latin typeface="+mn-lt"/>
                          <a:ea typeface="Calibri" panose="020F0502020204030204" pitchFamily="34" charset="0"/>
                          <a:cs typeface="Times New Roman" panose="02020603050405020304" pitchFamily="18" charset="0"/>
                        </a:rPr>
                        <a:t>Navy Primary</a:t>
                      </a:r>
                      <a:endParaRPr lang="en-US" sz="1400" dirty="0">
                        <a:effectLst/>
                        <a:latin typeface="+mn-lt"/>
                        <a:ea typeface="Calibri" panose="020F0502020204030204" pitchFamily="34" charset="0"/>
                        <a:cs typeface="Times New Roman" panose="02020603050405020304" pitchFamily="18" charset="0"/>
                      </a:endParaRPr>
                    </a:p>
                  </a:txBody>
                  <a:tcPr marL="57676" marR="57676"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marL="0" marR="0">
                        <a:lnSpc>
                          <a:spcPct val="107000"/>
                        </a:lnSpc>
                        <a:spcBef>
                          <a:spcPts val="0"/>
                        </a:spcBef>
                        <a:spcAft>
                          <a:spcPts val="0"/>
                        </a:spcAft>
                      </a:pPr>
                      <a:r>
                        <a:rPr lang="en-US" sz="1400" dirty="0" smtClean="0">
                          <a:effectLst/>
                          <a:latin typeface="+mn-lt"/>
                          <a:ea typeface="Calibri" panose="020F0502020204030204" pitchFamily="34" charset="0"/>
                          <a:cs typeface="Times New Roman" panose="02020603050405020304" pitchFamily="18" charset="0"/>
                        </a:rPr>
                        <a:t>NRL </a:t>
                      </a:r>
                      <a:endParaRPr lang="en-US" sz="1400" dirty="0">
                        <a:effectLst/>
                        <a:latin typeface="+mn-lt"/>
                        <a:ea typeface="Calibri" panose="020F0502020204030204" pitchFamily="34" charset="0"/>
                        <a:cs typeface="Times New Roman" panose="02020603050405020304" pitchFamily="18" charset="0"/>
                      </a:endParaRPr>
                    </a:p>
                  </a:txBody>
                  <a:tcPr marL="57676" marR="57676"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2"/>
                  </a:ext>
                </a:extLst>
              </a:tr>
              <a:tr h="222422">
                <a:tc>
                  <a:txBody>
                    <a:bodyPr/>
                    <a:lstStyle/>
                    <a:p>
                      <a:pPr marL="0" marR="0" algn="l" defTabSz="685800" rtl="0" eaLnBrk="1" latinLnBrk="0" hangingPunct="1">
                        <a:lnSpc>
                          <a:spcPct val="107000"/>
                        </a:lnSpc>
                        <a:spcBef>
                          <a:spcPts val="0"/>
                        </a:spcBef>
                        <a:spcAft>
                          <a:spcPts val="0"/>
                        </a:spcAft>
                      </a:pPr>
                      <a:r>
                        <a:rPr lang="en-US" sz="1400" b="1" kern="1200" dirty="0" smtClean="0">
                          <a:solidFill>
                            <a:schemeClr val="lt1"/>
                          </a:solidFill>
                          <a:effectLst/>
                          <a:latin typeface="+mn-lt"/>
                          <a:ea typeface="+mn-ea"/>
                          <a:cs typeface="Times New Roman" panose="02020603050405020304" pitchFamily="18" charset="0"/>
                        </a:rPr>
                        <a:t>Andrew Lerch</a:t>
                      </a:r>
                      <a:endParaRPr lang="en-US" sz="1400" b="1" kern="1200" dirty="0">
                        <a:solidFill>
                          <a:schemeClr val="lt1"/>
                        </a:solidFill>
                        <a:effectLst/>
                        <a:latin typeface="+mn-lt"/>
                        <a:ea typeface="+mn-ea"/>
                        <a:cs typeface="Times New Roman" panose="02020603050405020304" pitchFamily="18" charset="0"/>
                      </a:endParaRPr>
                    </a:p>
                  </a:txBody>
                  <a:tcPr marL="57676" marR="57676"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p>
                      <a:r>
                        <a:rPr lang="en-US" sz="1400" kern="1200" dirty="0" smtClean="0">
                          <a:solidFill>
                            <a:schemeClr val="dk1"/>
                          </a:solidFill>
                          <a:effectLst/>
                          <a:latin typeface="+mn-lt"/>
                          <a:ea typeface="+mn-ea"/>
                          <a:cs typeface="Times New Roman" panose="02020603050405020304" pitchFamily="18" charset="0"/>
                        </a:rPr>
                        <a:t>Army Primary</a:t>
                      </a:r>
                      <a:endParaRPr lang="en-US" sz="1400" kern="1200" dirty="0">
                        <a:solidFill>
                          <a:schemeClr val="dk1"/>
                        </a:solidFill>
                        <a:effectLst/>
                        <a:latin typeface="+mn-lt"/>
                        <a:ea typeface="+mn-ea"/>
                        <a:cs typeface="Times New Roman" panose="02020603050405020304" pitchFamily="18" charset="0"/>
                      </a:endParaRPr>
                    </a:p>
                  </a:txBody>
                  <a:tcPr marL="57676" marR="57676"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r>
                        <a:rPr lang="en-US" sz="1400" kern="1200" dirty="0" smtClean="0">
                          <a:solidFill>
                            <a:schemeClr val="dk1"/>
                          </a:solidFill>
                          <a:effectLst/>
                          <a:latin typeface="+mn-lt"/>
                          <a:ea typeface="+mn-ea"/>
                          <a:cs typeface="Times New Roman" panose="02020603050405020304" pitchFamily="18" charset="0"/>
                        </a:rPr>
                        <a:t>USANCA</a:t>
                      </a:r>
                      <a:endParaRPr lang="en-US" sz="1400" kern="1200" dirty="0">
                        <a:solidFill>
                          <a:schemeClr val="dk1"/>
                        </a:solidFill>
                        <a:effectLst/>
                        <a:latin typeface="+mn-lt"/>
                        <a:ea typeface="+mn-ea"/>
                        <a:cs typeface="Times New Roman" panose="02020603050405020304" pitchFamily="18" charset="0"/>
                      </a:endParaRPr>
                    </a:p>
                  </a:txBody>
                  <a:tcPr marL="57676" marR="57676"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r h="214184">
                <a:tc>
                  <a:txBody>
                    <a:bodyPr/>
                    <a:lstStyle>
                      <a:lvl1pPr marL="0" algn="l" defTabSz="685800" rtl="0" eaLnBrk="1" latinLnBrk="0" hangingPunct="1">
                        <a:defRPr sz="1350" b="1" kern="1200">
                          <a:solidFill>
                            <a:schemeClr val="lt1"/>
                          </a:solidFill>
                          <a:latin typeface="Calibri"/>
                        </a:defRPr>
                      </a:lvl1pPr>
                      <a:lvl2pPr marL="342900" algn="l" defTabSz="685800" rtl="0" eaLnBrk="1" latinLnBrk="0" hangingPunct="1">
                        <a:defRPr sz="1350" b="1" kern="1200">
                          <a:solidFill>
                            <a:schemeClr val="lt1"/>
                          </a:solidFill>
                          <a:latin typeface="Calibri"/>
                        </a:defRPr>
                      </a:lvl2pPr>
                      <a:lvl3pPr marL="685800" algn="l" defTabSz="685800" rtl="0" eaLnBrk="1" latinLnBrk="0" hangingPunct="1">
                        <a:defRPr sz="1350" b="1" kern="1200">
                          <a:solidFill>
                            <a:schemeClr val="lt1"/>
                          </a:solidFill>
                          <a:latin typeface="Calibri"/>
                        </a:defRPr>
                      </a:lvl3pPr>
                      <a:lvl4pPr marL="1028700" algn="l" defTabSz="685800" rtl="0" eaLnBrk="1" latinLnBrk="0" hangingPunct="1">
                        <a:defRPr sz="1350" b="1" kern="1200">
                          <a:solidFill>
                            <a:schemeClr val="lt1"/>
                          </a:solidFill>
                          <a:latin typeface="Calibri"/>
                        </a:defRPr>
                      </a:lvl4pPr>
                      <a:lvl5pPr marL="1371600" algn="l" defTabSz="685800" rtl="0" eaLnBrk="1" latinLnBrk="0" hangingPunct="1">
                        <a:defRPr sz="1350" b="1" kern="1200">
                          <a:solidFill>
                            <a:schemeClr val="lt1"/>
                          </a:solidFill>
                          <a:latin typeface="Calibri"/>
                        </a:defRPr>
                      </a:lvl5pPr>
                      <a:lvl6pPr marL="1714500" algn="l" defTabSz="685800" rtl="0" eaLnBrk="1" latinLnBrk="0" hangingPunct="1">
                        <a:defRPr sz="1350" b="1" kern="1200">
                          <a:solidFill>
                            <a:schemeClr val="lt1"/>
                          </a:solidFill>
                          <a:latin typeface="Calibri"/>
                        </a:defRPr>
                      </a:lvl6pPr>
                      <a:lvl7pPr marL="2057400" algn="l" defTabSz="685800" rtl="0" eaLnBrk="1" latinLnBrk="0" hangingPunct="1">
                        <a:defRPr sz="1350" b="1" kern="1200">
                          <a:solidFill>
                            <a:schemeClr val="lt1"/>
                          </a:solidFill>
                          <a:latin typeface="Calibri"/>
                        </a:defRPr>
                      </a:lvl7pPr>
                      <a:lvl8pPr marL="2400300" algn="l" defTabSz="685800" rtl="0" eaLnBrk="1" latinLnBrk="0" hangingPunct="1">
                        <a:defRPr sz="1350" b="1" kern="1200">
                          <a:solidFill>
                            <a:schemeClr val="lt1"/>
                          </a:solidFill>
                          <a:latin typeface="Calibri"/>
                        </a:defRPr>
                      </a:lvl8pPr>
                      <a:lvl9pPr marL="2743200" algn="l" defTabSz="685800" rtl="0" eaLnBrk="1" latinLnBrk="0" hangingPunct="1">
                        <a:defRPr sz="1350" b="1" kern="1200">
                          <a:solidFill>
                            <a:schemeClr val="lt1"/>
                          </a:solidFill>
                          <a:latin typeface="Calibri"/>
                        </a:defRPr>
                      </a:lvl9pPr>
                    </a:lstStyle>
                    <a:p>
                      <a:pPr marL="0" marR="0">
                        <a:lnSpc>
                          <a:spcPct val="107000"/>
                        </a:lnSpc>
                        <a:spcBef>
                          <a:spcPts val="0"/>
                        </a:spcBef>
                        <a:spcAft>
                          <a:spcPts val="0"/>
                        </a:spcAft>
                      </a:pPr>
                      <a:r>
                        <a:rPr lang="en-US" sz="1400" dirty="0" smtClean="0">
                          <a:effectLst/>
                          <a:latin typeface="+mn-lt"/>
                          <a:cs typeface="Times New Roman" panose="02020603050405020304" pitchFamily="18" charset="0"/>
                        </a:rPr>
                        <a:t>LTC Greg Van</a:t>
                      </a:r>
                      <a:r>
                        <a:rPr lang="en-US" sz="1400" baseline="0" dirty="0" smtClean="0">
                          <a:effectLst/>
                          <a:latin typeface="+mn-lt"/>
                          <a:cs typeface="Times New Roman" panose="02020603050405020304" pitchFamily="18" charset="0"/>
                        </a:rPr>
                        <a:t> Dyke</a:t>
                      </a:r>
                      <a:endParaRPr lang="en-US" sz="1400" dirty="0">
                        <a:effectLst/>
                        <a:latin typeface="+mn-lt"/>
                        <a:ea typeface="Calibri" panose="020F0502020204030204" pitchFamily="34" charset="0"/>
                        <a:cs typeface="Times New Roman" panose="02020603050405020304" pitchFamily="18" charset="0"/>
                      </a:endParaRPr>
                    </a:p>
                  </a:txBody>
                  <a:tcPr marL="57676" marR="57676" marT="0" marB="0">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r>
                        <a:rPr lang="en-US" sz="1400" dirty="0" smtClean="0">
                          <a:latin typeface="+mn-lt"/>
                          <a:cs typeface="Times New Roman" panose="02020603050405020304" pitchFamily="18" charset="0"/>
                        </a:rPr>
                        <a:t>AF Primary</a:t>
                      </a:r>
                      <a:endParaRPr lang="en-US" sz="1400" dirty="0">
                        <a:latin typeface="+mn-lt"/>
                        <a:cs typeface="Times New Roman" panose="02020603050405020304" pitchFamily="18" charset="0"/>
                      </a:endParaRPr>
                    </a:p>
                  </a:txBody>
                  <a:tcPr marL="57676" marR="57676"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lvl1pPr marL="0" algn="l" defTabSz="685800" rtl="0" eaLnBrk="1" latinLnBrk="0" hangingPunct="1">
                        <a:defRPr sz="1350" kern="1200">
                          <a:solidFill>
                            <a:schemeClr val="dk1"/>
                          </a:solidFill>
                          <a:latin typeface="Calibri"/>
                        </a:defRPr>
                      </a:lvl1pPr>
                      <a:lvl2pPr marL="342900" algn="l" defTabSz="685800" rtl="0" eaLnBrk="1" latinLnBrk="0" hangingPunct="1">
                        <a:defRPr sz="1350" kern="1200">
                          <a:solidFill>
                            <a:schemeClr val="dk1"/>
                          </a:solidFill>
                          <a:latin typeface="Calibri"/>
                        </a:defRPr>
                      </a:lvl2pPr>
                      <a:lvl3pPr marL="685800" algn="l" defTabSz="685800" rtl="0" eaLnBrk="1" latinLnBrk="0" hangingPunct="1">
                        <a:defRPr sz="1350" kern="1200">
                          <a:solidFill>
                            <a:schemeClr val="dk1"/>
                          </a:solidFill>
                          <a:latin typeface="Calibri"/>
                        </a:defRPr>
                      </a:lvl3pPr>
                      <a:lvl4pPr marL="1028700" algn="l" defTabSz="685800" rtl="0" eaLnBrk="1" latinLnBrk="0" hangingPunct="1">
                        <a:defRPr sz="1350" kern="1200">
                          <a:solidFill>
                            <a:schemeClr val="dk1"/>
                          </a:solidFill>
                          <a:latin typeface="Calibri"/>
                        </a:defRPr>
                      </a:lvl4pPr>
                      <a:lvl5pPr marL="1371600" algn="l" defTabSz="685800" rtl="0" eaLnBrk="1" latinLnBrk="0" hangingPunct="1">
                        <a:defRPr sz="1350" kern="1200">
                          <a:solidFill>
                            <a:schemeClr val="dk1"/>
                          </a:solidFill>
                          <a:latin typeface="Calibri"/>
                        </a:defRPr>
                      </a:lvl5pPr>
                      <a:lvl6pPr marL="1714500" algn="l" defTabSz="685800" rtl="0" eaLnBrk="1" latinLnBrk="0" hangingPunct="1">
                        <a:defRPr sz="1350" kern="1200">
                          <a:solidFill>
                            <a:schemeClr val="dk1"/>
                          </a:solidFill>
                          <a:latin typeface="Calibri"/>
                        </a:defRPr>
                      </a:lvl6pPr>
                      <a:lvl7pPr marL="2057400" algn="l" defTabSz="685800" rtl="0" eaLnBrk="1" latinLnBrk="0" hangingPunct="1">
                        <a:defRPr sz="1350" kern="1200">
                          <a:solidFill>
                            <a:schemeClr val="dk1"/>
                          </a:solidFill>
                          <a:latin typeface="Calibri"/>
                        </a:defRPr>
                      </a:lvl7pPr>
                      <a:lvl8pPr marL="2400300" algn="l" defTabSz="685800" rtl="0" eaLnBrk="1" latinLnBrk="0" hangingPunct="1">
                        <a:defRPr sz="1350" kern="1200">
                          <a:solidFill>
                            <a:schemeClr val="dk1"/>
                          </a:solidFill>
                          <a:latin typeface="Calibri"/>
                        </a:defRPr>
                      </a:lvl8pPr>
                      <a:lvl9pPr marL="2743200" algn="l" defTabSz="685800" rtl="0" eaLnBrk="1" latinLnBrk="0" hangingPunct="1">
                        <a:defRPr sz="1350" kern="1200">
                          <a:solidFill>
                            <a:schemeClr val="dk1"/>
                          </a:solidFill>
                          <a:latin typeface="Calibri"/>
                        </a:defRPr>
                      </a:lvl9pPr>
                    </a:lstStyle>
                    <a:p>
                      <a:pPr marL="0" marR="0" lvl="0" indent="0" algn="l" defTabSz="685800" rtl="0" eaLnBrk="1" fontAlgn="auto" latinLnBrk="0" hangingPunct="1">
                        <a:lnSpc>
                          <a:spcPct val="107000"/>
                        </a:lnSpc>
                        <a:spcBef>
                          <a:spcPts val="0"/>
                        </a:spcBef>
                        <a:spcAft>
                          <a:spcPts val="0"/>
                        </a:spcAft>
                        <a:buClrTx/>
                        <a:buSzTx/>
                        <a:buFontTx/>
                        <a:buNone/>
                        <a:tabLst/>
                        <a:defRPr/>
                      </a:pPr>
                      <a:r>
                        <a:rPr lang="en-US" sz="1400" smtClean="0">
                          <a:effectLst/>
                          <a:latin typeface="+mn-lt"/>
                          <a:cs typeface="Times New Roman" panose="02020603050405020304" pitchFamily="18" charset="0"/>
                        </a:rPr>
                        <a:t>AFNWC/NIBF</a:t>
                      </a:r>
                      <a:endParaRPr lang="en-US" sz="1400" smtClean="0">
                        <a:effectLst/>
                        <a:latin typeface="+mn-lt"/>
                        <a:ea typeface="Calibri" panose="020F0502020204030204" pitchFamily="34" charset="0"/>
                        <a:cs typeface="Times New Roman" panose="02020603050405020304" pitchFamily="18" charset="0"/>
                      </a:endParaRPr>
                    </a:p>
                  </a:txBody>
                  <a:tcPr marL="57676" marR="57676"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4"/>
                  </a:ext>
                </a:extLst>
              </a:tr>
              <a:tr h="222421">
                <a:tc>
                  <a:txBody>
                    <a:bodyPr/>
                    <a:lstStyle/>
                    <a:p>
                      <a:pPr marL="0" marR="0" algn="l" defTabSz="685800" rtl="0" eaLnBrk="1" latinLnBrk="0" hangingPunct="1">
                        <a:lnSpc>
                          <a:spcPct val="107000"/>
                        </a:lnSpc>
                        <a:spcBef>
                          <a:spcPts val="0"/>
                        </a:spcBef>
                        <a:spcAft>
                          <a:spcPts val="0"/>
                        </a:spcAft>
                      </a:pPr>
                      <a:r>
                        <a:rPr lang="en-US" sz="1400" b="1" kern="1200" dirty="0" smtClean="0">
                          <a:solidFill>
                            <a:schemeClr val="lt1"/>
                          </a:solidFill>
                          <a:effectLst/>
                          <a:latin typeface="+mn-lt"/>
                          <a:ea typeface="+mn-ea"/>
                          <a:cs typeface="Times New Roman" panose="02020603050405020304" pitchFamily="18" charset="0"/>
                        </a:rPr>
                        <a:t>David Davis</a:t>
                      </a:r>
                      <a:endParaRPr lang="en-US" sz="1400" b="1" kern="1200" dirty="0">
                        <a:solidFill>
                          <a:schemeClr val="lt1"/>
                        </a:solidFill>
                        <a:effectLst/>
                        <a:latin typeface="+mn-lt"/>
                        <a:ea typeface="+mn-ea"/>
                        <a:cs typeface="Times New Roman" panose="02020603050405020304" pitchFamily="18" charset="0"/>
                      </a:endParaRPr>
                    </a:p>
                  </a:txBody>
                  <a:tcPr marL="57676" marR="57676"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p>
                      <a:r>
                        <a:rPr lang="en-US" sz="1400" dirty="0" smtClean="0">
                          <a:latin typeface="+mn-lt"/>
                          <a:cs typeface="Times New Roman" panose="02020603050405020304" pitchFamily="18" charset="0"/>
                        </a:rPr>
                        <a:t>AF Primary</a:t>
                      </a:r>
                      <a:endParaRPr lang="en-US" sz="1400" dirty="0">
                        <a:latin typeface="+mn-lt"/>
                        <a:cs typeface="Times New Roman" panose="02020603050405020304" pitchFamily="18" charset="0"/>
                      </a:endParaRPr>
                    </a:p>
                  </a:txBody>
                  <a:tcPr marL="57676" marR="57676"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r>
                        <a:rPr lang="en-US" sz="1400" dirty="0" smtClean="0">
                          <a:latin typeface="+mn-lt"/>
                          <a:cs typeface="Times New Roman" panose="02020603050405020304" pitchFamily="18" charset="0"/>
                        </a:rPr>
                        <a:t>AFSMC</a:t>
                      </a:r>
                      <a:endParaRPr lang="en-US" sz="1400" dirty="0">
                        <a:latin typeface="+mn-lt"/>
                        <a:cs typeface="Times New Roman" panose="02020603050405020304" pitchFamily="18" charset="0"/>
                      </a:endParaRPr>
                    </a:p>
                  </a:txBody>
                  <a:tcPr marL="57676" marR="57676"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5"/>
                  </a:ext>
                </a:extLst>
              </a:tr>
              <a:tr h="160904">
                <a:tc>
                  <a:txBody>
                    <a:bodyPr/>
                    <a:lstStyle/>
                    <a:p>
                      <a:pPr marL="0" marR="0">
                        <a:lnSpc>
                          <a:spcPct val="107000"/>
                        </a:lnSpc>
                        <a:spcBef>
                          <a:spcPts val="0"/>
                        </a:spcBef>
                        <a:spcAft>
                          <a:spcPts val="0"/>
                        </a:spcAft>
                      </a:pPr>
                      <a:r>
                        <a:rPr lang="en-US" sz="1400" b="1" dirty="0" smtClean="0">
                          <a:solidFill>
                            <a:schemeClr val="bg1"/>
                          </a:solidFill>
                          <a:effectLst/>
                          <a:latin typeface="+mn-lt"/>
                          <a:ea typeface="Calibri" panose="020F0502020204030204" pitchFamily="34" charset="0"/>
                          <a:cs typeface="Times New Roman" panose="02020603050405020304" pitchFamily="18" charset="0"/>
                        </a:rPr>
                        <a:t>Sarah Armstrong</a:t>
                      </a:r>
                      <a:endParaRPr lang="en-US" sz="1400" b="1" dirty="0">
                        <a:solidFill>
                          <a:schemeClr val="bg1"/>
                        </a:solidFill>
                        <a:effectLst/>
                        <a:latin typeface="+mn-lt"/>
                        <a:ea typeface="Calibri" panose="020F0502020204030204" pitchFamily="34" charset="0"/>
                        <a:cs typeface="Times New Roman" panose="02020603050405020304" pitchFamily="18" charset="0"/>
                      </a:endParaRPr>
                    </a:p>
                  </a:txBody>
                  <a:tcPr marL="57676" marR="57676" marT="0" marB="0">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marR="0">
                        <a:lnSpc>
                          <a:spcPct val="107000"/>
                        </a:lnSpc>
                        <a:spcBef>
                          <a:spcPts val="0"/>
                        </a:spcBef>
                        <a:spcAft>
                          <a:spcPts val="0"/>
                        </a:spcAft>
                      </a:pPr>
                      <a:r>
                        <a:rPr lang="en-US" sz="1400" dirty="0" smtClean="0">
                          <a:effectLst/>
                          <a:latin typeface="+mn-lt"/>
                          <a:ea typeface="Calibri" panose="020F0502020204030204" pitchFamily="34" charset="0"/>
                          <a:cs typeface="Times New Roman" panose="02020603050405020304" pitchFamily="18" charset="0"/>
                        </a:rPr>
                        <a:t>Support to Navy</a:t>
                      </a:r>
                      <a:endParaRPr lang="en-US" sz="1400" dirty="0">
                        <a:effectLst/>
                        <a:latin typeface="+mn-lt"/>
                        <a:ea typeface="Calibri" panose="020F0502020204030204" pitchFamily="34" charset="0"/>
                        <a:cs typeface="Times New Roman" panose="02020603050405020304" pitchFamily="18" charset="0"/>
                      </a:endParaRPr>
                    </a:p>
                  </a:txBody>
                  <a:tcPr marL="57676" marR="57676"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marL="0" marR="0">
                        <a:lnSpc>
                          <a:spcPct val="107000"/>
                        </a:lnSpc>
                        <a:spcBef>
                          <a:spcPts val="0"/>
                        </a:spcBef>
                        <a:spcAft>
                          <a:spcPts val="0"/>
                        </a:spcAft>
                      </a:pPr>
                      <a:r>
                        <a:rPr lang="en-US" sz="1400" dirty="0" smtClean="0">
                          <a:effectLst/>
                          <a:latin typeface="+mn-lt"/>
                          <a:ea typeface="Calibri" panose="020F0502020204030204" pitchFamily="34" charset="0"/>
                          <a:cs typeface="Times New Roman" panose="02020603050405020304" pitchFamily="18" charset="0"/>
                        </a:rPr>
                        <a:t>NSWC Crane</a:t>
                      </a:r>
                      <a:endParaRPr lang="en-US" sz="1400" dirty="0">
                        <a:effectLst/>
                        <a:latin typeface="+mn-lt"/>
                        <a:ea typeface="Calibri" panose="020F0502020204030204" pitchFamily="34" charset="0"/>
                        <a:cs typeface="Times New Roman" panose="02020603050405020304" pitchFamily="18" charset="0"/>
                      </a:endParaRPr>
                    </a:p>
                  </a:txBody>
                  <a:tcPr marL="57676" marR="57676" marT="0" marB="0">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6"/>
                  </a:ext>
                </a:extLst>
              </a:tr>
              <a:tr h="207491">
                <a:tc>
                  <a:txBody>
                    <a:bodyPr/>
                    <a:lstStyle>
                      <a:lvl1pPr marL="0" algn="l" defTabSz="685800" rtl="0" eaLnBrk="1" latinLnBrk="0" hangingPunct="1">
                        <a:defRPr sz="1350" b="1" kern="1200">
                          <a:solidFill>
                            <a:schemeClr val="lt1"/>
                          </a:solidFill>
                          <a:latin typeface="Calibri"/>
                        </a:defRPr>
                      </a:lvl1pPr>
                      <a:lvl2pPr marL="342900" algn="l" defTabSz="685800" rtl="0" eaLnBrk="1" latinLnBrk="0" hangingPunct="1">
                        <a:defRPr sz="1350" b="1" kern="1200">
                          <a:solidFill>
                            <a:schemeClr val="lt1"/>
                          </a:solidFill>
                          <a:latin typeface="Calibri"/>
                        </a:defRPr>
                      </a:lvl2pPr>
                      <a:lvl3pPr marL="685800" algn="l" defTabSz="685800" rtl="0" eaLnBrk="1" latinLnBrk="0" hangingPunct="1">
                        <a:defRPr sz="1350" b="1" kern="1200">
                          <a:solidFill>
                            <a:schemeClr val="lt1"/>
                          </a:solidFill>
                          <a:latin typeface="Calibri"/>
                        </a:defRPr>
                      </a:lvl3pPr>
                      <a:lvl4pPr marL="1028700" algn="l" defTabSz="685800" rtl="0" eaLnBrk="1" latinLnBrk="0" hangingPunct="1">
                        <a:defRPr sz="1350" b="1" kern="1200">
                          <a:solidFill>
                            <a:schemeClr val="lt1"/>
                          </a:solidFill>
                          <a:latin typeface="Calibri"/>
                        </a:defRPr>
                      </a:lvl4pPr>
                      <a:lvl5pPr marL="1371600" algn="l" defTabSz="685800" rtl="0" eaLnBrk="1" latinLnBrk="0" hangingPunct="1">
                        <a:defRPr sz="1350" b="1" kern="1200">
                          <a:solidFill>
                            <a:schemeClr val="lt1"/>
                          </a:solidFill>
                          <a:latin typeface="Calibri"/>
                        </a:defRPr>
                      </a:lvl5pPr>
                      <a:lvl6pPr marL="1714500" algn="l" defTabSz="685800" rtl="0" eaLnBrk="1" latinLnBrk="0" hangingPunct="1">
                        <a:defRPr sz="1350" b="1" kern="1200">
                          <a:solidFill>
                            <a:schemeClr val="lt1"/>
                          </a:solidFill>
                          <a:latin typeface="Calibri"/>
                        </a:defRPr>
                      </a:lvl6pPr>
                      <a:lvl7pPr marL="2057400" algn="l" defTabSz="685800" rtl="0" eaLnBrk="1" latinLnBrk="0" hangingPunct="1">
                        <a:defRPr sz="1350" b="1" kern="1200">
                          <a:solidFill>
                            <a:schemeClr val="lt1"/>
                          </a:solidFill>
                          <a:latin typeface="Calibri"/>
                        </a:defRPr>
                      </a:lvl7pPr>
                      <a:lvl8pPr marL="2400300" algn="l" defTabSz="685800" rtl="0" eaLnBrk="1" latinLnBrk="0" hangingPunct="1">
                        <a:defRPr sz="1350" b="1" kern="1200">
                          <a:solidFill>
                            <a:schemeClr val="lt1"/>
                          </a:solidFill>
                          <a:latin typeface="Calibri"/>
                        </a:defRPr>
                      </a:lvl8pPr>
                      <a:lvl9pPr marL="2743200" algn="l" defTabSz="685800" rtl="0" eaLnBrk="1" latinLnBrk="0" hangingPunct="1">
                        <a:defRPr sz="1350" b="1" kern="1200">
                          <a:solidFill>
                            <a:schemeClr val="lt1"/>
                          </a:solidFill>
                          <a:latin typeface="Calibri"/>
                        </a:defRPr>
                      </a:lvl9pPr>
                    </a:lstStyle>
                    <a:p>
                      <a:pPr marL="0" marR="0">
                        <a:lnSpc>
                          <a:spcPct val="107000"/>
                        </a:lnSpc>
                        <a:spcBef>
                          <a:spcPts val="0"/>
                        </a:spcBef>
                        <a:spcAft>
                          <a:spcPts val="0"/>
                        </a:spcAft>
                      </a:pPr>
                      <a:r>
                        <a:rPr lang="en-US" sz="1400" dirty="0">
                          <a:effectLst/>
                          <a:latin typeface="+mn-lt"/>
                          <a:cs typeface="Times New Roman" panose="02020603050405020304" pitchFamily="18" charset="0"/>
                        </a:rPr>
                        <a:t>Mark Ulep</a:t>
                      </a:r>
                      <a:endParaRPr lang="en-US" sz="1400" dirty="0">
                        <a:effectLst/>
                        <a:latin typeface="+mn-lt"/>
                        <a:ea typeface="Calibri" panose="020F0502020204030204" pitchFamily="34" charset="0"/>
                        <a:cs typeface="Times New Roman" panose="02020603050405020304" pitchFamily="18" charset="0"/>
                      </a:endParaRPr>
                    </a:p>
                  </a:txBody>
                  <a:tcPr marL="57676" marR="57676" marT="0" marB="0">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r>
                        <a:rPr lang="en-US" sz="1400" dirty="0" smtClean="0">
                          <a:latin typeface="+mn-lt"/>
                          <a:cs typeface="Times New Roman" panose="02020603050405020304" pitchFamily="18" charset="0"/>
                        </a:rPr>
                        <a:t>Support to Navy</a:t>
                      </a:r>
                      <a:endParaRPr lang="en-US" sz="1400" dirty="0">
                        <a:latin typeface="+mn-lt"/>
                        <a:cs typeface="Times New Roman" panose="02020603050405020304" pitchFamily="18" charset="0"/>
                      </a:endParaRPr>
                    </a:p>
                  </a:txBody>
                  <a:tcPr marL="57676" marR="57676"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marL="0" algn="l" defTabSz="685800" rtl="0" eaLnBrk="1" latinLnBrk="0" hangingPunct="1">
                        <a:defRPr sz="1350" kern="1200">
                          <a:solidFill>
                            <a:schemeClr val="dk1"/>
                          </a:solidFill>
                          <a:latin typeface="Calibri"/>
                        </a:defRPr>
                      </a:lvl1pPr>
                      <a:lvl2pPr marL="342900" algn="l" defTabSz="685800" rtl="0" eaLnBrk="1" latinLnBrk="0" hangingPunct="1">
                        <a:defRPr sz="1350" kern="1200">
                          <a:solidFill>
                            <a:schemeClr val="dk1"/>
                          </a:solidFill>
                          <a:latin typeface="Calibri"/>
                        </a:defRPr>
                      </a:lvl2pPr>
                      <a:lvl3pPr marL="685800" algn="l" defTabSz="685800" rtl="0" eaLnBrk="1" latinLnBrk="0" hangingPunct="1">
                        <a:defRPr sz="1350" kern="1200">
                          <a:solidFill>
                            <a:schemeClr val="dk1"/>
                          </a:solidFill>
                          <a:latin typeface="Calibri"/>
                        </a:defRPr>
                      </a:lvl3pPr>
                      <a:lvl4pPr marL="1028700" algn="l" defTabSz="685800" rtl="0" eaLnBrk="1" latinLnBrk="0" hangingPunct="1">
                        <a:defRPr sz="1350" kern="1200">
                          <a:solidFill>
                            <a:schemeClr val="dk1"/>
                          </a:solidFill>
                          <a:latin typeface="Calibri"/>
                        </a:defRPr>
                      </a:lvl4pPr>
                      <a:lvl5pPr marL="1371600" algn="l" defTabSz="685800" rtl="0" eaLnBrk="1" latinLnBrk="0" hangingPunct="1">
                        <a:defRPr sz="1350" kern="1200">
                          <a:solidFill>
                            <a:schemeClr val="dk1"/>
                          </a:solidFill>
                          <a:latin typeface="Calibri"/>
                        </a:defRPr>
                      </a:lvl5pPr>
                      <a:lvl6pPr marL="1714500" algn="l" defTabSz="685800" rtl="0" eaLnBrk="1" latinLnBrk="0" hangingPunct="1">
                        <a:defRPr sz="1350" kern="1200">
                          <a:solidFill>
                            <a:schemeClr val="dk1"/>
                          </a:solidFill>
                          <a:latin typeface="Calibri"/>
                        </a:defRPr>
                      </a:lvl6pPr>
                      <a:lvl7pPr marL="2057400" algn="l" defTabSz="685800" rtl="0" eaLnBrk="1" latinLnBrk="0" hangingPunct="1">
                        <a:defRPr sz="1350" kern="1200">
                          <a:solidFill>
                            <a:schemeClr val="dk1"/>
                          </a:solidFill>
                          <a:latin typeface="Calibri"/>
                        </a:defRPr>
                      </a:lvl7pPr>
                      <a:lvl8pPr marL="2400300" algn="l" defTabSz="685800" rtl="0" eaLnBrk="1" latinLnBrk="0" hangingPunct="1">
                        <a:defRPr sz="1350" kern="1200">
                          <a:solidFill>
                            <a:schemeClr val="dk1"/>
                          </a:solidFill>
                          <a:latin typeface="Calibri"/>
                        </a:defRPr>
                      </a:lvl8pPr>
                      <a:lvl9pPr marL="2743200" algn="l" defTabSz="685800" rtl="0" eaLnBrk="1" latinLnBrk="0" hangingPunct="1">
                        <a:defRPr sz="1350" kern="1200">
                          <a:solidFill>
                            <a:schemeClr val="dk1"/>
                          </a:solidFill>
                          <a:latin typeface="Calibri"/>
                        </a:defRPr>
                      </a:lvl9pPr>
                    </a:lstStyle>
                    <a:p>
                      <a:pPr marL="0" marR="0">
                        <a:lnSpc>
                          <a:spcPct val="107000"/>
                        </a:lnSpc>
                        <a:spcBef>
                          <a:spcPts val="0"/>
                        </a:spcBef>
                        <a:spcAft>
                          <a:spcPts val="0"/>
                        </a:spcAft>
                      </a:pPr>
                      <a:r>
                        <a:rPr lang="en-US" sz="1400" dirty="0">
                          <a:effectLst/>
                          <a:latin typeface="+mn-lt"/>
                          <a:cs typeface="Times New Roman" panose="02020603050405020304" pitchFamily="18" charset="0"/>
                        </a:rPr>
                        <a:t>Navy SSP</a:t>
                      </a:r>
                      <a:endParaRPr lang="en-US" sz="1400" dirty="0">
                        <a:effectLst/>
                        <a:latin typeface="+mn-lt"/>
                        <a:ea typeface="Calibri" panose="020F0502020204030204" pitchFamily="34" charset="0"/>
                        <a:cs typeface="Times New Roman" panose="02020603050405020304" pitchFamily="18" charset="0"/>
                      </a:endParaRPr>
                    </a:p>
                  </a:txBody>
                  <a:tcPr marL="57676" marR="57676" marT="0" marB="0">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7"/>
                  </a:ext>
                </a:extLst>
              </a:tr>
              <a:tr h="197708">
                <a:tc>
                  <a:txBody>
                    <a:bodyPr/>
                    <a:lstStyle>
                      <a:lvl1pPr marL="0" algn="l" defTabSz="685800" rtl="0" eaLnBrk="1" latinLnBrk="0" hangingPunct="1">
                        <a:defRPr sz="1350" b="1" kern="1200">
                          <a:solidFill>
                            <a:schemeClr val="lt1"/>
                          </a:solidFill>
                          <a:latin typeface="Calibri"/>
                        </a:defRPr>
                      </a:lvl1pPr>
                      <a:lvl2pPr marL="342900" algn="l" defTabSz="685800" rtl="0" eaLnBrk="1" latinLnBrk="0" hangingPunct="1">
                        <a:defRPr sz="1350" b="1" kern="1200">
                          <a:solidFill>
                            <a:schemeClr val="lt1"/>
                          </a:solidFill>
                          <a:latin typeface="Calibri"/>
                        </a:defRPr>
                      </a:lvl2pPr>
                      <a:lvl3pPr marL="685800" algn="l" defTabSz="685800" rtl="0" eaLnBrk="1" latinLnBrk="0" hangingPunct="1">
                        <a:defRPr sz="1350" b="1" kern="1200">
                          <a:solidFill>
                            <a:schemeClr val="lt1"/>
                          </a:solidFill>
                          <a:latin typeface="Calibri"/>
                        </a:defRPr>
                      </a:lvl3pPr>
                      <a:lvl4pPr marL="1028700" algn="l" defTabSz="685800" rtl="0" eaLnBrk="1" latinLnBrk="0" hangingPunct="1">
                        <a:defRPr sz="1350" b="1" kern="1200">
                          <a:solidFill>
                            <a:schemeClr val="lt1"/>
                          </a:solidFill>
                          <a:latin typeface="Calibri"/>
                        </a:defRPr>
                      </a:lvl4pPr>
                      <a:lvl5pPr marL="1371600" algn="l" defTabSz="685800" rtl="0" eaLnBrk="1" latinLnBrk="0" hangingPunct="1">
                        <a:defRPr sz="1350" b="1" kern="1200">
                          <a:solidFill>
                            <a:schemeClr val="lt1"/>
                          </a:solidFill>
                          <a:latin typeface="Calibri"/>
                        </a:defRPr>
                      </a:lvl5pPr>
                      <a:lvl6pPr marL="1714500" algn="l" defTabSz="685800" rtl="0" eaLnBrk="1" latinLnBrk="0" hangingPunct="1">
                        <a:defRPr sz="1350" b="1" kern="1200">
                          <a:solidFill>
                            <a:schemeClr val="lt1"/>
                          </a:solidFill>
                          <a:latin typeface="Calibri"/>
                        </a:defRPr>
                      </a:lvl6pPr>
                      <a:lvl7pPr marL="2057400" algn="l" defTabSz="685800" rtl="0" eaLnBrk="1" latinLnBrk="0" hangingPunct="1">
                        <a:defRPr sz="1350" b="1" kern="1200">
                          <a:solidFill>
                            <a:schemeClr val="lt1"/>
                          </a:solidFill>
                          <a:latin typeface="Calibri"/>
                        </a:defRPr>
                      </a:lvl7pPr>
                      <a:lvl8pPr marL="2400300" algn="l" defTabSz="685800" rtl="0" eaLnBrk="1" latinLnBrk="0" hangingPunct="1">
                        <a:defRPr sz="1350" b="1" kern="1200">
                          <a:solidFill>
                            <a:schemeClr val="lt1"/>
                          </a:solidFill>
                          <a:latin typeface="Calibri"/>
                        </a:defRPr>
                      </a:lvl8pPr>
                      <a:lvl9pPr marL="2743200" algn="l" defTabSz="685800" rtl="0" eaLnBrk="1" latinLnBrk="0" hangingPunct="1">
                        <a:defRPr sz="1350" b="1" kern="1200">
                          <a:solidFill>
                            <a:schemeClr val="lt1"/>
                          </a:solidFill>
                          <a:latin typeface="Calibri"/>
                        </a:defRPr>
                      </a:lvl9pPr>
                    </a:lstStyle>
                    <a:p>
                      <a:pPr marL="0" marR="0">
                        <a:lnSpc>
                          <a:spcPct val="107000"/>
                        </a:lnSpc>
                        <a:spcBef>
                          <a:spcPts val="0"/>
                        </a:spcBef>
                        <a:spcAft>
                          <a:spcPts val="0"/>
                        </a:spcAft>
                      </a:pPr>
                      <a:r>
                        <a:rPr lang="en-US" sz="1400" dirty="0">
                          <a:effectLst/>
                          <a:latin typeface="+mn-lt"/>
                          <a:cs typeface="Times New Roman" panose="02020603050405020304" pitchFamily="18" charset="0"/>
                        </a:rPr>
                        <a:t>Mark Johnson</a:t>
                      </a:r>
                      <a:endParaRPr lang="en-US" sz="1400" dirty="0">
                        <a:effectLst/>
                        <a:latin typeface="+mn-lt"/>
                        <a:ea typeface="Calibri" panose="020F0502020204030204" pitchFamily="34" charset="0"/>
                        <a:cs typeface="Times New Roman" panose="02020603050405020304" pitchFamily="18" charset="0"/>
                      </a:endParaRPr>
                    </a:p>
                  </a:txBody>
                  <a:tcPr marL="57676" marR="57676" marT="0" marB="0">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p>
                      <a:r>
                        <a:rPr lang="en-US" sz="1400" dirty="0" smtClean="0">
                          <a:latin typeface="+mn-lt"/>
                          <a:cs typeface="Times New Roman" panose="02020603050405020304" pitchFamily="18" charset="0"/>
                        </a:rPr>
                        <a:t>Support to AF</a:t>
                      </a:r>
                      <a:endParaRPr lang="en-US" sz="1400" dirty="0">
                        <a:latin typeface="+mn-lt"/>
                        <a:cs typeface="Times New Roman" panose="02020603050405020304" pitchFamily="18" charset="0"/>
                      </a:endParaRPr>
                    </a:p>
                  </a:txBody>
                  <a:tcPr marL="57676" marR="57676"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lvl1pPr marL="0" algn="l" defTabSz="685800" rtl="0" eaLnBrk="1" latinLnBrk="0" hangingPunct="1">
                        <a:defRPr sz="1350" kern="1200">
                          <a:solidFill>
                            <a:schemeClr val="dk1"/>
                          </a:solidFill>
                          <a:latin typeface="Calibri"/>
                        </a:defRPr>
                      </a:lvl1pPr>
                      <a:lvl2pPr marL="342900" algn="l" defTabSz="685800" rtl="0" eaLnBrk="1" latinLnBrk="0" hangingPunct="1">
                        <a:defRPr sz="1350" kern="1200">
                          <a:solidFill>
                            <a:schemeClr val="dk1"/>
                          </a:solidFill>
                          <a:latin typeface="Calibri"/>
                        </a:defRPr>
                      </a:lvl2pPr>
                      <a:lvl3pPr marL="685800" algn="l" defTabSz="685800" rtl="0" eaLnBrk="1" latinLnBrk="0" hangingPunct="1">
                        <a:defRPr sz="1350" kern="1200">
                          <a:solidFill>
                            <a:schemeClr val="dk1"/>
                          </a:solidFill>
                          <a:latin typeface="Calibri"/>
                        </a:defRPr>
                      </a:lvl3pPr>
                      <a:lvl4pPr marL="1028700" algn="l" defTabSz="685800" rtl="0" eaLnBrk="1" latinLnBrk="0" hangingPunct="1">
                        <a:defRPr sz="1350" kern="1200">
                          <a:solidFill>
                            <a:schemeClr val="dk1"/>
                          </a:solidFill>
                          <a:latin typeface="Calibri"/>
                        </a:defRPr>
                      </a:lvl4pPr>
                      <a:lvl5pPr marL="1371600" algn="l" defTabSz="685800" rtl="0" eaLnBrk="1" latinLnBrk="0" hangingPunct="1">
                        <a:defRPr sz="1350" kern="1200">
                          <a:solidFill>
                            <a:schemeClr val="dk1"/>
                          </a:solidFill>
                          <a:latin typeface="Calibri"/>
                        </a:defRPr>
                      </a:lvl5pPr>
                      <a:lvl6pPr marL="1714500" algn="l" defTabSz="685800" rtl="0" eaLnBrk="1" latinLnBrk="0" hangingPunct="1">
                        <a:defRPr sz="1350" kern="1200">
                          <a:solidFill>
                            <a:schemeClr val="dk1"/>
                          </a:solidFill>
                          <a:latin typeface="Calibri"/>
                        </a:defRPr>
                      </a:lvl6pPr>
                      <a:lvl7pPr marL="2057400" algn="l" defTabSz="685800" rtl="0" eaLnBrk="1" latinLnBrk="0" hangingPunct="1">
                        <a:defRPr sz="1350" kern="1200">
                          <a:solidFill>
                            <a:schemeClr val="dk1"/>
                          </a:solidFill>
                          <a:latin typeface="Calibri"/>
                        </a:defRPr>
                      </a:lvl7pPr>
                      <a:lvl8pPr marL="2400300" algn="l" defTabSz="685800" rtl="0" eaLnBrk="1" latinLnBrk="0" hangingPunct="1">
                        <a:defRPr sz="1350" kern="1200">
                          <a:solidFill>
                            <a:schemeClr val="dk1"/>
                          </a:solidFill>
                          <a:latin typeface="Calibri"/>
                        </a:defRPr>
                      </a:lvl8pPr>
                      <a:lvl9pPr marL="2743200" algn="l" defTabSz="685800" rtl="0" eaLnBrk="1" latinLnBrk="0" hangingPunct="1">
                        <a:defRPr sz="1350" kern="1200">
                          <a:solidFill>
                            <a:schemeClr val="dk1"/>
                          </a:solidFill>
                          <a:latin typeface="Calibri"/>
                        </a:defRPr>
                      </a:lvl9pPr>
                    </a:lstStyle>
                    <a:p>
                      <a:pPr marL="0" marR="0">
                        <a:lnSpc>
                          <a:spcPct val="107000"/>
                        </a:lnSpc>
                        <a:spcBef>
                          <a:spcPts val="0"/>
                        </a:spcBef>
                        <a:spcAft>
                          <a:spcPts val="0"/>
                        </a:spcAft>
                      </a:pPr>
                      <a:r>
                        <a:rPr lang="en-US" sz="1400" dirty="0" smtClean="0">
                          <a:effectLst/>
                          <a:latin typeface="+mn-lt"/>
                          <a:cs typeface="Times New Roman" panose="02020603050405020304" pitchFamily="18" charset="0"/>
                        </a:rPr>
                        <a:t>Aerospace AFNWC </a:t>
                      </a:r>
                      <a:endParaRPr lang="en-US" sz="1400" dirty="0">
                        <a:effectLst/>
                        <a:latin typeface="+mn-lt"/>
                        <a:ea typeface="Calibri" panose="020F0502020204030204" pitchFamily="34" charset="0"/>
                        <a:cs typeface="Times New Roman" panose="02020603050405020304" pitchFamily="18" charset="0"/>
                      </a:endParaRPr>
                    </a:p>
                  </a:txBody>
                  <a:tcPr marL="57676" marR="57676" marT="0" marB="0">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8"/>
                  </a:ext>
                </a:extLst>
              </a:tr>
              <a:tr h="197708">
                <a:tc>
                  <a:txBody>
                    <a:bodyPr/>
                    <a:lstStyle>
                      <a:lvl1pPr marL="0" algn="l" defTabSz="685800" rtl="0" eaLnBrk="1" latinLnBrk="0" hangingPunct="1">
                        <a:defRPr sz="1350" b="1" kern="1200">
                          <a:solidFill>
                            <a:schemeClr val="lt1"/>
                          </a:solidFill>
                          <a:latin typeface="Calibri"/>
                        </a:defRPr>
                      </a:lvl1pPr>
                      <a:lvl2pPr marL="342900" algn="l" defTabSz="685800" rtl="0" eaLnBrk="1" latinLnBrk="0" hangingPunct="1">
                        <a:defRPr sz="1350" b="1" kern="1200">
                          <a:solidFill>
                            <a:schemeClr val="lt1"/>
                          </a:solidFill>
                          <a:latin typeface="Calibri"/>
                        </a:defRPr>
                      </a:lvl2pPr>
                      <a:lvl3pPr marL="685800" algn="l" defTabSz="685800" rtl="0" eaLnBrk="1" latinLnBrk="0" hangingPunct="1">
                        <a:defRPr sz="1350" b="1" kern="1200">
                          <a:solidFill>
                            <a:schemeClr val="lt1"/>
                          </a:solidFill>
                          <a:latin typeface="Calibri"/>
                        </a:defRPr>
                      </a:lvl3pPr>
                      <a:lvl4pPr marL="1028700" algn="l" defTabSz="685800" rtl="0" eaLnBrk="1" latinLnBrk="0" hangingPunct="1">
                        <a:defRPr sz="1350" b="1" kern="1200">
                          <a:solidFill>
                            <a:schemeClr val="lt1"/>
                          </a:solidFill>
                          <a:latin typeface="Calibri"/>
                        </a:defRPr>
                      </a:lvl4pPr>
                      <a:lvl5pPr marL="1371600" algn="l" defTabSz="685800" rtl="0" eaLnBrk="1" latinLnBrk="0" hangingPunct="1">
                        <a:defRPr sz="1350" b="1" kern="1200">
                          <a:solidFill>
                            <a:schemeClr val="lt1"/>
                          </a:solidFill>
                          <a:latin typeface="Calibri"/>
                        </a:defRPr>
                      </a:lvl5pPr>
                      <a:lvl6pPr marL="1714500" algn="l" defTabSz="685800" rtl="0" eaLnBrk="1" latinLnBrk="0" hangingPunct="1">
                        <a:defRPr sz="1350" b="1" kern="1200">
                          <a:solidFill>
                            <a:schemeClr val="lt1"/>
                          </a:solidFill>
                          <a:latin typeface="Calibri"/>
                        </a:defRPr>
                      </a:lvl6pPr>
                      <a:lvl7pPr marL="2057400" algn="l" defTabSz="685800" rtl="0" eaLnBrk="1" latinLnBrk="0" hangingPunct="1">
                        <a:defRPr sz="1350" b="1" kern="1200">
                          <a:solidFill>
                            <a:schemeClr val="lt1"/>
                          </a:solidFill>
                          <a:latin typeface="Calibri"/>
                        </a:defRPr>
                      </a:lvl7pPr>
                      <a:lvl8pPr marL="2400300" algn="l" defTabSz="685800" rtl="0" eaLnBrk="1" latinLnBrk="0" hangingPunct="1">
                        <a:defRPr sz="1350" b="1" kern="1200">
                          <a:solidFill>
                            <a:schemeClr val="lt1"/>
                          </a:solidFill>
                          <a:latin typeface="Calibri"/>
                        </a:defRPr>
                      </a:lvl8pPr>
                      <a:lvl9pPr marL="2743200" algn="l" defTabSz="685800" rtl="0" eaLnBrk="1" latinLnBrk="0" hangingPunct="1">
                        <a:defRPr sz="1350" b="1" kern="1200">
                          <a:solidFill>
                            <a:schemeClr val="lt1"/>
                          </a:solidFill>
                          <a:latin typeface="Calibri"/>
                        </a:defRPr>
                      </a:lvl9pPr>
                    </a:lstStyle>
                    <a:p>
                      <a:pPr marL="0" marR="0">
                        <a:lnSpc>
                          <a:spcPct val="107000"/>
                        </a:lnSpc>
                        <a:spcBef>
                          <a:spcPts val="0"/>
                        </a:spcBef>
                        <a:spcAft>
                          <a:spcPts val="0"/>
                        </a:spcAft>
                      </a:pPr>
                      <a:r>
                        <a:rPr lang="en-US" sz="1400" dirty="0">
                          <a:effectLst/>
                          <a:latin typeface="+mn-lt"/>
                          <a:cs typeface="Times New Roman" panose="02020603050405020304" pitchFamily="18" charset="0"/>
                        </a:rPr>
                        <a:t>Steve Neville</a:t>
                      </a:r>
                      <a:endParaRPr lang="en-US" sz="1400" dirty="0">
                        <a:effectLst/>
                        <a:latin typeface="+mn-lt"/>
                        <a:ea typeface="Calibri" panose="020F0502020204030204" pitchFamily="34" charset="0"/>
                        <a:cs typeface="Times New Roman" panose="02020603050405020304" pitchFamily="18" charset="0"/>
                      </a:endParaRPr>
                    </a:p>
                  </a:txBody>
                  <a:tcPr marL="57676" marR="57676" marT="0" marB="0">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p>
                      <a:r>
                        <a:rPr lang="en-US" sz="1400" dirty="0" smtClean="0">
                          <a:latin typeface="+mn-lt"/>
                          <a:cs typeface="Times New Roman" panose="02020603050405020304" pitchFamily="18" charset="0"/>
                        </a:rPr>
                        <a:t>Support</a:t>
                      </a:r>
                      <a:r>
                        <a:rPr lang="en-US" sz="1400" baseline="0" dirty="0" smtClean="0">
                          <a:latin typeface="+mn-lt"/>
                          <a:cs typeface="Times New Roman" panose="02020603050405020304" pitchFamily="18" charset="0"/>
                        </a:rPr>
                        <a:t> to AF</a:t>
                      </a:r>
                      <a:endParaRPr lang="en-US" sz="1400" dirty="0">
                        <a:latin typeface="+mn-lt"/>
                        <a:cs typeface="Times New Roman" panose="02020603050405020304" pitchFamily="18" charset="0"/>
                      </a:endParaRPr>
                    </a:p>
                  </a:txBody>
                  <a:tcPr marL="57676" marR="57676"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lvl1pPr marL="0" algn="l" defTabSz="685800" rtl="0" eaLnBrk="1" latinLnBrk="0" hangingPunct="1">
                        <a:defRPr sz="1350" kern="1200">
                          <a:solidFill>
                            <a:schemeClr val="dk1"/>
                          </a:solidFill>
                          <a:latin typeface="Calibri"/>
                        </a:defRPr>
                      </a:lvl1pPr>
                      <a:lvl2pPr marL="342900" algn="l" defTabSz="685800" rtl="0" eaLnBrk="1" latinLnBrk="0" hangingPunct="1">
                        <a:defRPr sz="1350" kern="1200">
                          <a:solidFill>
                            <a:schemeClr val="dk1"/>
                          </a:solidFill>
                          <a:latin typeface="Calibri"/>
                        </a:defRPr>
                      </a:lvl2pPr>
                      <a:lvl3pPr marL="685800" algn="l" defTabSz="685800" rtl="0" eaLnBrk="1" latinLnBrk="0" hangingPunct="1">
                        <a:defRPr sz="1350" kern="1200">
                          <a:solidFill>
                            <a:schemeClr val="dk1"/>
                          </a:solidFill>
                          <a:latin typeface="Calibri"/>
                        </a:defRPr>
                      </a:lvl3pPr>
                      <a:lvl4pPr marL="1028700" algn="l" defTabSz="685800" rtl="0" eaLnBrk="1" latinLnBrk="0" hangingPunct="1">
                        <a:defRPr sz="1350" kern="1200">
                          <a:solidFill>
                            <a:schemeClr val="dk1"/>
                          </a:solidFill>
                          <a:latin typeface="Calibri"/>
                        </a:defRPr>
                      </a:lvl4pPr>
                      <a:lvl5pPr marL="1371600" algn="l" defTabSz="685800" rtl="0" eaLnBrk="1" latinLnBrk="0" hangingPunct="1">
                        <a:defRPr sz="1350" kern="1200">
                          <a:solidFill>
                            <a:schemeClr val="dk1"/>
                          </a:solidFill>
                          <a:latin typeface="Calibri"/>
                        </a:defRPr>
                      </a:lvl5pPr>
                      <a:lvl6pPr marL="1714500" algn="l" defTabSz="685800" rtl="0" eaLnBrk="1" latinLnBrk="0" hangingPunct="1">
                        <a:defRPr sz="1350" kern="1200">
                          <a:solidFill>
                            <a:schemeClr val="dk1"/>
                          </a:solidFill>
                          <a:latin typeface="Calibri"/>
                        </a:defRPr>
                      </a:lvl6pPr>
                      <a:lvl7pPr marL="2057400" algn="l" defTabSz="685800" rtl="0" eaLnBrk="1" latinLnBrk="0" hangingPunct="1">
                        <a:defRPr sz="1350" kern="1200">
                          <a:solidFill>
                            <a:schemeClr val="dk1"/>
                          </a:solidFill>
                          <a:latin typeface="Calibri"/>
                        </a:defRPr>
                      </a:lvl7pPr>
                      <a:lvl8pPr marL="2400300" algn="l" defTabSz="685800" rtl="0" eaLnBrk="1" latinLnBrk="0" hangingPunct="1">
                        <a:defRPr sz="1350" kern="1200">
                          <a:solidFill>
                            <a:schemeClr val="dk1"/>
                          </a:solidFill>
                          <a:latin typeface="Calibri"/>
                        </a:defRPr>
                      </a:lvl8pPr>
                      <a:lvl9pPr marL="2743200" algn="l" defTabSz="685800" rtl="0" eaLnBrk="1" latinLnBrk="0" hangingPunct="1">
                        <a:defRPr sz="1350" kern="1200">
                          <a:solidFill>
                            <a:schemeClr val="dk1"/>
                          </a:solidFill>
                          <a:latin typeface="Calibri"/>
                        </a:defRPr>
                      </a:lvl9pPr>
                    </a:lstStyle>
                    <a:p>
                      <a:pPr marL="0" marR="0">
                        <a:lnSpc>
                          <a:spcPct val="107000"/>
                        </a:lnSpc>
                        <a:spcBef>
                          <a:spcPts val="0"/>
                        </a:spcBef>
                        <a:spcAft>
                          <a:spcPts val="0"/>
                        </a:spcAft>
                      </a:pPr>
                      <a:r>
                        <a:rPr lang="en-US" sz="1400" dirty="0">
                          <a:effectLst/>
                          <a:latin typeface="+mn-lt"/>
                          <a:cs typeface="Times New Roman" panose="02020603050405020304" pitchFamily="18" charset="0"/>
                        </a:rPr>
                        <a:t>AFNWC/GBSD</a:t>
                      </a:r>
                      <a:endParaRPr lang="en-US" sz="1400" dirty="0">
                        <a:effectLst/>
                        <a:latin typeface="+mn-lt"/>
                        <a:ea typeface="Calibri" panose="020F0502020204030204" pitchFamily="34" charset="0"/>
                        <a:cs typeface="Times New Roman" panose="02020603050405020304" pitchFamily="18" charset="0"/>
                      </a:endParaRPr>
                    </a:p>
                  </a:txBody>
                  <a:tcPr marL="57676" marR="57676"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9"/>
                  </a:ext>
                </a:extLst>
              </a:tr>
              <a:tr h="160904">
                <a:tc>
                  <a:txBody>
                    <a:bodyPr/>
                    <a:lstStyle>
                      <a:lvl1pPr marL="0" algn="l" defTabSz="685800" rtl="0" eaLnBrk="1" latinLnBrk="0" hangingPunct="1">
                        <a:defRPr sz="1350" b="1" kern="1200">
                          <a:solidFill>
                            <a:schemeClr val="lt1"/>
                          </a:solidFill>
                          <a:latin typeface="Calibri"/>
                        </a:defRPr>
                      </a:lvl1pPr>
                      <a:lvl2pPr marL="342900" algn="l" defTabSz="685800" rtl="0" eaLnBrk="1" latinLnBrk="0" hangingPunct="1">
                        <a:defRPr sz="1350" b="1" kern="1200">
                          <a:solidFill>
                            <a:schemeClr val="lt1"/>
                          </a:solidFill>
                          <a:latin typeface="Calibri"/>
                        </a:defRPr>
                      </a:lvl2pPr>
                      <a:lvl3pPr marL="685800" algn="l" defTabSz="685800" rtl="0" eaLnBrk="1" latinLnBrk="0" hangingPunct="1">
                        <a:defRPr sz="1350" b="1" kern="1200">
                          <a:solidFill>
                            <a:schemeClr val="lt1"/>
                          </a:solidFill>
                          <a:latin typeface="Calibri"/>
                        </a:defRPr>
                      </a:lvl3pPr>
                      <a:lvl4pPr marL="1028700" algn="l" defTabSz="685800" rtl="0" eaLnBrk="1" latinLnBrk="0" hangingPunct="1">
                        <a:defRPr sz="1350" b="1" kern="1200">
                          <a:solidFill>
                            <a:schemeClr val="lt1"/>
                          </a:solidFill>
                          <a:latin typeface="Calibri"/>
                        </a:defRPr>
                      </a:lvl4pPr>
                      <a:lvl5pPr marL="1371600" algn="l" defTabSz="685800" rtl="0" eaLnBrk="1" latinLnBrk="0" hangingPunct="1">
                        <a:defRPr sz="1350" b="1" kern="1200">
                          <a:solidFill>
                            <a:schemeClr val="lt1"/>
                          </a:solidFill>
                          <a:latin typeface="Calibri"/>
                        </a:defRPr>
                      </a:lvl5pPr>
                      <a:lvl6pPr marL="1714500" algn="l" defTabSz="685800" rtl="0" eaLnBrk="1" latinLnBrk="0" hangingPunct="1">
                        <a:defRPr sz="1350" b="1" kern="1200">
                          <a:solidFill>
                            <a:schemeClr val="lt1"/>
                          </a:solidFill>
                          <a:latin typeface="Calibri"/>
                        </a:defRPr>
                      </a:lvl6pPr>
                      <a:lvl7pPr marL="2057400" algn="l" defTabSz="685800" rtl="0" eaLnBrk="1" latinLnBrk="0" hangingPunct="1">
                        <a:defRPr sz="1350" b="1" kern="1200">
                          <a:solidFill>
                            <a:schemeClr val="lt1"/>
                          </a:solidFill>
                          <a:latin typeface="Calibri"/>
                        </a:defRPr>
                      </a:lvl7pPr>
                      <a:lvl8pPr marL="2400300" algn="l" defTabSz="685800" rtl="0" eaLnBrk="1" latinLnBrk="0" hangingPunct="1">
                        <a:defRPr sz="1350" b="1" kern="1200">
                          <a:solidFill>
                            <a:schemeClr val="lt1"/>
                          </a:solidFill>
                          <a:latin typeface="Calibri"/>
                        </a:defRPr>
                      </a:lvl8pPr>
                      <a:lvl9pPr marL="2743200" algn="l" defTabSz="685800" rtl="0" eaLnBrk="1" latinLnBrk="0" hangingPunct="1">
                        <a:defRPr sz="1350" b="1" kern="1200">
                          <a:solidFill>
                            <a:schemeClr val="lt1"/>
                          </a:solidFill>
                          <a:latin typeface="Calibri"/>
                        </a:defRPr>
                      </a:lvl9pPr>
                    </a:lstStyle>
                    <a:p>
                      <a:pPr marL="0" marR="0">
                        <a:lnSpc>
                          <a:spcPct val="107000"/>
                        </a:lnSpc>
                        <a:spcBef>
                          <a:spcPts val="0"/>
                        </a:spcBef>
                        <a:spcAft>
                          <a:spcPts val="0"/>
                        </a:spcAft>
                      </a:pPr>
                      <a:r>
                        <a:rPr lang="en-US" sz="1400">
                          <a:effectLst/>
                          <a:latin typeface="+mn-lt"/>
                          <a:cs typeface="Times New Roman" panose="02020603050405020304" pitchFamily="18" charset="0"/>
                        </a:rPr>
                        <a:t>James O’Looney</a:t>
                      </a:r>
                      <a:endParaRPr lang="en-US" sz="1400">
                        <a:effectLst/>
                        <a:latin typeface="+mn-lt"/>
                        <a:ea typeface="Calibri" panose="020F0502020204030204" pitchFamily="34" charset="0"/>
                        <a:cs typeface="Times New Roman" panose="02020603050405020304" pitchFamily="18" charset="0"/>
                      </a:endParaRPr>
                    </a:p>
                  </a:txBody>
                  <a:tcPr marL="57676" marR="57676"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p>
                      <a:r>
                        <a:rPr lang="en-US" sz="1400" dirty="0" smtClean="0">
                          <a:latin typeface="+mn-lt"/>
                          <a:cs typeface="Times New Roman" panose="02020603050405020304" pitchFamily="18" charset="0"/>
                        </a:rPr>
                        <a:t>CTEIP</a:t>
                      </a:r>
                      <a:r>
                        <a:rPr lang="en-US" sz="1400" baseline="0" dirty="0" smtClean="0">
                          <a:latin typeface="+mn-lt"/>
                          <a:cs typeface="Times New Roman" panose="02020603050405020304" pitchFamily="18" charset="0"/>
                        </a:rPr>
                        <a:t> Rep</a:t>
                      </a:r>
                      <a:endParaRPr lang="en-US" sz="1400" dirty="0">
                        <a:latin typeface="+mn-lt"/>
                        <a:cs typeface="Times New Roman" panose="02020603050405020304" pitchFamily="18" charset="0"/>
                      </a:endParaRPr>
                    </a:p>
                  </a:txBody>
                  <a:tcPr marL="57676" marR="57676"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marL="0" algn="l" defTabSz="685800" rtl="0" eaLnBrk="1" latinLnBrk="0" hangingPunct="1">
                        <a:defRPr sz="1350" kern="1200">
                          <a:solidFill>
                            <a:schemeClr val="dk1"/>
                          </a:solidFill>
                          <a:latin typeface="Calibri"/>
                        </a:defRPr>
                      </a:lvl1pPr>
                      <a:lvl2pPr marL="342900" algn="l" defTabSz="685800" rtl="0" eaLnBrk="1" latinLnBrk="0" hangingPunct="1">
                        <a:defRPr sz="1350" kern="1200">
                          <a:solidFill>
                            <a:schemeClr val="dk1"/>
                          </a:solidFill>
                          <a:latin typeface="Calibri"/>
                        </a:defRPr>
                      </a:lvl2pPr>
                      <a:lvl3pPr marL="685800" algn="l" defTabSz="685800" rtl="0" eaLnBrk="1" latinLnBrk="0" hangingPunct="1">
                        <a:defRPr sz="1350" kern="1200">
                          <a:solidFill>
                            <a:schemeClr val="dk1"/>
                          </a:solidFill>
                          <a:latin typeface="Calibri"/>
                        </a:defRPr>
                      </a:lvl3pPr>
                      <a:lvl4pPr marL="1028700" algn="l" defTabSz="685800" rtl="0" eaLnBrk="1" latinLnBrk="0" hangingPunct="1">
                        <a:defRPr sz="1350" kern="1200">
                          <a:solidFill>
                            <a:schemeClr val="dk1"/>
                          </a:solidFill>
                          <a:latin typeface="Calibri"/>
                        </a:defRPr>
                      </a:lvl4pPr>
                      <a:lvl5pPr marL="1371600" algn="l" defTabSz="685800" rtl="0" eaLnBrk="1" latinLnBrk="0" hangingPunct="1">
                        <a:defRPr sz="1350" kern="1200">
                          <a:solidFill>
                            <a:schemeClr val="dk1"/>
                          </a:solidFill>
                          <a:latin typeface="Calibri"/>
                        </a:defRPr>
                      </a:lvl5pPr>
                      <a:lvl6pPr marL="1714500" algn="l" defTabSz="685800" rtl="0" eaLnBrk="1" latinLnBrk="0" hangingPunct="1">
                        <a:defRPr sz="1350" kern="1200">
                          <a:solidFill>
                            <a:schemeClr val="dk1"/>
                          </a:solidFill>
                          <a:latin typeface="Calibri"/>
                        </a:defRPr>
                      </a:lvl6pPr>
                      <a:lvl7pPr marL="2057400" algn="l" defTabSz="685800" rtl="0" eaLnBrk="1" latinLnBrk="0" hangingPunct="1">
                        <a:defRPr sz="1350" kern="1200">
                          <a:solidFill>
                            <a:schemeClr val="dk1"/>
                          </a:solidFill>
                          <a:latin typeface="Calibri"/>
                        </a:defRPr>
                      </a:lvl7pPr>
                      <a:lvl8pPr marL="2400300" algn="l" defTabSz="685800" rtl="0" eaLnBrk="1" latinLnBrk="0" hangingPunct="1">
                        <a:defRPr sz="1350" kern="1200">
                          <a:solidFill>
                            <a:schemeClr val="dk1"/>
                          </a:solidFill>
                          <a:latin typeface="Calibri"/>
                        </a:defRPr>
                      </a:lvl8pPr>
                      <a:lvl9pPr marL="2743200" algn="l" defTabSz="685800" rtl="0" eaLnBrk="1" latinLnBrk="0" hangingPunct="1">
                        <a:defRPr sz="1350" kern="1200">
                          <a:solidFill>
                            <a:schemeClr val="dk1"/>
                          </a:solidFill>
                          <a:latin typeface="Calibri"/>
                        </a:defRPr>
                      </a:lvl9pPr>
                    </a:lstStyle>
                    <a:p>
                      <a:pPr marL="0" marR="0">
                        <a:lnSpc>
                          <a:spcPct val="107000"/>
                        </a:lnSpc>
                        <a:spcBef>
                          <a:spcPts val="0"/>
                        </a:spcBef>
                        <a:spcAft>
                          <a:spcPts val="0"/>
                        </a:spcAft>
                      </a:pPr>
                      <a:r>
                        <a:rPr lang="en-US" sz="1400" dirty="0">
                          <a:effectLst/>
                          <a:latin typeface="+mn-lt"/>
                          <a:cs typeface="Times New Roman" panose="02020603050405020304" pitchFamily="18" charset="0"/>
                        </a:rPr>
                        <a:t>IDA/CTEIP</a:t>
                      </a:r>
                      <a:endParaRPr lang="en-US" sz="1400" dirty="0">
                        <a:effectLst/>
                        <a:latin typeface="+mn-lt"/>
                        <a:ea typeface="Calibri" panose="020F0502020204030204" pitchFamily="34" charset="0"/>
                        <a:cs typeface="Times New Roman" panose="02020603050405020304" pitchFamily="18" charset="0"/>
                      </a:endParaRPr>
                    </a:p>
                  </a:txBody>
                  <a:tcPr marL="57676" marR="57676"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10"/>
                  </a:ext>
                </a:extLst>
              </a:tr>
              <a:tr h="181232">
                <a:tc>
                  <a:txBody>
                    <a:bodyPr/>
                    <a:lstStyle>
                      <a:lvl1pPr marL="0" algn="l" defTabSz="685800" rtl="0" eaLnBrk="1" latinLnBrk="0" hangingPunct="1">
                        <a:defRPr sz="1350" b="1" kern="1200">
                          <a:solidFill>
                            <a:schemeClr val="lt1"/>
                          </a:solidFill>
                          <a:latin typeface="Calibri"/>
                        </a:defRPr>
                      </a:lvl1pPr>
                      <a:lvl2pPr marL="342900" algn="l" defTabSz="685800" rtl="0" eaLnBrk="1" latinLnBrk="0" hangingPunct="1">
                        <a:defRPr sz="1350" b="1" kern="1200">
                          <a:solidFill>
                            <a:schemeClr val="lt1"/>
                          </a:solidFill>
                          <a:latin typeface="Calibri"/>
                        </a:defRPr>
                      </a:lvl2pPr>
                      <a:lvl3pPr marL="685800" algn="l" defTabSz="685800" rtl="0" eaLnBrk="1" latinLnBrk="0" hangingPunct="1">
                        <a:defRPr sz="1350" b="1" kern="1200">
                          <a:solidFill>
                            <a:schemeClr val="lt1"/>
                          </a:solidFill>
                          <a:latin typeface="Calibri"/>
                        </a:defRPr>
                      </a:lvl3pPr>
                      <a:lvl4pPr marL="1028700" algn="l" defTabSz="685800" rtl="0" eaLnBrk="1" latinLnBrk="0" hangingPunct="1">
                        <a:defRPr sz="1350" b="1" kern="1200">
                          <a:solidFill>
                            <a:schemeClr val="lt1"/>
                          </a:solidFill>
                          <a:latin typeface="Calibri"/>
                        </a:defRPr>
                      </a:lvl4pPr>
                      <a:lvl5pPr marL="1371600" algn="l" defTabSz="685800" rtl="0" eaLnBrk="1" latinLnBrk="0" hangingPunct="1">
                        <a:defRPr sz="1350" b="1" kern="1200">
                          <a:solidFill>
                            <a:schemeClr val="lt1"/>
                          </a:solidFill>
                          <a:latin typeface="Calibri"/>
                        </a:defRPr>
                      </a:lvl5pPr>
                      <a:lvl6pPr marL="1714500" algn="l" defTabSz="685800" rtl="0" eaLnBrk="1" latinLnBrk="0" hangingPunct="1">
                        <a:defRPr sz="1350" b="1" kern="1200">
                          <a:solidFill>
                            <a:schemeClr val="lt1"/>
                          </a:solidFill>
                          <a:latin typeface="Calibri"/>
                        </a:defRPr>
                      </a:lvl6pPr>
                      <a:lvl7pPr marL="2057400" algn="l" defTabSz="685800" rtl="0" eaLnBrk="1" latinLnBrk="0" hangingPunct="1">
                        <a:defRPr sz="1350" b="1" kern="1200">
                          <a:solidFill>
                            <a:schemeClr val="lt1"/>
                          </a:solidFill>
                          <a:latin typeface="Calibri"/>
                        </a:defRPr>
                      </a:lvl7pPr>
                      <a:lvl8pPr marL="2400300" algn="l" defTabSz="685800" rtl="0" eaLnBrk="1" latinLnBrk="0" hangingPunct="1">
                        <a:defRPr sz="1350" b="1" kern="1200">
                          <a:solidFill>
                            <a:schemeClr val="lt1"/>
                          </a:solidFill>
                          <a:latin typeface="Calibri"/>
                        </a:defRPr>
                      </a:lvl8pPr>
                      <a:lvl9pPr marL="2743200" algn="l" defTabSz="685800" rtl="0" eaLnBrk="1" latinLnBrk="0" hangingPunct="1">
                        <a:defRPr sz="1350" b="1" kern="1200">
                          <a:solidFill>
                            <a:schemeClr val="lt1"/>
                          </a:solidFill>
                          <a:latin typeface="Calibri"/>
                        </a:defRPr>
                      </a:lvl9pPr>
                    </a:lstStyle>
                    <a:p>
                      <a:pPr marL="0" marR="0">
                        <a:lnSpc>
                          <a:spcPct val="107000"/>
                        </a:lnSpc>
                        <a:spcBef>
                          <a:spcPts val="0"/>
                        </a:spcBef>
                        <a:spcAft>
                          <a:spcPts val="0"/>
                        </a:spcAft>
                      </a:pPr>
                      <a:r>
                        <a:rPr lang="en-US" sz="1400" dirty="0">
                          <a:effectLst/>
                          <a:latin typeface="+mn-lt"/>
                          <a:cs typeface="Times New Roman" panose="02020603050405020304" pitchFamily="18" charset="0"/>
                        </a:rPr>
                        <a:t>Steve Seiler</a:t>
                      </a:r>
                      <a:endParaRPr lang="en-US" sz="1400" dirty="0">
                        <a:effectLst/>
                        <a:latin typeface="+mn-lt"/>
                        <a:ea typeface="Calibri" panose="020F0502020204030204" pitchFamily="34" charset="0"/>
                        <a:cs typeface="Times New Roman" panose="02020603050405020304" pitchFamily="18" charset="0"/>
                      </a:endParaRPr>
                    </a:p>
                  </a:txBody>
                  <a:tcPr marL="57676" marR="57676" marT="0" marB="0">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r>
                        <a:rPr lang="en-US" sz="1400" dirty="0" smtClean="0">
                          <a:latin typeface="+mn-lt"/>
                          <a:cs typeface="Times New Roman" panose="02020603050405020304" pitchFamily="18" charset="0"/>
                        </a:rPr>
                        <a:t>Support to Author</a:t>
                      </a:r>
                      <a:endParaRPr lang="en-US" sz="1400" dirty="0">
                        <a:latin typeface="+mn-lt"/>
                        <a:cs typeface="Times New Roman" panose="02020603050405020304" pitchFamily="18" charset="0"/>
                      </a:endParaRPr>
                    </a:p>
                  </a:txBody>
                  <a:tcPr marL="57676" marR="57676"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marL="0" algn="l" defTabSz="685800" rtl="0" eaLnBrk="1" latinLnBrk="0" hangingPunct="1">
                        <a:defRPr sz="1350" kern="1200">
                          <a:solidFill>
                            <a:schemeClr val="dk1"/>
                          </a:solidFill>
                          <a:latin typeface="Calibri"/>
                        </a:defRPr>
                      </a:lvl1pPr>
                      <a:lvl2pPr marL="342900" algn="l" defTabSz="685800" rtl="0" eaLnBrk="1" latinLnBrk="0" hangingPunct="1">
                        <a:defRPr sz="1350" kern="1200">
                          <a:solidFill>
                            <a:schemeClr val="dk1"/>
                          </a:solidFill>
                          <a:latin typeface="Calibri"/>
                        </a:defRPr>
                      </a:lvl2pPr>
                      <a:lvl3pPr marL="685800" algn="l" defTabSz="685800" rtl="0" eaLnBrk="1" latinLnBrk="0" hangingPunct="1">
                        <a:defRPr sz="1350" kern="1200">
                          <a:solidFill>
                            <a:schemeClr val="dk1"/>
                          </a:solidFill>
                          <a:latin typeface="Calibri"/>
                        </a:defRPr>
                      </a:lvl3pPr>
                      <a:lvl4pPr marL="1028700" algn="l" defTabSz="685800" rtl="0" eaLnBrk="1" latinLnBrk="0" hangingPunct="1">
                        <a:defRPr sz="1350" kern="1200">
                          <a:solidFill>
                            <a:schemeClr val="dk1"/>
                          </a:solidFill>
                          <a:latin typeface="Calibri"/>
                        </a:defRPr>
                      </a:lvl4pPr>
                      <a:lvl5pPr marL="1371600" algn="l" defTabSz="685800" rtl="0" eaLnBrk="1" latinLnBrk="0" hangingPunct="1">
                        <a:defRPr sz="1350" kern="1200">
                          <a:solidFill>
                            <a:schemeClr val="dk1"/>
                          </a:solidFill>
                          <a:latin typeface="Calibri"/>
                        </a:defRPr>
                      </a:lvl5pPr>
                      <a:lvl6pPr marL="1714500" algn="l" defTabSz="685800" rtl="0" eaLnBrk="1" latinLnBrk="0" hangingPunct="1">
                        <a:defRPr sz="1350" kern="1200">
                          <a:solidFill>
                            <a:schemeClr val="dk1"/>
                          </a:solidFill>
                          <a:latin typeface="Calibri"/>
                        </a:defRPr>
                      </a:lvl6pPr>
                      <a:lvl7pPr marL="2057400" algn="l" defTabSz="685800" rtl="0" eaLnBrk="1" latinLnBrk="0" hangingPunct="1">
                        <a:defRPr sz="1350" kern="1200">
                          <a:solidFill>
                            <a:schemeClr val="dk1"/>
                          </a:solidFill>
                          <a:latin typeface="Calibri"/>
                        </a:defRPr>
                      </a:lvl7pPr>
                      <a:lvl8pPr marL="2400300" algn="l" defTabSz="685800" rtl="0" eaLnBrk="1" latinLnBrk="0" hangingPunct="1">
                        <a:defRPr sz="1350" kern="1200">
                          <a:solidFill>
                            <a:schemeClr val="dk1"/>
                          </a:solidFill>
                          <a:latin typeface="Calibri"/>
                        </a:defRPr>
                      </a:lvl8pPr>
                      <a:lvl9pPr marL="2743200" algn="l" defTabSz="685800" rtl="0" eaLnBrk="1" latinLnBrk="0" hangingPunct="1">
                        <a:defRPr sz="1350" kern="1200">
                          <a:solidFill>
                            <a:schemeClr val="dk1"/>
                          </a:solidFill>
                          <a:latin typeface="Calibri"/>
                        </a:defRPr>
                      </a:lvl9pPr>
                    </a:lstStyle>
                    <a:p>
                      <a:pPr marL="0" marR="0">
                        <a:lnSpc>
                          <a:spcPct val="107000"/>
                        </a:lnSpc>
                        <a:spcBef>
                          <a:spcPts val="0"/>
                        </a:spcBef>
                        <a:spcAft>
                          <a:spcPts val="0"/>
                        </a:spcAft>
                      </a:pPr>
                      <a:r>
                        <a:rPr lang="en-US" sz="1400" dirty="0">
                          <a:effectLst/>
                          <a:latin typeface="+mn-lt"/>
                          <a:cs typeface="Times New Roman" panose="02020603050405020304" pitchFamily="18" charset="0"/>
                        </a:rPr>
                        <a:t>DTRA</a:t>
                      </a:r>
                      <a:endParaRPr lang="en-US" sz="1400" dirty="0">
                        <a:effectLst/>
                        <a:latin typeface="+mn-lt"/>
                        <a:ea typeface="Calibri" panose="020F0502020204030204" pitchFamily="34" charset="0"/>
                        <a:cs typeface="Times New Roman" panose="02020603050405020304" pitchFamily="18" charset="0"/>
                      </a:endParaRPr>
                    </a:p>
                  </a:txBody>
                  <a:tcPr marL="57676" marR="57676"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11"/>
                  </a:ext>
                </a:extLst>
              </a:tr>
              <a:tr h="160904">
                <a:tc>
                  <a:txBody>
                    <a:bodyPr/>
                    <a:lstStyle>
                      <a:lvl1pPr marL="0" algn="l" defTabSz="685800" rtl="0" eaLnBrk="1" latinLnBrk="0" hangingPunct="1">
                        <a:defRPr sz="1350" b="1" kern="1200">
                          <a:solidFill>
                            <a:schemeClr val="lt1"/>
                          </a:solidFill>
                          <a:latin typeface="Calibri"/>
                        </a:defRPr>
                      </a:lvl1pPr>
                      <a:lvl2pPr marL="342900" algn="l" defTabSz="685800" rtl="0" eaLnBrk="1" latinLnBrk="0" hangingPunct="1">
                        <a:defRPr sz="1350" b="1" kern="1200">
                          <a:solidFill>
                            <a:schemeClr val="lt1"/>
                          </a:solidFill>
                          <a:latin typeface="Calibri"/>
                        </a:defRPr>
                      </a:lvl2pPr>
                      <a:lvl3pPr marL="685800" algn="l" defTabSz="685800" rtl="0" eaLnBrk="1" latinLnBrk="0" hangingPunct="1">
                        <a:defRPr sz="1350" b="1" kern="1200">
                          <a:solidFill>
                            <a:schemeClr val="lt1"/>
                          </a:solidFill>
                          <a:latin typeface="Calibri"/>
                        </a:defRPr>
                      </a:lvl3pPr>
                      <a:lvl4pPr marL="1028700" algn="l" defTabSz="685800" rtl="0" eaLnBrk="1" latinLnBrk="0" hangingPunct="1">
                        <a:defRPr sz="1350" b="1" kern="1200">
                          <a:solidFill>
                            <a:schemeClr val="lt1"/>
                          </a:solidFill>
                          <a:latin typeface="Calibri"/>
                        </a:defRPr>
                      </a:lvl4pPr>
                      <a:lvl5pPr marL="1371600" algn="l" defTabSz="685800" rtl="0" eaLnBrk="1" latinLnBrk="0" hangingPunct="1">
                        <a:defRPr sz="1350" b="1" kern="1200">
                          <a:solidFill>
                            <a:schemeClr val="lt1"/>
                          </a:solidFill>
                          <a:latin typeface="Calibri"/>
                        </a:defRPr>
                      </a:lvl5pPr>
                      <a:lvl6pPr marL="1714500" algn="l" defTabSz="685800" rtl="0" eaLnBrk="1" latinLnBrk="0" hangingPunct="1">
                        <a:defRPr sz="1350" b="1" kern="1200">
                          <a:solidFill>
                            <a:schemeClr val="lt1"/>
                          </a:solidFill>
                          <a:latin typeface="Calibri"/>
                        </a:defRPr>
                      </a:lvl6pPr>
                      <a:lvl7pPr marL="2057400" algn="l" defTabSz="685800" rtl="0" eaLnBrk="1" latinLnBrk="0" hangingPunct="1">
                        <a:defRPr sz="1350" b="1" kern="1200">
                          <a:solidFill>
                            <a:schemeClr val="lt1"/>
                          </a:solidFill>
                          <a:latin typeface="Calibri"/>
                        </a:defRPr>
                      </a:lvl7pPr>
                      <a:lvl8pPr marL="2400300" algn="l" defTabSz="685800" rtl="0" eaLnBrk="1" latinLnBrk="0" hangingPunct="1">
                        <a:defRPr sz="1350" b="1" kern="1200">
                          <a:solidFill>
                            <a:schemeClr val="lt1"/>
                          </a:solidFill>
                          <a:latin typeface="Calibri"/>
                        </a:defRPr>
                      </a:lvl8pPr>
                      <a:lvl9pPr marL="2743200" algn="l" defTabSz="685800" rtl="0" eaLnBrk="1" latinLnBrk="0" hangingPunct="1">
                        <a:defRPr sz="1350" b="1" kern="1200">
                          <a:solidFill>
                            <a:schemeClr val="lt1"/>
                          </a:solidFill>
                          <a:latin typeface="Calibri"/>
                        </a:defRPr>
                      </a:lvl9pPr>
                    </a:lstStyle>
                    <a:p>
                      <a:pPr marL="0" marR="0">
                        <a:lnSpc>
                          <a:spcPct val="107000"/>
                        </a:lnSpc>
                        <a:spcBef>
                          <a:spcPts val="0"/>
                        </a:spcBef>
                        <a:spcAft>
                          <a:spcPts val="0"/>
                        </a:spcAft>
                      </a:pPr>
                      <a:r>
                        <a:rPr lang="en-US" sz="1400" dirty="0">
                          <a:effectLst/>
                          <a:latin typeface="+mn-lt"/>
                          <a:cs typeface="Times New Roman" panose="02020603050405020304" pitchFamily="18" charset="0"/>
                        </a:rPr>
                        <a:t>Whit Dailey</a:t>
                      </a:r>
                      <a:endParaRPr lang="en-US" sz="1400" dirty="0">
                        <a:effectLst/>
                        <a:latin typeface="+mn-lt"/>
                        <a:ea typeface="Calibri" panose="020F0502020204030204" pitchFamily="34" charset="0"/>
                        <a:cs typeface="Times New Roman" panose="02020603050405020304" pitchFamily="18" charset="0"/>
                      </a:endParaRPr>
                    </a:p>
                  </a:txBody>
                  <a:tcPr marL="57676" marR="57676" marT="0" marB="0">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p>
                      <a:r>
                        <a:rPr lang="en-US" sz="1400" dirty="0" err="1" smtClean="0">
                          <a:latin typeface="+mn-lt"/>
                          <a:cs typeface="Times New Roman" panose="02020603050405020304" pitchFamily="18" charset="0"/>
                        </a:rPr>
                        <a:t>Add’l</a:t>
                      </a:r>
                      <a:r>
                        <a:rPr lang="en-US" sz="1400" dirty="0" smtClean="0">
                          <a:latin typeface="+mn-lt"/>
                          <a:cs typeface="Times New Roman" panose="02020603050405020304" pitchFamily="18" charset="0"/>
                        </a:rPr>
                        <a:t> Stakeholder</a:t>
                      </a:r>
                      <a:endParaRPr lang="en-US" sz="1400" dirty="0">
                        <a:latin typeface="+mn-lt"/>
                        <a:cs typeface="Times New Roman" panose="02020603050405020304" pitchFamily="18" charset="0"/>
                      </a:endParaRPr>
                    </a:p>
                  </a:txBody>
                  <a:tcPr marL="57676" marR="57676"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marL="0" algn="l" defTabSz="685800" rtl="0" eaLnBrk="1" latinLnBrk="0" hangingPunct="1">
                        <a:defRPr sz="1350" kern="1200">
                          <a:solidFill>
                            <a:schemeClr val="dk1"/>
                          </a:solidFill>
                          <a:latin typeface="Calibri"/>
                        </a:defRPr>
                      </a:lvl1pPr>
                      <a:lvl2pPr marL="342900" algn="l" defTabSz="685800" rtl="0" eaLnBrk="1" latinLnBrk="0" hangingPunct="1">
                        <a:defRPr sz="1350" kern="1200">
                          <a:solidFill>
                            <a:schemeClr val="dk1"/>
                          </a:solidFill>
                          <a:latin typeface="Calibri"/>
                        </a:defRPr>
                      </a:lvl2pPr>
                      <a:lvl3pPr marL="685800" algn="l" defTabSz="685800" rtl="0" eaLnBrk="1" latinLnBrk="0" hangingPunct="1">
                        <a:defRPr sz="1350" kern="1200">
                          <a:solidFill>
                            <a:schemeClr val="dk1"/>
                          </a:solidFill>
                          <a:latin typeface="Calibri"/>
                        </a:defRPr>
                      </a:lvl3pPr>
                      <a:lvl4pPr marL="1028700" algn="l" defTabSz="685800" rtl="0" eaLnBrk="1" latinLnBrk="0" hangingPunct="1">
                        <a:defRPr sz="1350" kern="1200">
                          <a:solidFill>
                            <a:schemeClr val="dk1"/>
                          </a:solidFill>
                          <a:latin typeface="Calibri"/>
                        </a:defRPr>
                      </a:lvl4pPr>
                      <a:lvl5pPr marL="1371600" algn="l" defTabSz="685800" rtl="0" eaLnBrk="1" latinLnBrk="0" hangingPunct="1">
                        <a:defRPr sz="1350" kern="1200">
                          <a:solidFill>
                            <a:schemeClr val="dk1"/>
                          </a:solidFill>
                          <a:latin typeface="Calibri"/>
                        </a:defRPr>
                      </a:lvl5pPr>
                      <a:lvl6pPr marL="1714500" algn="l" defTabSz="685800" rtl="0" eaLnBrk="1" latinLnBrk="0" hangingPunct="1">
                        <a:defRPr sz="1350" kern="1200">
                          <a:solidFill>
                            <a:schemeClr val="dk1"/>
                          </a:solidFill>
                          <a:latin typeface="Calibri"/>
                        </a:defRPr>
                      </a:lvl6pPr>
                      <a:lvl7pPr marL="2057400" algn="l" defTabSz="685800" rtl="0" eaLnBrk="1" latinLnBrk="0" hangingPunct="1">
                        <a:defRPr sz="1350" kern="1200">
                          <a:solidFill>
                            <a:schemeClr val="dk1"/>
                          </a:solidFill>
                          <a:latin typeface="Calibri"/>
                        </a:defRPr>
                      </a:lvl7pPr>
                      <a:lvl8pPr marL="2400300" algn="l" defTabSz="685800" rtl="0" eaLnBrk="1" latinLnBrk="0" hangingPunct="1">
                        <a:defRPr sz="1350" kern="1200">
                          <a:solidFill>
                            <a:schemeClr val="dk1"/>
                          </a:solidFill>
                          <a:latin typeface="Calibri"/>
                        </a:defRPr>
                      </a:lvl8pPr>
                      <a:lvl9pPr marL="2743200" algn="l" defTabSz="685800" rtl="0" eaLnBrk="1" latinLnBrk="0" hangingPunct="1">
                        <a:defRPr sz="1350" kern="1200">
                          <a:solidFill>
                            <a:schemeClr val="dk1"/>
                          </a:solidFill>
                          <a:latin typeface="Calibri"/>
                        </a:defRPr>
                      </a:lvl9pPr>
                    </a:lstStyle>
                    <a:p>
                      <a:pPr marL="0" marR="0">
                        <a:lnSpc>
                          <a:spcPct val="107000"/>
                        </a:lnSpc>
                        <a:spcBef>
                          <a:spcPts val="0"/>
                        </a:spcBef>
                        <a:spcAft>
                          <a:spcPts val="0"/>
                        </a:spcAft>
                      </a:pPr>
                      <a:r>
                        <a:rPr lang="en-US" sz="1400" dirty="0">
                          <a:effectLst/>
                          <a:latin typeface="+mn-lt"/>
                          <a:cs typeface="Times New Roman" panose="02020603050405020304" pitchFamily="18" charset="0"/>
                        </a:rPr>
                        <a:t>NNSA</a:t>
                      </a:r>
                      <a:endParaRPr lang="en-US" sz="1400" dirty="0">
                        <a:effectLst/>
                        <a:latin typeface="+mn-lt"/>
                        <a:ea typeface="Calibri" panose="020F0502020204030204" pitchFamily="34" charset="0"/>
                        <a:cs typeface="Times New Roman" panose="02020603050405020304" pitchFamily="18" charset="0"/>
                      </a:endParaRPr>
                    </a:p>
                  </a:txBody>
                  <a:tcPr marL="57676" marR="57676"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12"/>
                  </a:ext>
                </a:extLst>
              </a:tr>
              <a:tr h="174539">
                <a:tc>
                  <a:txBody>
                    <a:bodyPr/>
                    <a:lstStyle>
                      <a:lvl1pPr marL="0" algn="l" defTabSz="685800" rtl="0" eaLnBrk="1" latinLnBrk="0" hangingPunct="1">
                        <a:defRPr sz="1350" b="1" kern="1200">
                          <a:solidFill>
                            <a:schemeClr val="lt1"/>
                          </a:solidFill>
                          <a:latin typeface="Calibri"/>
                        </a:defRPr>
                      </a:lvl1pPr>
                      <a:lvl2pPr marL="342900" algn="l" defTabSz="685800" rtl="0" eaLnBrk="1" latinLnBrk="0" hangingPunct="1">
                        <a:defRPr sz="1350" b="1" kern="1200">
                          <a:solidFill>
                            <a:schemeClr val="lt1"/>
                          </a:solidFill>
                          <a:latin typeface="Calibri"/>
                        </a:defRPr>
                      </a:lvl2pPr>
                      <a:lvl3pPr marL="685800" algn="l" defTabSz="685800" rtl="0" eaLnBrk="1" latinLnBrk="0" hangingPunct="1">
                        <a:defRPr sz="1350" b="1" kern="1200">
                          <a:solidFill>
                            <a:schemeClr val="lt1"/>
                          </a:solidFill>
                          <a:latin typeface="Calibri"/>
                        </a:defRPr>
                      </a:lvl3pPr>
                      <a:lvl4pPr marL="1028700" algn="l" defTabSz="685800" rtl="0" eaLnBrk="1" latinLnBrk="0" hangingPunct="1">
                        <a:defRPr sz="1350" b="1" kern="1200">
                          <a:solidFill>
                            <a:schemeClr val="lt1"/>
                          </a:solidFill>
                          <a:latin typeface="Calibri"/>
                        </a:defRPr>
                      </a:lvl4pPr>
                      <a:lvl5pPr marL="1371600" algn="l" defTabSz="685800" rtl="0" eaLnBrk="1" latinLnBrk="0" hangingPunct="1">
                        <a:defRPr sz="1350" b="1" kern="1200">
                          <a:solidFill>
                            <a:schemeClr val="lt1"/>
                          </a:solidFill>
                          <a:latin typeface="Calibri"/>
                        </a:defRPr>
                      </a:lvl5pPr>
                      <a:lvl6pPr marL="1714500" algn="l" defTabSz="685800" rtl="0" eaLnBrk="1" latinLnBrk="0" hangingPunct="1">
                        <a:defRPr sz="1350" b="1" kern="1200">
                          <a:solidFill>
                            <a:schemeClr val="lt1"/>
                          </a:solidFill>
                          <a:latin typeface="Calibri"/>
                        </a:defRPr>
                      </a:lvl6pPr>
                      <a:lvl7pPr marL="2057400" algn="l" defTabSz="685800" rtl="0" eaLnBrk="1" latinLnBrk="0" hangingPunct="1">
                        <a:defRPr sz="1350" b="1" kern="1200">
                          <a:solidFill>
                            <a:schemeClr val="lt1"/>
                          </a:solidFill>
                          <a:latin typeface="Calibri"/>
                        </a:defRPr>
                      </a:lvl7pPr>
                      <a:lvl8pPr marL="2400300" algn="l" defTabSz="685800" rtl="0" eaLnBrk="1" latinLnBrk="0" hangingPunct="1">
                        <a:defRPr sz="1350" b="1" kern="1200">
                          <a:solidFill>
                            <a:schemeClr val="lt1"/>
                          </a:solidFill>
                          <a:latin typeface="Calibri"/>
                        </a:defRPr>
                      </a:lvl8pPr>
                      <a:lvl9pPr marL="2743200" algn="l" defTabSz="685800" rtl="0" eaLnBrk="1" latinLnBrk="0" hangingPunct="1">
                        <a:defRPr sz="1350" b="1" kern="1200">
                          <a:solidFill>
                            <a:schemeClr val="lt1"/>
                          </a:solidFill>
                          <a:latin typeface="Calibri"/>
                        </a:defRPr>
                      </a:lvl9pPr>
                    </a:lstStyle>
                    <a:p>
                      <a:pPr marL="0" marR="0">
                        <a:lnSpc>
                          <a:spcPct val="107000"/>
                        </a:lnSpc>
                        <a:spcBef>
                          <a:spcPts val="0"/>
                        </a:spcBef>
                        <a:spcAft>
                          <a:spcPts val="0"/>
                        </a:spcAft>
                      </a:pPr>
                      <a:r>
                        <a:rPr lang="en-US" sz="1400" dirty="0" smtClean="0">
                          <a:effectLst/>
                          <a:latin typeface="+mn-lt"/>
                          <a:cs typeface="Times New Roman" panose="02020603050405020304" pitchFamily="18" charset="0"/>
                        </a:rPr>
                        <a:t>James McComb</a:t>
                      </a:r>
                      <a:endParaRPr lang="en-US" sz="1400" dirty="0">
                        <a:effectLst/>
                        <a:latin typeface="+mn-lt"/>
                        <a:ea typeface="Calibri" panose="020F0502020204030204" pitchFamily="34" charset="0"/>
                        <a:cs typeface="Times New Roman" panose="02020603050405020304" pitchFamily="18" charset="0"/>
                      </a:endParaRPr>
                    </a:p>
                  </a:txBody>
                  <a:tcPr marL="57676" marR="57676" marT="0" marB="0">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smtClean="0">
                          <a:latin typeface="+mn-lt"/>
                          <a:cs typeface="Times New Roman" panose="02020603050405020304" pitchFamily="18" charset="0"/>
                        </a:rPr>
                        <a:t>Add’l</a:t>
                      </a:r>
                      <a:r>
                        <a:rPr lang="en-US" sz="1400" dirty="0" smtClean="0">
                          <a:latin typeface="+mn-lt"/>
                          <a:cs typeface="Times New Roman" panose="02020603050405020304" pitchFamily="18" charset="0"/>
                        </a:rPr>
                        <a:t> Stakeholder</a:t>
                      </a:r>
                    </a:p>
                  </a:txBody>
                  <a:tcPr marL="57676" marR="57676" marT="0" marB="0">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lvl1pPr marL="0" algn="l" defTabSz="685800" rtl="0" eaLnBrk="1" latinLnBrk="0" hangingPunct="1">
                        <a:defRPr sz="1350" kern="1200">
                          <a:solidFill>
                            <a:schemeClr val="dk1"/>
                          </a:solidFill>
                          <a:latin typeface="Calibri"/>
                        </a:defRPr>
                      </a:lvl1pPr>
                      <a:lvl2pPr marL="342900" algn="l" defTabSz="685800" rtl="0" eaLnBrk="1" latinLnBrk="0" hangingPunct="1">
                        <a:defRPr sz="1350" kern="1200">
                          <a:solidFill>
                            <a:schemeClr val="dk1"/>
                          </a:solidFill>
                          <a:latin typeface="Calibri"/>
                        </a:defRPr>
                      </a:lvl2pPr>
                      <a:lvl3pPr marL="685800" algn="l" defTabSz="685800" rtl="0" eaLnBrk="1" latinLnBrk="0" hangingPunct="1">
                        <a:defRPr sz="1350" kern="1200">
                          <a:solidFill>
                            <a:schemeClr val="dk1"/>
                          </a:solidFill>
                          <a:latin typeface="Calibri"/>
                        </a:defRPr>
                      </a:lvl3pPr>
                      <a:lvl4pPr marL="1028700" algn="l" defTabSz="685800" rtl="0" eaLnBrk="1" latinLnBrk="0" hangingPunct="1">
                        <a:defRPr sz="1350" kern="1200">
                          <a:solidFill>
                            <a:schemeClr val="dk1"/>
                          </a:solidFill>
                          <a:latin typeface="Calibri"/>
                        </a:defRPr>
                      </a:lvl4pPr>
                      <a:lvl5pPr marL="1371600" algn="l" defTabSz="685800" rtl="0" eaLnBrk="1" latinLnBrk="0" hangingPunct="1">
                        <a:defRPr sz="1350" kern="1200">
                          <a:solidFill>
                            <a:schemeClr val="dk1"/>
                          </a:solidFill>
                          <a:latin typeface="Calibri"/>
                        </a:defRPr>
                      </a:lvl5pPr>
                      <a:lvl6pPr marL="1714500" algn="l" defTabSz="685800" rtl="0" eaLnBrk="1" latinLnBrk="0" hangingPunct="1">
                        <a:defRPr sz="1350" kern="1200">
                          <a:solidFill>
                            <a:schemeClr val="dk1"/>
                          </a:solidFill>
                          <a:latin typeface="Calibri"/>
                        </a:defRPr>
                      </a:lvl6pPr>
                      <a:lvl7pPr marL="2057400" algn="l" defTabSz="685800" rtl="0" eaLnBrk="1" latinLnBrk="0" hangingPunct="1">
                        <a:defRPr sz="1350" kern="1200">
                          <a:solidFill>
                            <a:schemeClr val="dk1"/>
                          </a:solidFill>
                          <a:latin typeface="Calibri"/>
                        </a:defRPr>
                      </a:lvl7pPr>
                      <a:lvl8pPr marL="2400300" algn="l" defTabSz="685800" rtl="0" eaLnBrk="1" latinLnBrk="0" hangingPunct="1">
                        <a:defRPr sz="1350" kern="1200">
                          <a:solidFill>
                            <a:schemeClr val="dk1"/>
                          </a:solidFill>
                          <a:latin typeface="Calibri"/>
                        </a:defRPr>
                      </a:lvl8pPr>
                      <a:lvl9pPr marL="2743200" algn="l" defTabSz="685800" rtl="0" eaLnBrk="1" latinLnBrk="0" hangingPunct="1">
                        <a:defRPr sz="1350" kern="1200">
                          <a:solidFill>
                            <a:schemeClr val="dk1"/>
                          </a:solidFill>
                          <a:latin typeface="Calibri"/>
                        </a:defRPr>
                      </a:lvl9pPr>
                    </a:lstStyle>
                    <a:p>
                      <a:pPr marL="0" marR="0">
                        <a:lnSpc>
                          <a:spcPct val="107000"/>
                        </a:lnSpc>
                        <a:spcBef>
                          <a:spcPts val="0"/>
                        </a:spcBef>
                        <a:spcAft>
                          <a:spcPts val="0"/>
                        </a:spcAft>
                      </a:pPr>
                      <a:r>
                        <a:rPr lang="en-US" sz="1400" dirty="0">
                          <a:effectLst/>
                          <a:latin typeface="+mn-lt"/>
                          <a:cs typeface="Times New Roman" panose="02020603050405020304" pitchFamily="18" charset="0"/>
                        </a:rPr>
                        <a:t>MDA</a:t>
                      </a:r>
                      <a:endParaRPr lang="en-US" sz="1400" dirty="0">
                        <a:effectLst/>
                        <a:latin typeface="+mn-lt"/>
                        <a:ea typeface="Calibri" panose="020F0502020204030204" pitchFamily="34" charset="0"/>
                        <a:cs typeface="Times New Roman" panose="02020603050405020304" pitchFamily="18" charset="0"/>
                      </a:endParaRPr>
                    </a:p>
                  </a:txBody>
                  <a:tcPr marL="57676" marR="57676" marT="0" marB="0">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13"/>
                  </a:ext>
                </a:extLst>
              </a:tr>
            </a:tbl>
          </a:graphicData>
        </a:graphic>
      </p:graphicFrame>
      <p:sp>
        <p:nvSpPr>
          <p:cNvPr id="6" name="TextBox 5"/>
          <p:cNvSpPr txBox="1"/>
          <p:nvPr/>
        </p:nvSpPr>
        <p:spPr>
          <a:xfrm>
            <a:off x="5091587" y="1218509"/>
            <a:ext cx="3970117" cy="3970318"/>
          </a:xfrm>
          <a:prstGeom prst="rect">
            <a:avLst/>
          </a:prstGeom>
          <a:noFill/>
        </p:spPr>
        <p:txBody>
          <a:bodyPr wrap="square" rtlCol="0">
            <a:spAutoFit/>
          </a:bodyPr>
          <a:lstStyle/>
          <a:p>
            <a:r>
              <a:rPr lang="en-US" sz="1400" dirty="0" smtClean="0">
                <a:cs typeface="Times New Roman" panose="02020603050405020304" pitchFamily="18" charset="0"/>
              </a:rPr>
              <a:t>20 September 2018-Kickoff</a:t>
            </a:r>
          </a:p>
          <a:p>
            <a:pPr marL="742950" lvl="1" indent="-285750">
              <a:buFont typeface="Arial" panose="020B0604020202020204" pitchFamily="34" charset="0"/>
              <a:buChar char="•"/>
            </a:pPr>
            <a:r>
              <a:rPr lang="en-US" sz="1400" dirty="0" smtClean="0">
                <a:cs typeface="Times New Roman" panose="02020603050405020304" pitchFamily="18" charset="0"/>
              </a:rPr>
              <a:t>Overview of XSTENS Project</a:t>
            </a:r>
          </a:p>
          <a:p>
            <a:pPr marL="742950" lvl="1" indent="-285750">
              <a:buFont typeface="Arial" panose="020B0604020202020204" pitchFamily="34" charset="0"/>
              <a:buChar char="•"/>
            </a:pPr>
            <a:r>
              <a:rPr lang="en-US" sz="1400" dirty="0" smtClean="0">
                <a:cs typeface="Times New Roman" panose="02020603050405020304" pitchFamily="18" charset="0"/>
              </a:rPr>
              <a:t>ESP Timeline and path forward</a:t>
            </a:r>
          </a:p>
          <a:p>
            <a:pPr marL="742950" lvl="1" indent="-285750">
              <a:buFont typeface="Arial" panose="020B0604020202020204" pitchFamily="34" charset="0"/>
              <a:buChar char="•"/>
            </a:pPr>
            <a:r>
              <a:rPr lang="en-US" sz="1400" dirty="0" smtClean="0">
                <a:cs typeface="Times New Roman" panose="02020603050405020304" pitchFamily="18" charset="0"/>
              </a:rPr>
              <a:t>TCRD </a:t>
            </a:r>
          </a:p>
          <a:p>
            <a:pPr marL="742950" lvl="1" indent="-285750">
              <a:buFont typeface="Arial" panose="020B0604020202020204" pitchFamily="34" charset="0"/>
              <a:buChar char="•"/>
            </a:pPr>
            <a:r>
              <a:rPr lang="en-US" sz="1400" dirty="0" smtClean="0">
                <a:cs typeface="Times New Roman" panose="02020603050405020304" pitchFamily="18" charset="0"/>
              </a:rPr>
              <a:t>IPT roles and expectations</a:t>
            </a:r>
          </a:p>
          <a:p>
            <a:r>
              <a:rPr lang="en-US" sz="1400" dirty="0" smtClean="0">
                <a:cs typeface="Times New Roman" panose="02020603050405020304" pitchFamily="18" charset="0"/>
              </a:rPr>
              <a:t>30 January 2019-West Coast Facility</a:t>
            </a:r>
          </a:p>
          <a:p>
            <a:pPr marL="742950" lvl="1" indent="-285750">
              <a:buFont typeface="Arial" panose="020B0604020202020204" pitchFamily="34" charset="0"/>
              <a:buChar char="•"/>
            </a:pPr>
            <a:r>
              <a:rPr lang="en-US" sz="1400" dirty="0" smtClean="0">
                <a:cs typeface="Times New Roman" panose="02020603050405020304" pitchFamily="18" charset="0"/>
              </a:rPr>
              <a:t>Finalization of Use </a:t>
            </a:r>
            <a:r>
              <a:rPr lang="en-US" sz="1400" dirty="0">
                <a:cs typeface="Times New Roman" panose="02020603050405020304" pitchFamily="18" charset="0"/>
              </a:rPr>
              <a:t>C</a:t>
            </a:r>
            <a:r>
              <a:rPr lang="en-US" sz="1400" dirty="0" smtClean="0">
                <a:cs typeface="Times New Roman" panose="02020603050405020304" pitchFamily="18" charset="0"/>
              </a:rPr>
              <a:t>ases, KPPs, and KSAs</a:t>
            </a:r>
          </a:p>
          <a:p>
            <a:pPr marL="742950" lvl="1" indent="-285750">
              <a:buFont typeface="Arial" panose="020B0604020202020204" pitchFamily="34" charset="0"/>
              <a:buChar char="•"/>
            </a:pPr>
            <a:r>
              <a:rPr lang="en-US" sz="1400" dirty="0" smtClean="0">
                <a:cs typeface="Times New Roman" panose="02020603050405020304" pitchFamily="18" charset="0"/>
              </a:rPr>
              <a:t>Tour of future simulator locations and Fast Marx demo</a:t>
            </a:r>
          </a:p>
          <a:p>
            <a:pPr marL="742950" lvl="1" indent="-285750">
              <a:buFont typeface="Arial" panose="020B0604020202020204" pitchFamily="34" charset="0"/>
              <a:buChar char="•"/>
            </a:pPr>
            <a:r>
              <a:rPr lang="en-US" sz="1400" dirty="0" smtClean="0">
                <a:cs typeface="Times New Roman" panose="02020603050405020304" pitchFamily="18" charset="0"/>
              </a:rPr>
              <a:t>Progress on WBS for each project</a:t>
            </a:r>
          </a:p>
          <a:p>
            <a:r>
              <a:rPr lang="en-US" sz="1400" dirty="0" smtClean="0">
                <a:cs typeface="Times New Roman" panose="02020603050405020304" pitchFamily="18" charset="0"/>
              </a:rPr>
              <a:t>8-12 April 2019 HEART</a:t>
            </a:r>
          </a:p>
          <a:p>
            <a:pPr marL="742950" lvl="1" indent="-285750">
              <a:buFont typeface="Arial" panose="020B0604020202020204" pitchFamily="34" charset="0"/>
              <a:buChar char="•"/>
            </a:pPr>
            <a:r>
              <a:rPr lang="en-US" sz="1400" dirty="0" smtClean="0">
                <a:cs typeface="Times New Roman" panose="02020603050405020304" pitchFamily="18" charset="0"/>
              </a:rPr>
              <a:t>Leveraged HEART Conference for individual meetings with Stakeholders</a:t>
            </a:r>
            <a:endParaRPr lang="en-US" sz="1400" dirty="0">
              <a:cs typeface="Times New Roman" panose="02020603050405020304" pitchFamily="18" charset="0"/>
            </a:endParaRPr>
          </a:p>
          <a:p>
            <a:pPr marL="742950" lvl="1" indent="-285750">
              <a:buFont typeface="Arial" panose="020B0604020202020204" pitchFamily="34" charset="0"/>
              <a:buChar char="•"/>
            </a:pPr>
            <a:endParaRPr lang="en-US" sz="1400" dirty="0" smtClean="0">
              <a:cs typeface="Times New Roman" panose="02020603050405020304" pitchFamily="18" charset="0"/>
            </a:endParaRPr>
          </a:p>
          <a:p>
            <a:r>
              <a:rPr lang="en-US" sz="1400" i="1" dirty="0" smtClean="0">
                <a:cs typeface="Times New Roman" panose="02020603050405020304" pitchFamily="18" charset="0"/>
              </a:rPr>
              <a:t>Interactions with stakeholders during final development was one-on-one. As TCRD was finalized with each stakeholder, a final draft was sent to them for review.* </a:t>
            </a:r>
            <a:endParaRPr lang="en-US" sz="1400" i="1" dirty="0">
              <a:cs typeface="Times New Roman" panose="02020603050405020304" pitchFamily="18" charset="0"/>
            </a:endParaRPr>
          </a:p>
        </p:txBody>
      </p:sp>
      <p:sp>
        <p:nvSpPr>
          <p:cNvPr id="7" name="TextBox 6"/>
          <p:cNvSpPr txBox="1"/>
          <p:nvPr/>
        </p:nvSpPr>
        <p:spPr>
          <a:xfrm>
            <a:off x="596216" y="5566754"/>
            <a:ext cx="7843678" cy="646331"/>
          </a:xfrm>
          <a:prstGeom prst="rect">
            <a:avLst/>
          </a:prstGeom>
          <a:solidFill>
            <a:srgbClr val="FFC000"/>
          </a:solidFill>
        </p:spPr>
        <p:txBody>
          <a:bodyPr wrap="square" rtlCol="0">
            <a:spAutoFit/>
          </a:bodyPr>
          <a:lstStyle>
            <a:defPPr>
              <a:defRPr lang="en-US"/>
            </a:defPPr>
            <a:lvl1pPr algn="ctr">
              <a:defRPr sz="2200" b="1">
                <a:solidFill>
                  <a:srgbClr val="FFFF00"/>
                </a:solidFill>
                <a:latin typeface="Times New Roman" panose="02020603050405020304" pitchFamily="18" charset="0"/>
                <a:cs typeface="Times New Roman" panose="02020603050405020304" pitchFamily="18" charset="0"/>
              </a:defRPr>
            </a:lvl1pPr>
          </a:lstStyle>
          <a:p>
            <a:r>
              <a:rPr lang="en-US" sz="1800" dirty="0" smtClean="0">
                <a:solidFill>
                  <a:schemeClr val="tx1"/>
                </a:solidFill>
                <a:latin typeface="+mn-lt"/>
              </a:rPr>
              <a:t>Engagement with individual IPT members facilitating the development of the use cases and KPPs/KSAs was ongoing between IPT meetings</a:t>
            </a:r>
            <a:endParaRPr lang="en-US" sz="1800" dirty="0">
              <a:solidFill>
                <a:schemeClr val="tx1"/>
              </a:solidFill>
              <a:latin typeface="+mn-lt"/>
            </a:endParaRPr>
          </a:p>
        </p:txBody>
      </p:sp>
      <p:sp>
        <p:nvSpPr>
          <p:cNvPr id="8" name="TextBox 7"/>
          <p:cNvSpPr txBox="1"/>
          <p:nvPr/>
        </p:nvSpPr>
        <p:spPr>
          <a:xfrm>
            <a:off x="69789" y="1420044"/>
            <a:ext cx="2168586" cy="276999"/>
          </a:xfrm>
          <a:prstGeom prst="rect">
            <a:avLst/>
          </a:prstGeom>
          <a:noFill/>
        </p:spPr>
        <p:txBody>
          <a:bodyPr wrap="square" rtlCol="0">
            <a:spAutoFit/>
          </a:bodyPr>
          <a:lstStyle/>
          <a:p>
            <a:r>
              <a:rPr lang="en-US" sz="1200" b="1" dirty="0" smtClean="0">
                <a:cs typeface="Times New Roman" panose="02020603050405020304" pitchFamily="18" charset="0"/>
              </a:rPr>
              <a:t>UNCLASSIFIED</a:t>
            </a:r>
            <a:r>
              <a:rPr lang="en-US" sz="1200" b="1" dirty="0">
                <a:cs typeface="Times New Roman" panose="02020603050405020304" pitchFamily="18" charset="0"/>
              </a:rPr>
              <a:t>//</a:t>
            </a:r>
            <a:r>
              <a:rPr lang="en-US" sz="1200" b="1" dirty="0" smtClean="0">
                <a:cs typeface="Times New Roman" panose="02020603050405020304" pitchFamily="18" charset="0"/>
              </a:rPr>
              <a:t>FOUO</a:t>
            </a:r>
            <a:endParaRPr lang="en-US" sz="1200" b="1" dirty="0">
              <a:cs typeface="Times New Roman" panose="02020603050405020304" pitchFamily="18" charset="0"/>
            </a:endParaRPr>
          </a:p>
        </p:txBody>
      </p:sp>
      <p:sp>
        <p:nvSpPr>
          <p:cNvPr id="5" name="TextBox 4"/>
          <p:cNvSpPr txBox="1"/>
          <p:nvPr/>
        </p:nvSpPr>
        <p:spPr>
          <a:xfrm>
            <a:off x="-41306" y="6335169"/>
            <a:ext cx="4559361" cy="276999"/>
          </a:xfrm>
          <a:prstGeom prst="rect">
            <a:avLst/>
          </a:prstGeom>
          <a:noFill/>
        </p:spPr>
        <p:txBody>
          <a:bodyPr wrap="square" rtlCol="0">
            <a:spAutoFit/>
          </a:bodyPr>
          <a:lstStyle/>
          <a:p>
            <a:r>
              <a:rPr lang="en-US" sz="1200" dirty="0" smtClean="0"/>
              <a:t>*See Backup Slides for quick look of IPT and stakeholder engagements</a:t>
            </a:r>
            <a:endParaRPr lang="en-US" sz="1200" dirty="0"/>
          </a:p>
        </p:txBody>
      </p:sp>
    </p:spTree>
    <p:extLst>
      <p:ext uri="{BB962C8B-B14F-4D97-AF65-F5344CB8AC3E}">
        <p14:creationId xmlns:p14="http://schemas.microsoft.com/office/powerpoint/2010/main" val="3351820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52400"/>
            <a:ext cx="8229600" cy="640080"/>
          </a:xfrm>
          <a:noFill/>
        </p:spPr>
        <p:txBody>
          <a:bodyPr>
            <a:normAutofit/>
          </a:bodyPr>
          <a:lstStyle/>
          <a:p>
            <a:r>
              <a:rPr lang="en-US" sz="2800" dirty="0" smtClean="0">
                <a:latin typeface="+mn-lt"/>
                <a:cs typeface="Times New Roman" panose="02020603050405020304" pitchFamily="18" charset="0"/>
              </a:rPr>
              <a:t>Approved ESP Budget &amp; Activities</a:t>
            </a:r>
            <a:endParaRPr lang="en-US" sz="2800" dirty="0">
              <a:solidFill>
                <a:srgbClr val="FF0000"/>
              </a:solidFill>
              <a:latin typeface="+mn-lt"/>
              <a:cs typeface="Times New Roman" panose="02020603050405020304" pitchFamily="18" charset="0"/>
            </a:endParaRPr>
          </a:p>
        </p:txBody>
      </p:sp>
      <p:sp>
        <p:nvSpPr>
          <p:cNvPr id="4" name="Rectangle 6"/>
          <p:cNvSpPr>
            <a:spLocks noGrp="1" noChangeArrowheads="1"/>
          </p:cNvSpPr>
          <p:nvPr>
            <p:ph type="sldNum" sz="quarter" idx="12"/>
          </p:nvPr>
        </p:nvSpPr>
        <p:spPr>
          <a:xfrm>
            <a:off x="7239000" y="6472719"/>
            <a:ext cx="1905000" cy="457200"/>
          </a:xfrm>
          <a:ln/>
        </p:spPr>
        <p:txBody>
          <a:bodyPr/>
          <a:lstStyle>
            <a:lvl1pPr>
              <a:defRPr/>
            </a:lvl1pPr>
          </a:lstStyle>
          <a:p>
            <a:pPr>
              <a:defRPr/>
            </a:pPr>
            <a:r>
              <a:rPr lang="en-US" dirty="0" smtClean="0"/>
              <a:t>2</a:t>
            </a:r>
          </a:p>
        </p:txBody>
      </p:sp>
      <p:sp>
        <p:nvSpPr>
          <p:cNvPr id="6" name="Rectangle 3"/>
          <p:cNvSpPr>
            <a:spLocks noChangeArrowheads="1"/>
          </p:cNvSpPr>
          <p:nvPr/>
        </p:nvSpPr>
        <p:spPr bwMode="auto">
          <a:xfrm>
            <a:off x="-521683" y="1371600"/>
            <a:ext cx="9340349" cy="5486400"/>
          </a:xfrm>
          <a:prstGeom prst="rect">
            <a:avLst/>
          </a:prstGeom>
        </p:spPr>
        <p:txBody>
          <a:bodyPr vert="horz" lIns="91440" tIns="45720" rIns="91440" bIns="45720" rtlCol="0">
            <a:normAutofit/>
          </a:bodyPr>
          <a:lstStyle/>
          <a:p>
            <a:pPr marL="342900" indent="-342900">
              <a:spcBef>
                <a:spcPct val="20000"/>
              </a:spcBef>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spcBef>
                <a:spcPct val="20000"/>
              </a:spcBef>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742950" lvl="1" indent="-285750">
              <a:spcBef>
                <a:spcPct val="20000"/>
              </a:spcBef>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713441884"/>
              </p:ext>
            </p:extLst>
          </p:nvPr>
        </p:nvGraphicFramePr>
        <p:xfrm>
          <a:off x="1106846" y="1299681"/>
          <a:ext cx="6914858" cy="1940530"/>
        </p:xfrm>
        <a:graphic>
          <a:graphicData uri="http://schemas.openxmlformats.org/drawingml/2006/table">
            <a:tbl>
              <a:tblPr>
                <a:tableStyleId>{3B4B98B0-60AC-42C2-AFA5-B58CD77FA1E5}</a:tableStyleId>
              </a:tblPr>
              <a:tblGrid>
                <a:gridCol w="5196975">
                  <a:extLst>
                    <a:ext uri="{9D8B030D-6E8A-4147-A177-3AD203B41FA5}">
                      <a16:colId xmlns:a16="http://schemas.microsoft.com/office/drawing/2014/main" val="20000"/>
                    </a:ext>
                  </a:extLst>
                </a:gridCol>
                <a:gridCol w="1717883">
                  <a:extLst>
                    <a:ext uri="{9D8B030D-6E8A-4147-A177-3AD203B41FA5}">
                      <a16:colId xmlns:a16="http://schemas.microsoft.com/office/drawing/2014/main" val="20001"/>
                    </a:ext>
                  </a:extLst>
                </a:gridCol>
              </a:tblGrid>
              <a:tr h="308923">
                <a:tc>
                  <a:txBody>
                    <a:bodyPr/>
                    <a:lstStyle/>
                    <a:p>
                      <a:pPr algn="ctr" fontAlgn="b"/>
                      <a:r>
                        <a:rPr lang="en-US" sz="2000" u="none" strike="noStrike" dirty="0">
                          <a:effectLst/>
                        </a:rPr>
                        <a:t> </a:t>
                      </a:r>
                      <a:r>
                        <a:rPr lang="en-US" sz="2000" u="none" strike="noStrike" dirty="0" smtClean="0">
                          <a:effectLst/>
                        </a:rPr>
                        <a:t>ESP Activity</a:t>
                      </a:r>
                      <a:endParaRPr lang="en-US" sz="2000" b="1" i="0" u="none" strike="noStrike" dirty="0">
                        <a:solidFill>
                          <a:srgbClr val="FFFFFF"/>
                        </a:solidFill>
                        <a:effectLst/>
                        <a:latin typeface="Calibri" panose="020F0502020204030204" pitchFamily="34" charset="0"/>
                      </a:endParaRPr>
                    </a:p>
                  </a:txBody>
                  <a:tcPr marL="9525" marR="9525" marT="9525" marB="0" anchor="b"/>
                </a:tc>
                <a:tc>
                  <a:txBody>
                    <a:bodyPr/>
                    <a:lstStyle/>
                    <a:p>
                      <a:pPr algn="ctr" fontAlgn="b"/>
                      <a:r>
                        <a:rPr lang="en-US" sz="2000" u="none" strike="noStrike" dirty="0" smtClean="0">
                          <a:effectLst/>
                        </a:rPr>
                        <a:t>FY19 Funding</a:t>
                      </a:r>
                      <a:endParaRPr lang="en-US" sz="2000" b="1" i="0" u="none" strike="noStrike" dirty="0">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325241">
                <a:tc>
                  <a:txBody>
                    <a:bodyPr/>
                    <a:lstStyle/>
                    <a:p>
                      <a:pPr algn="l" fontAlgn="b"/>
                      <a:r>
                        <a:rPr lang="en-US" sz="1800" u="none" strike="noStrike" dirty="0" smtClean="0">
                          <a:effectLst/>
                        </a:rPr>
                        <a:t>TCRD with</a:t>
                      </a:r>
                      <a:r>
                        <a:rPr lang="en-US" sz="1800" u="none" strike="noStrike" baseline="0" dirty="0" smtClean="0">
                          <a:effectLst/>
                        </a:rPr>
                        <a:t> Use Cases</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smtClean="0">
                          <a:effectLst/>
                        </a:rPr>
                        <a:t>$20K</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325241">
                <a:tc>
                  <a:txBody>
                    <a:bodyPr/>
                    <a:lstStyle/>
                    <a:p>
                      <a:pPr algn="l" fontAlgn="b"/>
                      <a:r>
                        <a:rPr lang="en-US" sz="1800" u="none" strike="noStrike" dirty="0" smtClean="0">
                          <a:effectLst/>
                        </a:rPr>
                        <a:t>WBS</a:t>
                      </a:r>
                      <a:r>
                        <a:rPr lang="en-US" sz="1800" u="none" strike="noStrike" baseline="0" dirty="0" smtClean="0">
                          <a:effectLst/>
                        </a:rPr>
                        <a:t> with Updated Cost Estimates</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smtClean="0">
                          <a:effectLst/>
                        </a:rPr>
                        <a:t>$100K</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325241">
                <a:tc>
                  <a:txBody>
                    <a:bodyPr/>
                    <a:lstStyle/>
                    <a:p>
                      <a:pPr algn="l" fontAlgn="b"/>
                      <a:r>
                        <a:rPr lang="en-US" sz="1800" u="none" strike="noStrike" dirty="0">
                          <a:effectLst/>
                        </a:rPr>
                        <a:t>Risk </a:t>
                      </a:r>
                      <a:r>
                        <a:rPr lang="en-US" sz="1800" u="none" strike="noStrike" dirty="0" smtClean="0">
                          <a:effectLst/>
                        </a:rPr>
                        <a:t>Reduction/Analysis</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smtClean="0">
                          <a:effectLst/>
                        </a:rPr>
                        <a:t>$150K</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325241">
                <a:tc>
                  <a:txBody>
                    <a:bodyPr/>
                    <a:lstStyle/>
                    <a:p>
                      <a:pPr algn="l" fontAlgn="b"/>
                      <a:r>
                        <a:rPr lang="en-US" sz="1800" u="none" strike="noStrike" dirty="0" smtClean="0">
                          <a:effectLst/>
                        </a:rPr>
                        <a:t>Documentation</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smtClean="0">
                          <a:effectLst/>
                        </a:rPr>
                        <a:t>$30K</a:t>
                      </a:r>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325241">
                <a:tc>
                  <a:txBody>
                    <a:bodyPr/>
                    <a:lstStyle/>
                    <a:p>
                      <a:pPr algn="l" fontAlgn="b"/>
                      <a:r>
                        <a:rPr lang="en-US" sz="2000" b="1" u="none" strike="noStrike" dirty="0">
                          <a:effectLst/>
                        </a:rPr>
                        <a:t>Total</a:t>
                      </a:r>
                      <a:endParaRPr lang="en-US"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2000" b="1" u="none" strike="noStrike" dirty="0" smtClean="0">
                          <a:effectLst/>
                        </a:rPr>
                        <a:t>$300K</a:t>
                      </a:r>
                      <a:endParaRPr lang="en-US" sz="20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4039290984"/>
              </p:ext>
            </p:extLst>
          </p:nvPr>
        </p:nvGraphicFramePr>
        <p:xfrm>
          <a:off x="309885" y="3548657"/>
          <a:ext cx="8508781" cy="2847862"/>
        </p:xfrm>
        <a:graphic>
          <a:graphicData uri="http://schemas.openxmlformats.org/drawingml/2006/table">
            <a:tbl>
              <a:tblPr firstRow="1" bandRow="1">
                <a:tableStyleId>{5C22544A-7EE6-4342-B048-85BDC9FD1C3A}</a:tableStyleId>
              </a:tblPr>
              <a:tblGrid>
                <a:gridCol w="5086614">
                  <a:extLst>
                    <a:ext uri="{9D8B030D-6E8A-4147-A177-3AD203B41FA5}">
                      <a16:colId xmlns:a16="http://schemas.microsoft.com/office/drawing/2014/main" val="20000"/>
                    </a:ext>
                  </a:extLst>
                </a:gridCol>
                <a:gridCol w="3422167">
                  <a:extLst>
                    <a:ext uri="{9D8B030D-6E8A-4147-A177-3AD203B41FA5}">
                      <a16:colId xmlns:a16="http://schemas.microsoft.com/office/drawing/2014/main" val="20001"/>
                    </a:ext>
                  </a:extLst>
                </a:gridCol>
              </a:tblGrid>
              <a:tr h="282093">
                <a:tc>
                  <a:txBody>
                    <a:bodyPr/>
                    <a:lstStyle/>
                    <a:p>
                      <a:r>
                        <a:rPr lang="en-US" sz="1600" dirty="0" smtClean="0"/>
                        <a:t>Action Items from Mid-Point</a:t>
                      </a:r>
                      <a:endParaRPr lang="en-US" sz="1600" dirty="0"/>
                    </a:p>
                  </a:txBody>
                  <a:tcPr/>
                </a:tc>
                <a:tc>
                  <a:txBody>
                    <a:bodyPr/>
                    <a:lstStyle/>
                    <a:p>
                      <a:r>
                        <a:rPr lang="en-US" sz="1600" dirty="0" smtClean="0"/>
                        <a:t>Status</a:t>
                      </a:r>
                      <a:endParaRPr lang="en-US" sz="1600" dirty="0"/>
                    </a:p>
                  </a:txBody>
                  <a:tcPr/>
                </a:tc>
                <a:extLst>
                  <a:ext uri="{0D108BD9-81ED-4DB2-BD59-A6C34878D82A}">
                    <a16:rowId xmlns:a16="http://schemas.microsoft.com/office/drawing/2014/main" val="10000"/>
                  </a:ext>
                </a:extLst>
              </a:tr>
              <a:tr h="706053">
                <a:tc>
                  <a:txBody>
                    <a:bodyPr/>
                    <a:lstStyle/>
                    <a:p>
                      <a:r>
                        <a:rPr lang="en-US" sz="1400" dirty="0" smtClean="0">
                          <a:latin typeface="Calibri" panose="020F0502020204030204" pitchFamily="34" charset="0"/>
                          <a:ea typeface="Times New Roman" panose="02020603050405020304" pitchFamily="18" charset="0"/>
                          <a:cs typeface="Times New Roman" panose="02020603050405020304" pitchFamily="18" charset="0"/>
                        </a:rPr>
                        <a:t>Provide a list of IPT contacts to Services so they can confirm the</a:t>
                      </a:r>
                      <a:r>
                        <a:rPr lang="en-US" sz="1400" baseline="0" dirty="0" smtClean="0">
                          <a:latin typeface="Calibri" panose="020F0502020204030204" pitchFamily="34" charset="0"/>
                          <a:ea typeface="Times New Roman" panose="02020603050405020304" pitchFamily="18" charset="0"/>
                          <a:cs typeface="Times New Roman" panose="02020603050405020304" pitchFamily="18" charset="0"/>
                        </a:rPr>
                        <a:t> </a:t>
                      </a:r>
                      <a:r>
                        <a:rPr lang="en-US" sz="1400" dirty="0" smtClean="0">
                          <a:latin typeface="Calibri" panose="020F0502020204030204" pitchFamily="34" charset="0"/>
                          <a:ea typeface="Times New Roman" panose="02020603050405020304" pitchFamily="18" charset="0"/>
                          <a:cs typeface="Times New Roman" panose="02020603050405020304" pitchFamily="18" charset="0"/>
                        </a:rPr>
                        <a:t>appropriate representatives are participating. (S: 28 Feb)</a:t>
                      </a:r>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a:txBody>
                  <a:tcPr/>
                </a:tc>
                <a:tc>
                  <a:txBody>
                    <a:bodyPr/>
                    <a:lstStyle/>
                    <a:p>
                      <a:r>
                        <a:rPr lang="en-US" sz="1400" b="1" dirty="0" smtClean="0"/>
                        <a:t>COMPLETE-</a:t>
                      </a:r>
                      <a:r>
                        <a:rPr lang="en-US" sz="1400" dirty="0" smtClean="0"/>
                        <a:t> Additionally,</a:t>
                      </a:r>
                      <a:r>
                        <a:rPr lang="en-US" sz="1400" baseline="0" dirty="0" smtClean="0"/>
                        <a:t> </a:t>
                      </a:r>
                      <a:r>
                        <a:rPr lang="en-US" sz="1400" kern="1200" dirty="0" smtClean="0">
                          <a:solidFill>
                            <a:schemeClr val="dk1"/>
                          </a:solidFill>
                          <a:effectLst/>
                          <a:latin typeface="+mn-lt"/>
                          <a:ea typeface="+mn-ea"/>
                          <a:cs typeface="+mn-cs"/>
                        </a:rPr>
                        <a:t>each of the services has identified and provided representatives who we are engaging with on the TCRD. </a:t>
                      </a:r>
                      <a:endParaRPr lang="en-US" sz="1400" dirty="0"/>
                    </a:p>
                  </a:txBody>
                  <a:tcPr/>
                </a:tc>
                <a:extLst>
                  <a:ext uri="{0D108BD9-81ED-4DB2-BD59-A6C34878D82A}">
                    <a16:rowId xmlns:a16="http://schemas.microsoft.com/office/drawing/2014/main" val="10001"/>
                  </a:ext>
                </a:extLst>
              </a:tr>
              <a:tr h="500121">
                <a:tc>
                  <a:txBody>
                    <a:bodyPr/>
                    <a:lstStyle/>
                    <a:p>
                      <a:r>
                        <a:rPr lang="en-US" sz="1400" dirty="0" smtClean="0">
                          <a:latin typeface="Calibri" panose="020F0502020204030204" pitchFamily="34" charset="0"/>
                          <a:ea typeface="Times New Roman" panose="02020603050405020304" pitchFamily="18" charset="0"/>
                          <a:cs typeface="Times New Roman" panose="02020603050405020304" pitchFamily="18" charset="0"/>
                        </a:rPr>
                        <a:t>Provide a current draft copy of the TCRD to</a:t>
                      </a:r>
                      <a:r>
                        <a:rPr lang="en-US" sz="1400" baseline="0" dirty="0" smtClean="0">
                          <a:latin typeface="Calibri" panose="020F0502020204030204" pitchFamily="34" charset="0"/>
                          <a:ea typeface="Times New Roman" panose="02020603050405020304" pitchFamily="18" charset="0"/>
                          <a:cs typeface="Times New Roman" panose="02020603050405020304" pitchFamily="18" charset="0"/>
                        </a:rPr>
                        <a:t> </a:t>
                      </a:r>
                      <a:r>
                        <a:rPr lang="en-US" sz="1400" dirty="0" smtClean="0">
                          <a:latin typeface="Calibri" panose="020F0502020204030204" pitchFamily="34" charset="0"/>
                          <a:ea typeface="Times New Roman" panose="02020603050405020304" pitchFamily="18" charset="0"/>
                          <a:cs typeface="Times New Roman" panose="02020603050405020304" pitchFamily="18" charset="0"/>
                        </a:rPr>
                        <a:t>Service representatives and</a:t>
                      </a:r>
                      <a:r>
                        <a:rPr lang="en-US" sz="1400" baseline="0" dirty="0" smtClean="0">
                          <a:latin typeface="Calibri" panose="020F0502020204030204" pitchFamily="34" charset="0"/>
                          <a:ea typeface="Times New Roman" panose="02020603050405020304" pitchFamily="18" charset="0"/>
                          <a:cs typeface="Times New Roman" panose="02020603050405020304" pitchFamily="18" charset="0"/>
                        </a:rPr>
                        <a:t> </a:t>
                      </a:r>
                      <a:r>
                        <a:rPr lang="en-US" sz="1400" dirty="0" smtClean="0">
                          <a:latin typeface="Calibri" panose="020F0502020204030204" pitchFamily="34" charset="0"/>
                          <a:ea typeface="Times New Roman" panose="02020603050405020304" pitchFamily="18" charset="0"/>
                          <a:cs typeface="Times New Roman" panose="02020603050405020304" pitchFamily="18" charset="0"/>
                        </a:rPr>
                        <a:t>CTEIP Staff.  (S: 28 Feb)</a:t>
                      </a:r>
                    </a:p>
                  </a:txBody>
                  <a:tcPr/>
                </a:tc>
                <a:tc>
                  <a:txBody>
                    <a:bodyPr/>
                    <a:lstStyle/>
                    <a:p>
                      <a:r>
                        <a:rPr lang="en-US" sz="1400" b="1" dirty="0" smtClean="0"/>
                        <a:t>COMPLETE</a:t>
                      </a:r>
                      <a:endParaRPr lang="en-US" sz="1400" b="1" dirty="0"/>
                    </a:p>
                  </a:txBody>
                  <a:tcPr/>
                </a:tc>
                <a:extLst>
                  <a:ext uri="{0D108BD9-81ED-4DB2-BD59-A6C34878D82A}">
                    <a16:rowId xmlns:a16="http://schemas.microsoft.com/office/drawing/2014/main" val="10002"/>
                  </a:ext>
                </a:extLst>
              </a:tr>
              <a:tr h="1049542">
                <a:tc>
                  <a:txBody>
                    <a:bodyPr/>
                    <a:lstStyle/>
                    <a:p>
                      <a:r>
                        <a:rPr lang="en-US" sz="1400" dirty="0" smtClean="0">
                          <a:latin typeface="Calibri" panose="020F0502020204030204" pitchFamily="34" charset="0"/>
                          <a:ea typeface="Times New Roman" panose="02020603050405020304" pitchFamily="18" charset="0"/>
                          <a:cs typeface="Times New Roman" panose="02020603050405020304" pitchFamily="18" charset="0"/>
                        </a:rPr>
                        <a:t>Prepare a WBS-based cost and schedule for each sub-project for the ESP</a:t>
                      </a:r>
                      <a:r>
                        <a:rPr lang="en-US" sz="1400" baseline="0" dirty="0" smtClean="0">
                          <a:latin typeface="Calibri" panose="020F0502020204030204" pitchFamily="34" charset="0"/>
                          <a:ea typeface="Times New Roman" panose="02020603050405020304" pitchFamily="18" charset="0"/>
                          <a:cs typeface="Times New Roman" panose="02020603050405020304" pitchFamily="18" charset="0"/>
                        </a:rPr>
                        <a:t> </a:t>
                      </a:r>
                      <a:r>
                        <a:rPr lang="en-US" sz="1400" dirty="0" smtClean="0">
                          <a:latin typeface="Calibri" panose="020F0502020204030204" pitchFamily="34" charset="0"/>
                          <a:ea typeface="Times New Roman" panose="02020603050405020304" pitchFamily="18" charset="0"/>
                          <a:cs typeface="Times New Roman" panose="02020603050405020304" pitchFamily="18" charset="0"/>
                        </a:rPr>
                        <a:t>Close-out Briefing.  Please identify the high risk cost items in each</a:t>
                      </a:r>
                      <a:r>
                        <a:rPr lang="en-US" sz="1400" baseline="0" dirty="0" smtClean="0">
                          <a:latin typeface="Calibri" panose="020F0502020204030204" pitchFamily="34" charset="0"/>
                          <a:ea typeface="Times New Roman" panose="02020603050405020304" pitchFamily="18" charset="0"/>
                          <a:cs typeface="Times New Roman" panose="02020603050405020304" pitchFamily="18" charset="0"/>
                        </a:rPr>
                        <a:t> </a:t>
                      </a:r>
                      <a:r>
                        <a:rPr lang="en-US" sz="1400" dirty="0" smtClean="0">
                          <a:latin typeface="Calibri" panose="020F0502020204030204" pitchFamily="34" charset="0"/>
                          <a:ea typeface="Times New Roman" panose="02020603050405020304" pitchFamily="18" charset="0"/>
                          <a:cs typeface="Times New Roman" panose="02020603050405020304" pitchFamily="18" charset="0"/>
                        </a:rPr>
                        <a:t>budget.  Costs for tear down  and disposal of existing systems should be</a:t>
                      </a:r>
                      <a:r>
                        <a:rPr lang="en-US" sz="1400" baseline="0" dirty="0" smtClean="0">
                          <a:latin typeface="Calibri" panose="020F0502020204030204" pitchFamily="34" charset="0"/>
                          <a:ea typeface="Times New Roman" panose="02020603050405020304" pitchFamily="18" charset="0"/>
                          <a:cs typeface="Times New Roman" panose="02020603050405020304" pitchFamily="18" charset="0"/>
                        </a:rPr>
                        <a:t> </a:t>
                      </a:r>
                      <a:r>
                        <a:rPr lang="en-US" sz="1400" dirty="0" smtClean="0">
                          <a:latin typeface="Calibri" panose="020F0502020204030204" pitchFamily="34" charset="0"/>
                          <a:ea typeface="Times New Roman" panose="02020603050405020304" pitchFamily="18" charset="0"/>
                          <a:cs typeface="Times New Roman" panose="02020603050405020304" pitchFamily="18" charset="0"/>
                        </a:rPr>
                        <a:t>identified separately in the WBS. (S: 30 Sep)</a:t>
                      </a:r>
                      <a:endParaRPr lang="en-US" sz="1400" dirty="0" smtClean="0">
                        <a:effectLst/>
                        <a:latin typeface="Calibri" panose="020F0502020204030204" pitchFamily="34" charset="0"/>
                        <a:ea typeface="Times New Roman" panose="02020603050405020304" pitchFamily="18" charset="0"/>
                        <a:cs typeface="Times New Roman" panose="02020603050405020304" pitchFamily="18" charset="0"/>
                      </a:endParaRPr>
                    </a:p>
                  </a:txBody>
                  <a:tcPr/>
                </a:tc>
                <a:tc>
                  <a:txBody>
                    <a:bodyPr/>
                    <a:lstStyle/>
                    <a:p>
                      <a:r>
                        <a:rPr lang="en-US" sz="1400" b="1" dirty="0" smtClean="0"/>
                        <a:t>COMPLETE</a:t>
                      </a:r>
                      <a:endParaRPr lang="en-US" sz="1400" b="1" dirty="0"/>
                    </a:p>
                  </a:txBody>
                  <a:tcPr/>
                </a:tc>
                <a:extLst>
                  <a:ext uri="{0D108BD9-81ED-4DB2-BD59-A6C34878D82A}">
                    <a16:rowId xmlns:a16="http://schemas.microsoft.com/office/drawing/2014/main" val="10003"/>
                  </a:ext>
                </a:extLst>
              </a:tr>
            </a:tbl>
          </a:graphicData>
        </a:graphic>
      </p:graphicFrame>
      <p:sp>
        <p:nvSpPr>
          <p:cNvPr id="9" name="TextBox 8"/>
          <p:cNvSpPr txBox="1"/>
          <p:nvPr/>
        </p:nvSpPr>
        <p:spPr>
          <a:xfrm>
            <a:off x="5200858" y="962426"/>
            <a:ext cx="3943142" cy="276999"/>
          </a:xfrm>
          <a:prstGeom prst="rect">
            <a:avLst/>
          </a:prstGeom>
          <a:noFill/>
        </p:spPr>
        <p:txBody>
          <a:bodyPr wrap="square" rtlCol="0">
            <a:spAutoFit/>
          </a:bodyPr>
          <a:lstStyle/>
          <a:p>
            <a:pPr algn="r"/>
            <a:r>
              <a:rPr lang="en-US" sz="1200" b="1" dirty="0" smtClean="0"/>
              <a:t>All tables are </a:t>
            </a:r>
            <a:r>
              <a:rPr lang="en-US" sz="1200" b="1" dirty="0"/>
              <a:t>UNCLASSIFIED//</a:t>
            </a:r>
            <a:r>
              <a:rPr lang="en-US" sz="1200" b="1" dirty="0" smtClean="0"/>
              <a:t>FOUO</a:t>
            </a:r>
            <a:endParaRPr lang="en-US" sz="1200" b="1" dirty="0"/>
          </a:p>
        </p:txBody>
      </p:sp>
    </p:spTree>
    <p:extLst>
      <p:ext uri="{BB962C8B-B14F-4D97-AF65-F5344CB8AC3E}">
        <p14:creationId xmlns:p14="http://schemas.microsoft.com/office/powerpoint/2010/main" val="4274628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143" y="0"/>
            <a:ext cx="8229600" cy="1143000"/>
          </a:xfrm>
        </p:spPr>
        <p:txBody>
          <a:bodyPr>
            <a:normAutofit/>
          </a:bodyPr>
          <a:lstStyle/>
          <a:p>
            <a:r>
              <a:rPr lang="en-US" sz="2800" dirty="0" smtClean="0"/>
              <a:t>Risk Reduction</a:t>
            </a:r>
            <a:br>
              <a:rPr lang="en-US" sz="2800" dirty="0" smtClean="0"/>
            </a:br>
            <a:r>
              <a:rPr lang="en-US" sz="1800" i="1" dirty="0" smtClean="0"/>
              <a:t>Acquisition Planning</a:t>
            </a:r>
            <a:endParaRPr lang="en-US" sz="2700" i="1" dirty="0"/>
          </a:p>
        </p:txBody>
      </p:sp>
      <p:sp>
        <p:nvSpPr>
          <p:cNvPr id="3" name="Slide Number Placeholder 2"/>
          <p:cNvSpPr>
            <a:spLocks noGrp="1"/>
          </p:cNvSpPr>
          <p:nvPr>
            <p:ph type="sldNum" sz="quarter" idx="12"/>
          </p:nvPr>
        </p:nvSpPr>
        <p:spPr/>
        <p:txBody>
          <a:bodyPr/>
          <a:lstStyle/>
          <a:p>
            <a:fld id="{263D757B-6F27-42D3-AF5E-6E942AA0A2B2}" type="slidenum">
              <a:rPr lang="en-US" smtClean="0"/>
              <a:t>8</a:t>
            </a:fld>
            <a:endParaRPr lang="en-US"/>
          </a:p>
        </p:txBody>
      </p:sp>
      <p:graphicFrame>
        <p:nvGraphicFramePr>
          <p:cNvPr id="8" name="Diagram 7"/>
          <p:cNvGraphicFramePr/>
          <p:nvPr>
            <p:extLst>
              <p:ext uri="{D42A27DB-BD31-4B8C-83A1-F6EECF244321}">
                <p14:modId xmlns:p14="http://schemas.microsoft.com/office/powerpoint/2010/main" val="3778740129"/>
              </p:ext>
            </p:extLst>
          </p:nvPr>
        </p:nvGraphicFramePr>
        <p:xfrm>
          <a:off x="334866" y="569016"/>
          <a:ext cx="7467601" cy="1514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p:cNvSpPr txBox="1"/>
          <p:nvPr/>
        </p:nvSpPr>
        <p:spPr>
          <a:xfrm>
            <a:off x="7573985" y="1078703"/>
            <a:ext cx="1352550" cy="646331"/>
          </a:xfrm>
          <a:prstGeom prst="rect">
            <a:avLst/>
          </a:prstGeom>
          <a:noFill/>
        </p:spPr>
        <p:txBody>
          <a:bodyPr wrap="square" rtlCol="0">
            <a:spAutoFit/>
          </a:bodyPr>
          <a:lstStyle/>
          <a:p>
            <a:pPr algn="ctr"/>
            <a:r>
              <a:rPr lang="en-US" b="1" dirty="0" smtClean="0">
                <a:solidFill>
                  <a:schemeClr val="tx2">
                    <a:lumMod val="75000"/>
                  </a:schemeClr>
                </a:solidFill>
              </a:rPr>
              <a:t>Award</a:t>
            </a:r>
          </a:p>
          <a:p>
            <a:pPr algn="ctr"/>
            <a:r>
              <a:rPr lang="en-US" b="1" dirty="0" smtClean="0">
                <a:solidFill>
                  <a:schemeClr val="tx2">
                    <a:lumMod val="75000"/>
                  </a:schemeClr>
                </a:solidFill>
              </a:rPr>
              <a:t>Early FY20</a:t>
            </a:r>
            <a:endParaRPr lang="en-US" b="1" dirty="0">
              <a:solidFill>
                <a:schemeClr val="tx2">
                  <a:lumMod val="75000"/>
                </a:schemeClr>
              </a:solidFill>
            </a:endParaRPr>
          </a:p>
        </p:txBody>
      </p:sp>
      <p:sp>
        <p:nvSpPr>
          <p:cNvPr id="13" name="TextBox 12"/>
          <p:cNvSpPr txBox="1"/>
          <p:nvPr/>
        </p:nvSpPr>
        <p:spPr>
          <a:xfrm>
            <a:off x="952500" y="3629025"/>
            <a:ext cx="7439025" cy="646331"/>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4" name="TextBox 13"/>
          <p:cNvSpPr txBox="1"/>
          <p:nvPr/>
        </p:nvSpPr>
        <p:spPr>
          <a:xfrm>
            <a:off x="177662" y="1930501"/>
            <a:ext cx="8737856" cy="4062651"/>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Acquisition Plan formally </a:t>
            </a:r>
            <a:r>
              <a:rPr lang="en-US" sz="1600" dirty="0"/>
              <a:t>c</a:t>
            </a:r>
            <a:r>
              <a:rPr lang="en-US" sz="1600" dirty="0" smtClean="0"/>
              <a:t>oordinated within DTRA; </a:t>
            </a:r>
            <a:r>
              <a:rPr lang="en-US" sz="1600" u="sng" dirty="0" smtClean="0"/>
              <a:t>contracts will hold RFP until we receive approval from CTEIP/</a:t>
            </a:r>
            <a:r>
              <a:rPr lang="en-US" sz="1600" u="sng" dirty="0" err="1" smtClean="0"/>
              <a:t>BoD</a:t>
            </a:r>
            <a:r>
              <a:rPr lang="en-US" sz="1600" u="sng" dirty="0" smtClean="0"/>
              <a:t> to release</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Sole Source CPFF with 14 severable options that separate the three simulator subprojects and reflect relevant stages of development with anticipated award date of early calendar year 2020</a:t>
            </a:r>
          </a:p>
          <a:p>
            <a:pPr marL="742950" lvl="1" indent="-285750">
              <a:buFont typeface="Arial" panose="020B0604020202020204" pitchFamily="34" charset="0"/>
              <a:buChar char="•"/>
            </a:pPr>
            <a:r>
              <a:rPr lang="en-US" sz="1600" dirty="0" smtClean="0"/>
              <a:t>Each simulator has the following options: Design to PDR, </a:t>
            </a:r>
            <a:r>
              <a:rPr lang="en-US" sz="1600" dirty="0"/>
              <a:t>Final </a:t>
            </a:r>
            <a:r>
              <a:rPr lang="en-US" sz="1600" dirty="0" smtClean="0"/>
              <a:t>Design to CDR, </a:t>
            </a:r>
            <a:r>
              <a:rPr lang="en-US" sz="1600" dirty="0"/>
              <a:t>Development and Installation </a:t>
            </a:r>
            <a:r>
              <a:rPr lang="en-US" sz="1600" dirty="0" smtClean="0"/>
              <a:t>to IOC, and Demonstration</a:t>
            </a:r>
            <a:r>
              <a:rPr lang="en-US" sz="1600" dirty="0"/>
              <a:t>, Optimization, and Documentation </a:t>
            </a:r>
            <a:r>
              <a:rPr lang="en-US" sz="1600" dirty="0" smtClean="0"/>
              <a:t>to FOC </a:t>
            </a:r>
          </a:p>
          <a:p>
            <a:pPr marL="742950" lvl="1" indent="-285750">
              <a:buFont typeface="Arial" panose="020B0604020202020204" pitchFamily="34" charset="0"/>
              <a:buChar char="•"/>
            </a:pPr>
            <a:r>
              <a:rPr lang="en-US" sz="1600" dirty="0"/>
              <a:t>Phase 0 </a:t>
            </a:r>
            <a:r>
              <a:rPr lang="en-US" sz="1600" dirty="0" smtClean="0"/>
              <a:t>Finalization</a:t>
            </a:r>
          </a:p>
          <a:p>
            <a:pPr marL="742950" lvl="1" indent="-285750">
              <a:buFont typeface="Arial" panose="020B0604020202020204" pitchFamily="34" charset="0"/>
              <a:buChar char="•"/>
            </a:pPr>
            <a:r>
              <a:rPr lang="en-US" sz="1600" dirty="0" smtClean="0"/>
              <a:t>Long-lead </a:t>
            </a:r>
            <a:r>
              <a:rPr lang="en-US" sz="1600" dirty="0"/>
              <a:t>Item Purchase </a:t>
            </a:r>
            <a:r>
              <a:rPr lang="en-US" sz="1600" dirty="0" smtClean="0"/>
              <a:t>Initiation</a:t>
            </a:r>
          </a:p>
          <a:p>
            <a:pPr marL="742950" lvl="1" indent="-285750">
              <a:buFont typeface="Arial" panose="020B0604020202020204" pitchFamily="34" charset="0"/>
              <a:buChar char="•"/>
            </a:pPr>
            <a:r>
              <a:rPr lang="en-US" sz="1600" dirty="0" smtClean="0"/>
              <a:t>Structured to allow </a:t>
            </a:r>
            <a:r>
              <a:rPr lang="en-US" sz="1600" dirty="0"/>
              <a:t>for staggered </a:t>
            </a:r>
            <a:r>
              <a:rPr lang="en-US" sz="1600" dirty="0" smtClean="0"/>
              <a:t>starts by subproject (as CTEIP sees fit), incremental </a:t>
            </a:r>
            <a:r>
              <a:rPr lang="en-US" sz="1600" dirty="0"/>
              <a:t>funding, and </a:t>
            </a:r>
            <a:r>
              <a:rPr lang="en-US" sz="1600" dirty="0" smtClean="0"/>
              <a:t>ease </a:t>
            </a:r>
            <a:r>
              <a:rPr lang="en-US" sz="1600" dirty="0"/>
              <a:t>of program management </a:t>
            </a:r>
            <a:endParaRPr lang="en-US" sz="1600" dirty="0" smtClean="0"/>
          </a:p>
          <a:p>
            <a:pPr lvl="1"/>
            <a:endParaRPr lang="en-US" sz="1600" dirty="0" smtClean="0"/>
          </a:p>
          <a:p>
            <a:pPr marL="285750" indent="-285750">
              <a:buFont typeface="Arial" panose="020B0604020202020204" pitchFamily="34" charset="0"/>
              <a:buChar char="•"/>
            </a:pPr>
            <a:r>
              <a:rPr lang="en-US" sz="1600" dirty="0" smtClean="0"/>
              <a:t>A </a:t>
            </a:r>
            <a:r>
              <a:rPr lang="en-US" sz="1600" dirty="0"/>
              <a:t>Memorandum of Agreement (MOA) between DTRA and the Naval Research Laboratory (NRL) was signed by the DTRA Director of Research, Dr. Rhys Williams, </a:t>
            </a:r>
            <a:r>
              <a:rPr lang="en-US" sz="1600" dirty="0" smtClean="0"/>
              <a:t>and NRL </a:t>
            </a:r>
            <a:r>
              <a:rPr lang="en-US" sz="1600" dirty="0"/>
              <a:t>Director of Research, Dr. Bruce </a:t>
            </a:r>
            <a:r>
              <a:rPr lang="en-US" sz="1600" dirty="0" err="1" smtClean="0"/>
              <a:t>Danly</a:t>
            </a:r>
            <a:r>
              <a:rPr lang="en-US" sz="1600" dirty="0" smtClean="0"/>
              <a:t>, </a:t>
            </a:r>
            <a:r>
              <a:rPr lang="en-US" sz="1600" dirty="0"/>
              <a:t>to begin preparations for required facility modifications </a:t>
            </a:r>
            <a:r>
              <a:rPr lang="en-US" sz="1600" dirty="0" smtClean="0"/>
              <a:t>and ensure sustainment of Gamble III</a:t>
            </a:r>
          </a:p>
          <a:p>
            <a:pPr lvl="1"/>
            <a:r>
              <a:rPr lang="en-US" b="1" dirty="0" smtClean="0"/>
              <a:t> </a:t>
            </a:r>
            <a:endParaRPr lang="en-US" dirty="0"/>
          </a:p>
        </p:txBody>
      </p:sp>
      <p:grpSp>
        <p:nvGrpSpPr>
          <p:cNvPr id="19" name="Group 18"/>
          <p:cNvGrpSpPr/>
          <p:nvPr/>
        </p:nvGrpSpPr>
        <p:grpSpPr>
          <a:xfrm>
            <a:off x="1441387" y="1707537"/>
            <a:ext cx="5497734" cy="280088"/>
            <a:chOff x="1430370" y="2110259"/>
            <a:chExt cx="5497734" cy="280088"/>
          </a:xfrm>
        </p:grpSpPr>
        <p:sp>
          <p:nvSpPr>
            <p:cNvPr id="15" name="TextBox 14"/>
            <p:cNvSpPr txBox="1"/>
            <p:nvPr/>
          </p:nvSpPr>
          <p:spPr>
            <a:xfrm>
              <a:off x="5876925" y="2113348"/>
              <a:ext cx="1051179" cy="276999"/>
            </a:xfrm>
            <a:prstGeom prst="rect">
              <a:avLst/>
            </a:prstGeom>
            <a:noFill/>
          </p:spPr>
          <p:txBody>
            <a:bodyPr wrap="square" rtlCol="0">
              <a:spAutoFit/>
            </a:bodyPr>
            <a:lstStyle/>
            <a:p>
              <a:r>
                <a:rPr lang="en-US" sz="1200" i="1" dirty="0" smtClean="0"/>
                <a:t>November 19</a:t>
              </a:r>
              <a:endParaRPr lang="en-US" sz="1200" i="1" dirty="0"/>
            </a:p>
          </p:txBody>
        </p:sp>
        <p:sp>
          <p:nvSpPr>
            <p:cNvPr id="16" name="TextBox 15"/>
            <p:cNvSpPr txBox="1"/>
            <p:nvPr/>
          </p:nvSpPr>
          <p:spPr>
            <a:xfrm>
              <a:off x="4475796" y="2113348"/>
              <a:ext cx="1009651" cy="276999"/>
            </a:xfrm>
            <a:prstGeom prst="rect">
              <a:avLst/>
            </a:prstGeom>
            <a:noFill/>
          </p:spPr>
          <p:txBody>
            <a:bodyPr wrap="square" rtlCol="0">
              <a:spAutoFit/>
            </a:bodyPr>
            <a:lstStyle/>
            <a:p>
              <a:r>
                <a:rPr lang="en-US" sz="1200" i="1" dirty="0" smtClean="0"/>
                <a:t>August 19 </a:t>
              </a:r>
              <a:endParaRPr lang="en-US" sz="1200" i="1" dirty="0"/>
            </a:p>
          </p:txBody>
        </p:sp>
        <p:sp>
          <p:nvSpPr>
            <p:cNvPr id="17" name="TextBox 16"/>
            <p:cNvSpPr txBox="1"/>
            <p:nvPr/>
          </p:nvSpPr>
          <p:spPr>
            <a:xfrm>
              <a:off x="2758585" y="2110259"/>
              <a:ext cx="870204" cy="276999"/>
            </a:xfrm>
            <a:prstGeom prst="rect">
              <a:avLst/>
            </a:prstGeom>
            <a:noFill/>
          </p:spPr>
          <p:txBody>
            <a:bodyPr wrap="square" rtlCol="0">
              <a:spAutoFit/>
            </a:bodyPr>
            <a:lstStyle/>
            <a:p>
              <a:r>
                <a:rPr lang="en-US" sz="1200" i="1" dirty="0" smtClean="0"/>
                <a:t>June 19</a:t>
              </a:r>
              <a:endParaRPr lang="en-US" sz="1200" i="1" dirty="0"/>
            </a:p>
          </p:txBody>
        </p:sp>
        <p:sp>
          <p:nvSpPr>
            <p:cNvPr id="18" name="TextBox 17"/>
            <p:cNvSpPr txBox="1"/>
            <p:nvPr/>
          </p:nvSpPr>
          <p:spPr>
            <a:xfrm>
              <a:off x="1430370" y="2110259"/>
              <a:ext cx="798385" cy="276999"/>
            </a:xfrm>
            <a:prstGeom prst="rect">
              <a:avLst/>
            </a:prstGeom>
            <a:noFill/>
          </p:spPr>
          <p:txBody>
            <a:bodyPr wrap="square" rtlCol="0">
              <a:spAutoFit/>
            </a:bodyPr>
            <a:lstStyle/>
            <a:p>
              <a:r>
                <a:rPr lang="en-US" sz="1200" i="1" dirty="0" smtClean="0"/>
                <a:t>Dec 19</a:t>
              </a:r>
              <a:endParaRPr lang="en-US" sz="1200" i="1" dirty="0"/>
            </a:p>
          </p:txBody>
        </p:sp>
      </p:grpSp>
      <p:sp>
        <p:nvSpPr>
          <p:cNvPr id="20" name="TextBox 19"/>
          <p:cNvSpPr txBox="1"/>
          <p:nvPr/>
        </p:nvSpPr>
        <p:spPr>
          <a:xfrm>
            <a:off x="330562" y="5656172"/>
            <a:ext cx="8682899" cy="830997"/>
          </a:xfrm>
          <a:prstGeom prst="rect">
            <a:avLst/>
          </a:prstGeom>
          <a:solidFill>
            <a:srgbClr val="FFC000"/>
          </a:solidFill>
        </p:spPr>
        <p:txBody>
          <a:bodyPr wrap="square" rtlCol="0">
            <a:spAutoFit/>
          </a:bodyPr>
          <a:lstStyle/>
          <a:p>
            <a:r>
              <a:rPr lang="en-US" sz="1600" b="1" dirty="0" smtClean="0"/>
              <a:t>Acquisition posed a schedule risk to XSTENS due to the complex nature of the program. This risk has been mitigated by engaging early in the acquisition process without actually releasing an RFP. This risk is now low.</a:t>
            </a:r>
            <a:endParaRPr lang="en-US" sz="1600" dirty="0"/>
          </a:p>
        </p:txBody>
      </p:sp>
    </p:spTree>
    <p:extLst>
      <p:ext uri="{BB962C8B-B14F-4D97-AF65-F5344CB8AC3E}">
        <p14:creationId xmlns:p14="http://schemas.microsoft.com/office/powerpoint/2010/main" val="1979517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63D757B-6F27-42D3-AF5E-6E942AA0A2B2}" type="slidenum">
              <a:rPr lang="en-US" smtClean="0"/>
              <a:t>9</a:t>
            </a:fld>
            <a:endParaRPr lang="en-US"/>
          </a:p>
        </p:txBody>
      </p:sp>
      <p:sp>
        <p:nvSpPr>
          <p:cNvPr id="5" name="Title 1"/>
          <p:cNvSpPr>
            <a:spLocks noGrp="1"/>
          </p:cNvSpPr>
          <p:nvPr>
            <p:ph type="title"/>
          </p:nvPr>
        </p:nvSpPr>
        <p:spPr>
          <a:xfrm>
            <a:off x="446568" y="0"/>
            <a:ext cx="8229600" cy="1143000"/>
          </a:xfrm>
        </p:spPr>
        <p:txBody>
          <a:bodyPr>
            <a:normAutofit/>
          </a:bodyPr>
          <a:lstStyle/>
          <a:p>
            <a:r>
              <a:rPr lang="en-US" sz="2800" dirty="0" smtClean="0"/>
              <a:t>Risk Reduction</a:t>
            </a:r>
            <a:r>
              <a:rPr lang="en-US" dirty="0" smtClean="0"/>
              <a:t/>
            </a:r>
            <a:br>
              <a:rPr lang="en-US" dirty="0" smtClean="0"/>
            </a:br>
            <a:r>
              <a:rPr lang="en-US" sz="1800" i="1" dirty="0" smtClean="0"/>
              <a:t>Technical-Fast Marx Testbed</a:t>
            </a:r>
            <a:endParaRPr lang="en-US" i="1" dirty="0"/>
          </a:p>
        </p:txBody>
      </p:sp>
      <p:sp>
        <p:nvSpPr>
          <p:cNvPr id="8" name="TextBox 7"/>
          <p:cNvSpPr txBox="1"/>
          <p:nvPr/>
        </p:nvSpPr>
        <p:spPr>
          <a:xfrm>
            <a:off x="170822" y="924719"/>
            <a:ext cx="5370662" cy="5755422"/>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(U//FOUO) The Fast Marx poses the biggest technical risk for the XSTENS Program</a:t>
            </a:r>
          </a:p>
          <a:p>
            <a:pPr lvl="1" indent="-223838">
              <a:buFont typeface="Arial" panose="020B0604020202020204" pitchFamily="34" charset="0"/>
              <a:buChar char="•"/>
            </a:pPr>
            <a:r>
              <a:rPr lang="en-US" sz="1400" dirty="0" smtClean="0"/>
              <a:t>However, it is based off of the </a:t>
            </a:r>
            <a:r>
              <a:rPr lang="en-US" sz="1400" dirty="0"/>
              <a:t>M</a:t>
            </a:r>
            <a:r>
              <a:rPr lang="en-US" sz="1400" dirty="0" smtClean="0"/>
              <a:t>arx in DTRA’s new SPG machine which is highly successful. </a:t>
            </a:r>
            <a:r>
              <a:rPr lang="en-US" sz="1400" u="sng" dirty="0"/>
              <a:t>O</a:t>
            </a:r>
            <a:r>
              <a:rPr lang="en-US" sz="1400" u="sng" dirty="0" smtClean="0"/>
              <a:t>verall risk of the technology is not considered high</a:t>
            </a:r>
          </a:p>
          <a:p>
            <a:pPr marL="285750" indent="-285750">
              <a:buFont typeface="Arial" panose="020B0604020202020204" pitchFamily="34" charset="0"/>
              <a:buChar char="•"/>
            </a:pPr>
            <a:r>
              <a:rPr lang="en-US" sz="1600" dirty="0" smtClean="0"/>
              <a:t>To mitigate this risk, DTRA has funded and developed a Fast </a:t>
            </a:r>
            <a:r>
              <a:rPr lang="en-US" sz="1600" dirty="0"/>
              <a:t>M</a:t>
            </a:r>
            <a:r>
              <a:rPr lang="en-US" sz="1600" dirty="0" smtClean="0"/>
              <a:t>arx Testbed (FMT) to use for stressing the technology to the full requirements to achieve TRL 7</a:t>
            </a:r>
          </a:p>
          <a:p>
            <a:pPr lvl="1" indent="-223838">
              <a:buFont typeface="Arial" panose="020B0604020202020204" pitchFamily="34" charset="0"/>
              <a:buChar char="•"/>
            </a:pPr>
            <a:r>
              <a:rPr lang="en-US" sz="1400" dirty="0" smtClean="0"/>
              <a:t>(U//FOUO) FMT consists of 2 sub-</a:t>
            </a:r>
            <a:r>
              <a:rPr lang="en-US" sz="1400" dirty="0" err="1" smtClean="0"/>
              <a:t>Marxes</a:t>
            </a:r>
            <a:r>
              <a:rPr lang="en-US" sz="1400" dirty="0" smtClean="0"/>
              <a:t>, baseline </a:t>
            </a:r>
            <a:r>
              <a:rPr lang="en-US" sz="1400" dirty="0"/>
              <a:t>design operating point is </a:t>
            </a:r>
            <a:r>
              <a:rPr lang="en-US" sz="1400" dirty="0">
                <a:latin typeface="Calibri" panose="020F0502020204030204" pitchFamily="34" charset="0"/>
              </a:rPr>
              <a:t>±85 kV but will test </a:t>
            </a:r>
            <a:r>
              <a:rPr lang="en-US" sz="1400" dirty="0"/>
              <a:t>at </a:t>
            </a:r>
            <a:r>
              <a:rPr lang="en-US" sz="1400" dirty="0">
                <a:latin typeface="Calibri" panose="020F0502020204030204" pitchFamily="34" charset="0"/>
              </a:rPr>
              <a:t>±100 </a:t>
            </a:r>
            <a:r>
              <a:rPr lang="en-US" sz="1400" dirty="0" smtClean="0">
                <a:latin typeface="Calibri" panose="020F0502020204030204" pitchFamily="34" charset="0"/>
              </a:rPr>
              <a:t>kV</a:t>
            </a:r>
          </a:p>
          <a:p>
            <a:pPr marL="342900" indent="-342900">
              <a:buFont typeface="Arial" panose="020B0604020202020204" pitchFamily="34" charset="0"/>
              <a:buChar char="•"/>
            </a:pPr>
            <a:r>
              <a:rPr lang="en-US" sz="1600" dirty="0" smtClean="0">
                <a:latin typeface="Calibri" panose="020F0502020204030204" pitchFamily="34" charset="0"/>
              </a:rPr>
              <a:t>FMT can be fired into a resistive load about once a minute</a:t>
            </a:r>
          </a:p>
          <a:p>
            <a:pPr marL="342900" indent="-342900">
              <a:buFont typeface="Arial" panose="020B0604020202020204" pitchFamily="34" charset="0"/>
              <a:buChar char="•"/>
            </a:pPr>
            <a:r>
              <a:rPr lang="en-US" sz="1600" dirty="0" smtClean="0">
                <a:latin typeface="Calibri" panose="020F0502020204030204" pitchFamily="34" charset="0"/>
              </a:rPr>
              <a:t>(U//FOUO) DTRA has begun the process of developing “Eaglet,” a 20-stage sub-Marx that will be a 1/4 replica of a QE leg</a:t>
            </a:r>
          </a:p>
          <a:p>
            <a:pPr marL="342900" indent="-342900">
              <a:buFont typeface="Arial" panose="020B0604020202020204" pitchFamily="34" charset="0"/>
              <a:buChar char="•"/>
            </a:pPr>
            <a:r>
              <a:rPr lang="en-US" sz="1600" dirty="0">
                <a:latin typeface="Calibri" panose="020F0502020204030204" pitchFamily="34" charset="0"/>
              </a:rPr>
              <a:t>The current FMT design Marx is 5 stages smaller than the current Quad-EAGLE designed Marx</a:t>
            </a:r>
          </a:p>
          <a:p>
            <a:pPr marL="342900" indent="-342900">
              <a:buFont typeface="Arial" panose="020B0604020202020204" pitchFamily="34" charset="0"/>
              <a:buChar char="•"/>
            </a:pPr>
            <a:r>
              <a:rPr lang="en-US" sz="1600" dirty="0" smtClean="0">
                <a:latin typeface="Calibri" panose="020F0502020204030204" pitchFamily="34" charset="0"/>
              </a:rPr>
              <a:t>(U//FOUO) We </a:t>
            </a:r>
            <a:r>
              <a:rPr lang="en-US" sz="1600" dirty="0">
                <a:latin typeface="Calibri" panose="020F0502020204030204" pitchFamily="34" charset="0"/>
              </a:rPr>
              <a:t>have increased the number of stages from 15 to 20 to increase the energy of the Marx and to allow each Marx to be charged to 85 kV instead of 100 kV.  The reduced charge voltage will increase lifetime of the components and decrease fault </a:t>
            </a:r>
            <a:r>
              <a:rPr lang="en-US" sz="1600" dirty="0" smtClean="0">
                <a:latin typeface="Calibri" panose="020F0502020204030204" pitchFamily="34" charset="0"/>
              </a:rPr>
              <a:t>modes</a:t>
            </a:r>
          </a:p>
          <a:p>
            <a:pPr marL="342900" indent="-342900">
              <a:buFont typeface="Arial" panose="020B0604020202020204" pitchFamily="34" charset="0"/>
              <a:buChar char="•"/>
            </a:pPr>
            <a:r>
              <a:rPr lang="en-US" sz="1600" u="sng" dirty="0" smtClean="0">
                <a:latin typeface="Calibri" panose="020F0502020204030204" pitchFamily="34" charset="0"/>
              </a:rPr>
              <a:t>All testing will be completed well before PDR</a:t>
            </a:r>
            <a:endParaRPr lang="en-US" sz="1600" u="sng" dirty="0">
              <a:latin typeface="Calibri" panose="020F0502020204030204" pitchFamily="34" charset="0"/>
            </a:endParaRPr>
          </a:p>
          <a:p>
            <a:pPr marL="342900" indent="-342900">
              <a:buFont typeface="Arial" panose="020B0604020202020204" pitchFamily="34" charset="0"/>
              <a:buChar char="•"/>
            </a:pPr>
            <a:endParaRPr lang="en-US" sz="1600" dirty="0" smtClean="0">
              <a:latin typeface="Calibri" panose="020F0502020204030204" pitchFamily="34" charset="0"/>
            </a:endParaRPr>
          </a:p>
        </p:txBody>
      </p:sp>
      <p:pic>
        <p:nvPicPr>
          <p:cNvPr id="9" name="Picture 8"/>
          <p:cNvPicPr>
            <a:picLocks noChangeAspect="1"/>
          </p:cNvPicPr>
          <p:nvPr/>
        </p:nvPicPr>
        <p:blipFill>
          <a:blip r:embed="rId2"/>
          <a:stretch>
            <a:fillRect/>
          </a:stretch>
        </p:blipFill>
        <p:spPr>
          <a:xfrm>
            <a:off x="5693609" y="1063219"/>
            <a:ext cx="2919832" cy="1416031"/>
          </a:xfrm>
          <a:prstGeom prst="rect">
            <a:avLst/>
          </a:prstGeom>
        </p:spPr>
      </p:pic>
      <p:sp>
        <p:nvSpPr>
          <p:cNvPr id="10" name="Rectangle 9"/>
          <p:cNvSpPr/>
          <p:nvPr/>
        </p:nvSpPr>
        <p:spPr>
          <a:xfrm>
            <a:off x="5768037" y="2526645"/>
            <a:ext cx="3208020" cy="646331"/>
          </a:xfrm>
          <a:prstGeom prst="rect">
            <a:avLst/>
          </a:prstGeom>
        </p:spPr>
        <p:txBody>
          <a:bodyPr wrap="square">
            <a:spAutoFit/>
          </a:bodyPr>
          <a:lstStyle/>
          <a:p>
            <a:r>
              <a:rPr lang="en-US" sz="1200" i="1" dirty="0" smtClean="0"/>
              <a:t>(U//FOUO) 1 </a:t>
            </a:r>
            <a:r>
              <a:rPr lang="en-US" sz="1200" i="1" dirty="0"/>
              <a:t>(of 4) Marx generators for QE Consists 8 sub-</a:t>
            </a:r>
            <a:r>
              <a:rPr lang="en-US" sz="1200" i="1" dirty="0" err="1"/>
              <a:t>Marxes</a:t>
            </a:r>
            <a:r>
              <a:rPr lang="en-US" sz="1200" i="1" dirty="0"/>
              <a:t>, each </a:t>
            </a:r>
            <a:r>
              <a:rPr lang="en-US" sz="1200" i="1" dirty="0" smtClean="0"/>
              <a:t>20 </a:t>
            </a:r>
            <a:r>
              <a:rPr lang="en-US" sz="1200" i="1" dirty="0"/>
              <a:t>stages with ±85 kV </a:t>
            </a:r>
            <a:r>
              <a:rPr lang="en-US" sz="1200" i="1" dirty="0" smtClean="0"/>
              <a:t>charge </a:t>
            </a:r>
            <a:endParaRPr lang="en-US" sz="1200" i="1" dirty="0"/>
          </a:p>
        </p:txBody>
      </p:sp>
      <p:sp>
        <p:nvSpPr>
          <p:cNvPr id="12" name="TextBox 11"/>
          <p:cNvSpPr txBox="1"/>
          <p:nvPr/>
        </p:nvSpPr>
        <p:spPr>
          <a:xfrm>
            <a:off x="6462226" y="786220"/>
            <a:ext cx="3943142" cy="276999"/>
          </a:xfrm>
          <a:prstGeom prst="rect">
            <a:avLst/>
          </a:prstGeom>
          <a:noFill/>
        </p:spPr>
        <p:txBody>
          <a:bodyPr wrap="square" rtlCol="0">
            <a:spAutoFit/>
          </a:bodyPr>
          <a:lstStyle/>
          <a:p>
            <a:r>
              <a:rPr lang="en-US" sz="1200" b="1" dirty="0" smtClean="0"/>
              <a:t>All images are </a:t>
            </a:r>
            <a:r>
              <a:rPr lang="en-US" sz="1200" b="1" dirty="0"/>
              <a:t>UNCLASSIFIED//</a:t>
            </a:r>
            <a:r>
              <a:rPr lang="en-US" sz="1200" b="1" dirty="0" smtClean="0"/>
              <a:t>FOUO</a:t>
            </a:r>
            <a:endParaRPr lang="en-US" sz="1200" b="1" dirty="0"/>
          </a:p>
        </p:txBody>
      </p:sp>
      <p:pic>
        <p:nvPicPr>
          <p:cNvPr id="4" name="Picture 3"/>
          <p:cNvPicPr>
            <a:picLocks noChangeAspect="1"/>
          </p:cNvPicPr>
          <p:nvPr/>
        </p:nvPicPr>
        <p:blipFill>
          <a:blip r:embed="rId3"/>
          <a:stretch>
            <a:fillRect/>
          </a:stretch>
        </p:blipFill>
        <p:spPr>
          <a:xfrm>
            <a:off x="5693609" y="3220371"/>
            <a:ext cx="3144769" cy="1993164"/>
          </a:xfrm>
          <a:prstGeom prst="rect">
            <a:avLst/>
          </a:prstGeom>
        </p:spPr>
      </p:pic>
      <p:sp>
        <p:nvSpPr>
          <p:cNvPr id="26" name="Rectangle 25"/>
          <p:cNvSpPr/>
          <p:nvPr/>
        </p:nvSpPr>
        <p:spPr>
          <a:xfrm>
            <a:off x="5725154" y="5280142"/>
            <a:ext cx="3208020" cy="830997"/>
          </a:xfrm>
          <a:prstGeom prst="rect">
            <a:avLst/>
          </a:prstGeom>
        </p:spPr>
        <p:txBody>
          <a:bodyPr wrap="square">
            <a:spAutoFit/>
          </a:bodyPr>
          <a:lstStyle/>
          <a:p>
            <a:r>
              <a:rPr lang="en-US" sz="1200" i="1" dirty="0" smtClean="0"/>
              <a:t>(U//FOUO) </a:t>
            </a:r>
            <a:r>
              <a:rPr lang="en-US" sz="1200" dirty="0" smtClean="0"/>
              <a:t>A </a:t>
            </a:r>
            <a:r>
              <a:rPr lang="en-US" sz="1200" dirty="0"/>
              <a:t>20-stage sub-Marx reflects the planned design for </a:t>
            </a:r>
            <a:r>
              <a:rPr lang="en-US" sz="1200" dirty="0" smtClean="0"/>
              <a:t>QE </a:t>
            </a:r>
            <a:r>
              <a:rPr lang="en-US" sz="1200" dirty="0"/>
              <a:t>and this upgraded test bed, referred to as “Eaglet,” and will be approximately 1/16th of </a:t>
            </a:r>
            <a:r>
              <a:rPr lang="en-US" sz="1200" dirty="0" smtClean="0"/>
              <a:t>QE</a:t>
            </a:r>
            <a:endParaRPr lang="en-US" sz="1200" i="1" dirty="0"/>
          </a:p>
        </p:txBody>
      </p:sp>
    </p:spTree>
    <p:extLst>
      <p:ext uri="{BB962C8B-B14F-4D97-AF65-F5344CB8AC3E}">
        <p14:creationId xmlns:p14="http://schemas.microsoft.com/office/powerpoint/2010/main" val="288951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24268</TotalTime>
  <Words>10771</Words>
  <Application>Microsoft Office PowerPoint</Application>
  <PresentationFormat>Letter Paper (8.5x11 in)</PresentationFormat>
  <Paragraphs>1052</Paragraphs>
  <Slides>43</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MS PGothic</vt:lpstr>
      <vt:lpstr>Arial</vt:lpstr>
      <vt:lpstr>Calibri</vt:lpstr>
      <vt:lpstr>MS Mincho</vt:lpstr>
      <vt:lpstr>Times New Roman</vt:lpstr>
      <vt:lpstr>Office Theme</vt:lpstr>
      <vt:lpstr>Enhanced Solution Phase Close-Out Brief</vt:lpstr>
      <vt:lpstr>Outline</vt:lpstr>
      <vt:lpstr>Project Summary: Documented Need </vt:lpstr>
      <vt:lpstr>Project Summary: Documented Need</vt:lpstr>
      <vt:lpstr>Project Summary: Proposed Capability</vt:lpstr>
      <vt:lpstr>Project Summary: Multi-Service IPT</vt:lpstr>
      <vt:lpstr>Approved ESP Budget &amp; Activities</vt:lpstr>
      <vt:lpstr>Risk Reduction Acquisition Planning</vt:lpstr>
      <vt:lpstr>Risk Reduction Technical-Fast Marx Testbed</vt:lpstr>
      <vt:lpstr>Risk Reduction Technical-Fast Marx Testbed</vt:lpstr>
      <vt:lpstr>Developing Use Cases</vt:lpstr>
      <vt:lpstr>XSTENS Use Cases</vt:lpstr>
      <vt:lpstr>Generic Strategic Reentry System Scenario</vt:lpstr>
      <vt:lpstr>Generic Strategic Reentry System Certification Efforts</vt:lpstr>
      <vt:lpstr>Translating User Requirements to Use Cases and Test Scenarios</vt:lpstr>
      <vt:lpstr>Generic Reentry Vehicle Aeroshell Test Scenario (Cold) Quad Eagle (QE) Cold X-rays* </vt:lpstr>
      <vt:lpstr>Generic Reentry Vehicle Aeroshell Test Scenario (Cold) Determining KPPs and KSAs for QE</vt:lpstr>
      <vt:lpstr>Generic Reentry Vehicle Aeroshell Test Scenario (Ions) Gamble III (GIII) Ion Beams </vt:lpstr>
      <vt:lpstr>Reentry Vehicle Test Scenario (Ions) Determining KPPs and KSAs for GIII</vt:lpstr>
      <vt:lpstr>Generic Reentry Vehicle Aeroshell Test Scenario (E-beam) PITHON II Electron Beam </vt:lpstr>
      <vt:lpstr>Reentry Vehicle Test Scenario (E-beam) Determining KPPs and KSAs for PITHON II</vt:lpstr>
      <vt:lpstr>TCRD Status</vt:lpstr>
      <vt:lpstr>QE WBS-Based Budget and Schedule</vt:lpstr>
      <vt:lpstr>Gamble III WBS-Based Budget and Schedule</vt:lpstr>
      <vt:lpstr>PITHON II WBS-Based Budget and Schedule</vt:lpstr>
      <vt:lpstr>Summary of Identified Risks</vt:lpstr>
      <vt:lpstr>Phase 0 Planning</vt:lpstr>
      <vt:lpstr>Summary and Recommendation</vt:lpstr>
      <vt:lpstr>Back Ups</vt:lpstr>
      <vt:lpstr>Wrap Up Cost for XSTENS</vt:lpstr>
      <vt:lpstr>Budget Status</vt:lpstr>
      <vt:lpstr>QE KPPs/KSAs</vt:lpstr>
      <vt:lpstr>Gamble III KPPs/KSAs</vt:lpstr>
      <vt:lpstr>PITHON II KPPs/KSAs</vt:lpstr>
      <vt:lpstr>IPT and Stakeholder Engagements Quick Look</vt:lpstr>
      <vt:lpstr>PowerPoint Presentation</vt:lpstr>
      <vt:lpstr>IPT and Stakeholder Engagements Quick Look</vt:lpstr>
      <vt:lpstr>IPT and Stakeholder Engagements Quick Look</vt:lpstr>
      <vt:lpstr>IPT and Stakeholder Engagements Quick Look</vt:lpstr>
      <vt:lpstr>Interceptor Component Test Scenario</vt:lpstr>
      <vt:lpstr>Interceptor Component Test Scenario</vt:lpstr>
      <vt:lpstr>Interceptor Component Test Scenario Determining KPPs and KSAs</vt:lpstr>
      <vt:lpstr>Interceptor Component Test Scenario Determining KPPs and KSAs</vt:lpstr>
    </vt:vector>
  </TitlesOfParts>
  <Company>NMCI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Reliance Solution Develpoment Team Guidance for 2015</dc:title>
  <dc:creator>jiles, heather</dc:creator>
  <cp:lastModifiedBy>Jiles, Heather L.  CIV</cp:lastModifiedBy>
  <cp:revision>863</cp:revision>
  <cp:lastPrinted>2018-06-06T16:17:59Z</cp:lastPrinted>
  <dcterms:created xsi:type="dcterms:W3CDTF">2015-10-09T15:12:58Z</dcterms:created>
  <dcterms:modified xsi:type="dcterms:W3CDTF">2019-07-15T18:35:18Z</dcterms:modified>
</cp:coreProperties>
</file>